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20"/>
  </p:notesMasterIdLst>
  <p:sldIdLst>
    <p:sldId id="265" r:id="rId3"/>
    <p:sldId id="262" r:id="rId4"/>
    <p:sldId id="260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272" r:id="rId13"/>
    <p:sldId id="298" r:id="rId14"/>
    <p:sldId id="309" r:id="rId15"/>
    <p:sldId id="310" r:id="rId16"/>
    <p:sldId id="307" r:id="rId17"/>
    <p:sldId id="308" r:id="rId18"/>
    <p:sldId id="31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96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120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39845-85D8-427F-8FFA-F1E3B08941F5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40C1D-3462-4E22-AD83-B3360C92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52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s://www.google.com/url?sa=i&amp;url=https%3A%2F%2Fwww.nbcnews.com%2Fnews%2Fus-news%2Fparadise-returned-some-allowed-back-devastated-town-after-deadly-california-n944586&amp;psig=AOvVaw1pbBCGNlv2F7sa-MoQnghJ&amp;ust=1727891514701000&amp;source=images&amp;cd=vfe&amp;opi=89978449&amp;ved=0CBQQjRxqFwoTCLj209Tf7YgDFQAAAAAdAAAAAB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280B4-0314-492D-9086-9656665E99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05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source: https://www.google.com/url?sa=i&amp;url=https%3A%2F%2Fwww.nbcnews.com%2Fnews%2Fus-news%2Fparadise-returned-some-allowed-back-devastated-town-after-deadly-california-n944586&amp;psig=AOvVaw1pbBCGNlv2F7sa-MoQnghJ&amp;ust=1727891514701000&amp;source=images&amp;cd=vfe&amp;opi=89978449&amp;ved=0CBQQjRxqFwoTCLj209Tf7YgDFQAAAAAdAAAAABA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40C1D-3462-4E22-AD83-B3360C92D2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3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_TITE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1EF1BFF-757F-5A6D-80A9-B4B9C2FD7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706"/>
            <a:ext cx="12191999" cy="73818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BB7989E-29C4-A500-708E-B8E0A22E8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12" y="1035865"/>
            <a:ext cx="11333977" cy="47596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>
              <a:defRPr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>
              <a:defRPr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>
              <a:defRPr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4pPr>
            <a:lvl5pPr>
              <a:defRPr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1201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W_EX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A4E361-211C-0FEF-035D-F35BEA189B41}"/>
              </a:ext>
            </a:extLst>
          </p:cNvPr>
          <p:cNvSpPr/>
          <p:nvPr userDrawn="1"/>
        </p:nvSpPr>
        <p:spPr>
          <a:xfrm>
            <a:off x="0" y="0"/>
            <a:ext cx="12191999" cy="1649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FC03D6-68D0-DE7C-2C60-EC3FBDAEF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79541"/>
            <a:ext cx="12191999" cy="73818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0342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_TITEL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1EF1BFF-757F-5A6D-80A9-B4B9C2FD7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706"/>
            <a:ext cx="12191999" cy="73818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5717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_TITEL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A4E361-211C-0FEF-035D-F35BEA189B41}"/>
              </a:ext>
            </a:extLst>
          </p:cNvPr>
          <p:cNvSpPr/>
          <p:nvPr userDrawn="1"/>
        </p:nvSpPr>
        <p:spPr>
          <a:xfrm>
            <a:off x="0" y="0"/>
            <a:ext cx="12191999" cy="1649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FC03D6-68D0-DE7C-2C60-EC3FBDAEF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79540"/>
            <a:ext cx="12191999" cy="1323579"/>
          </a:xfrm>
          <a:prstGeom prst="rect">
            <a:avLst/>
          </a:prstGeom>
          <a:solidFill>
            <a:srgbClr val="333333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4C14D32-80E4-140E-F3E3-B389F182BB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197100"/>
            <a:ext cx="12214225" cy="469900"/>
          </a:xfrm>
          <a:prstGeom prst="rect">
            <a:avLst/>
          </a:prstGeom>
          <a:solidFill>
            <a:srgbClr val="333333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0015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_TITEL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6384E96-10B0-5238-CEF2-DD1289169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48C219F-D23E-ED31-0690-CF88D9EA77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E18A3F-0266-9452-66DD-92F42277172B}"/>
              </a:ext>
            </a:extLst>
          </p:cNvPr>
          <p:cNvSpPr/>
          <p:nvPr userDrawn="1"/>
        </p:nvSpPr>
        <p:spPr>
          <a:xfrm>
            <a:off x="0" y="0"/>
            <a:ext cx="12191999" cy="1649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4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_EX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A4E361-211C-0FEF-035D-F35BEA189B41}"/>
              </a:ext>
            </a:extLst>
          </p:cNvPr>
          <p:cNvSpPr/>
          <p:nvPr userDrawn="1"/>
        </p:nvSpPr>
        <p:spPr>
          <a:xfrm>
            <a:off x="0" y="0"/>
            <a:ext cx="12191999" cy="1649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FC03D6-68D0-DE7C-2C60-EC3FBDAEF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79541"/>
            <a:ext cx="12191999" cy="73818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1824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W_TITE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1EF1BFF-757F-5A6D-80A9-B4B9C2FD7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08356"/>
            <a:ext cx="12191999" cy="73818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BB7989E-29C4-A500-708E-B8E0A22E8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12" y="1035865"/>
            <a:ext cx="11333977" cy="47596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>
              <a:defRPr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>
              <a:defRPr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>
              <a:defRPr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4pPr>
            <a:lvl5pPr>
              <a:defRPr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777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W_TITEL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1EF1BFF-757F-5A6D-80A9-B4B9C2FD7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08356"/>
            <a:ext cx="12191999" cy="73818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2787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W_TITEL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A4E361-211C-0FEF-035D-F35BEA189B41}"/>
              </a:ext>
            </a:extLst>
          </p:cNvPr>
          <p:cNvSpPr/>
          <p:nvPr userDrawn="1"/>
        </p:nvSpPr>
        <p:spPr>
          <a:xfrm>
            <a:off x="0" y="0"/>
            <a:ext cx="12191999" cy="1649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FC03D6-68D0-DE7C-2C60-EC3FBDAEF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79540"/>
            <a:ext cx="12191999" cy="1323579"/>
          </a:xfrm>
          <a:prstGeom prst="rect">
            <a:avLst/>
          </a:prstGeom>
          <a:solidFill>
            <a:srgbClr val="9B0000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4C14D32-80E4-140E-F3E3-B389F182BB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197100"/>
            <a:ext cx="12214225" cy="469900"/>
          </a:xfrm>
          <a:prstGeom prst="rect">
            <a:avLst/>
          </a:prstGeom>
          <a:solidFill>
            <a:srgbClr val="9B0000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76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W_TITEL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6384E96-10B0-5238-CEF2-DD1289169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48C219F-D23E-ED31-0690-CF88D9EA77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E18A3F-0266-9452-66DD-92F42277172B}"/>
              </a:ext>
            </a:extLst>
          </p:cNvPr>
          <p:cNvSpPr/>
          <p:nvPr userDrawn="1"/>
        </p:nvSpPr>
        <p:spPr>
          <a:xfrm>
            <a:off x="0" y="0"/>
            <a:ext cx="12191999" cy="1649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62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7F2794-1DDF-CE97-A877-DA1A45A7C9AA}"/>
              </a:ext>
            </a:extLst>
          </p:cNvPr>
          <p:cNvSpPr txBox="1">
            <a:spLocks/>
          </p:cNvSpPr>
          <p:nvPr userDrawn="1"/>
        </p:nvSpPr>
        <p:spPr>
          <a:xfrm>
            <a:off x="0" y="55448"/>
            <a:ext cx="12192000" cy="691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82728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B2C7B9-0E72-C599-0003-725B0187682A}"/>
              </a:ext>
            </a:extLst>
          </p:cNvPr>
          <p:cNvSpPr/>
          <p:nvPr userDrawn="1"/>
        </p:nvSpPr>
        <p:spPr>
          <a:xfrm>
            <a:off x="-3" y="6334884"/>
            <a:ext cx="12192004" cy="530736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DA119A5-7266-44EF-8291-13024F01AC00}"/>
              </a:ext>
            </a:extLst>
          </p:cNvPr>
          <p:cNvSpPr txBox="1">
            <a:spLocks/>
          </p:cNvSpPr>
          <p:nvPr userDrawn="1"/>
        </p:nvSpPr>
        <p:spPr>
          <a:xfrm>
            <a:off x="0" y="55448"/>
            <a:ext cx="12192000" cy="691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82728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DBAAF8-484C-6B0B-4E3D-D84D9BEAAA92}"/>
              </a:ext>
            </a:extLst>
          </p:cNvPr>
          <p:cNvSpPr/>
          <p:nvPr userDrawn="1"/>
        </p:nvSpPr>
        <p:spPr>
          <a:xfrm>
            <a:off x="0" y="-7620"/>
            <a:ext cx="12192000" cy="881286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5F257F-14F8-33B7-49AB-2F2C189C2A95}"/>
              </a:ext>
            </a:extLst>
          </p:cNvPr>
          <p:cNvGrpSpPr/>
          <p:nvPr userDrawn="1"/>
        </p:nvGrpSpPr>
        <p:grpSpPr>
          <a:xfrm>
            <a:off x="140494" y="6332960"/>
            <a:ext cx="3673625" cy="508047"/>
            <a:chOff x="1322705" y="1910079"/>
            <a:chExt cx="3673625" cy="50804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B0C373E-F473-B7D4-5AF1-9A3C16049D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282" b="18596"/>
            <a:stretch/>
          </p:blipFill>
          <p:spPr>
            <a:xfrm>
              <a:off x="1322705" y="1963062"/>
              <a:ext cx="442789" cy="45506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512B7A3-D146-4B99-3245-3EC08B02AE4D}"/>
                </a:ext>
              </a:extLst>
            </p:cNvPr>
            <p:cNvSpPr txBox="1"/>
            <p:nvPr userDrawn="1"/>
          </p:nvSpPr>
          <p:spPr>
            <a:xfrm>
              <a:off x="1720821" y="1910079"/>
              <a:ext cx="2226506" cy="401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solidFill>
                    <a:schemeClr val="bg1"/>
                  </a:solidFill>
                  <a:latin typeface="Red Hat Display" panose="02010303040201060303" pitchFamily="2" charset="0"/>
                  <a:ea typeface="Red Hat Display" panose="02010303040201060303" pitchFamily="2" charset="0"/>
                  <a:cs typeface="Red Hat Display" panose="02010303040201060303" pitchFamily="2" charset="0"/>
                </a:rPr>
                <a:t>SILVIS LAB</a:t>
              </a:r>
            </a:p>
          </p:txBody>
        </p:sp>
        <p:sp>
          <p:nvSpPr>
            <p:cNvPr id="17" name="Subtitle 2">
              <a:extLst>
                <a:ext uri="{FF2B5EF4-FFF2-40B4-BE49-F238E27FC236}">
                  <a16:creationId xmlns:a16="http://schemas.microsoft.com/office/drawing/2014/main" id="{48181C6E-5BA2-65B1-7506-FFC73716F40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34838" y="2184974"/>
              <a:ext cx="3261492" cy="15232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587799" indent="-587799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273565" indent="-489833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959331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4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526795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310527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094260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877992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661724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940" b="0" dirty="0">
                  <a:solidFill>
                    <a:schemeClr val="bg1"/>
                  </a:solidFill>
                  <a:latin typeface="Red Hat Display" panose="02010303040201060303" pitchFamily="2" charset="0"/>
                  <a:ea typeface="Red Hat Display" panose="02010303040201060303" pitchFamily="2" charset="0"/>
                  <a:cs typeface="Red Hat Display" panose="02010303040201060303" pitchFamily="2" charset="0"/>
                </a:rPr>
                <a:t>Spatial Analysis For Conservation and Sustainability</a:t>
              </a:r>
            </a:p>
          </p:txBody>
        </p:sp>
      </p:grpSp>
      <p:pic>
        <p:nvPicPr>
          <p:cNvPr id="18" name="Picture 1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23F97F5-4CDB-D0B4-0D5A-276689A0A73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283" y="6386347"/>
            <a:ext cx="1280317" cy="43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4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8A034E2-63C5-0C93-7E5E-8DE71DA10407}"/>
              </a:ext>
            </a:extLst>
          </p:cNvPr>
          <p:cNvSpPr/>
          <p:nvPr userDrawn="1"/>
        </p:nvSpPr>
        <p:spPr>
          <a:xfrm>
            <a:off x="-3" y="6334884"/>
            <a:ext cx="12192004" cy="530736"/>
          </a:xfrm>
          <a:prstGeom prst="rect">
            <a:avLst/>
          </a:prstGeom>
          <a:solidFill>
            <a:srgbClr val="9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7BED0BF-E359-1794-55A5-4423685061E1}"/>
              </a:ext>
            </a:extLst>
          </p:cNvPr>
          <p:cNvSpPr txBox="1">
            <a:spLocks/>
          </p:cNvSpPr>
          <p:nvPr userDrawn="1"/>
        </p:nvSpPr>
        <p:spPr>
          <a:xfrm>
            <a:off x="0" y="55448"/>
            <a:ext cx="12192000" cy="691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82728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E0BE93-31D0-4B60-649B-D737FB1DF823}"/>
              </a:ext>
            </a:extLst>
          </p:cNvPr>
          <p:cNvSpPr/>
          <p:nvPr userDrawn="1"/>
        </p:nvSpPr>
        <p:spPr>
          <a:xfrm>
            <a:off x="0" y="-7620"/>
            <a:ext cx="12192000" cy="881286"/>
          </a:xfrm>
          <a:prstGeom prst="rect">
            <a:avLst/>
          </a:prstGeom>
          <a:solidFill>
            <a:srgbClr val="9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78834E6-B32C-004C-D764-323517283CEA}"/>
              </a:ext>
            </a:extLst>
          </p:cNvPr>
          <p:cNvGrpSpPr/>
          <p:nvPr userDrawn="1"/>
        </p:nvGrpSpPr>
        <p:grpSpPr>
          <a:xfrm>
            <a:off x="140494" y="6332960"/>
            <a:ext cx="3673625" cy="508047"/>
            <a:chOff x="1322705" y="1910079"/>
            <a:chExt cx="3673625" cy="50804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0A34C52-6B5F-11C9-19FC-1DFD064A423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282" b="18596"/>
            <a:stretch/>
          </p:blipFill>
          <p:spPr>
            <a:xfrm>
              <a:off x="1322705" y="1963062"/>
              <a:ext cx="442789" cy="45506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4A6253A-0BB6-7742-DDCD-29F9E8362A2F}"/>
                </a:ext>
              </a:extLst>
            </p:cNvPr>
            <p:cNvSpPr txBox="1"/>
            <p:nvPr userDrawn="1"/>
          </p:nvSpPr>
          <p:spPr>
            <a:xfrm>
              <a:off x="1720821" y="1910079"/>
              <a:ext cx="2226506" cy="401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solidFill>
                    <a:schemeClr val="bg1"/>
                  </a:solidFill>
                  <a:latin typeface="Red Hat Display" panose="02010303040201060303" pitchFamily="2" charset="0"/>
                  <a:ea typeface="Red Hat Display" panose="02010303040201060303" pitchFamily="2" charset="0"/>
                  <a:cs typeface="Red Hat Display" panose="02010303040201060303" pitchFamily="2" charset="0"/>
                </a:rPr>
                <a:t>SILVIS LAB</a:t>
              </a:r>
            </a:p>
          </p:txBody>
        </p:sp>
        <p:sp>
          <p:nvSpPr>
            <p:cNvPr id="17" name="Subtitle 2">
              <a:extLst>
                <a:ext uri="{FF2B5EF4-FFF2-40B4-BE49-F238E27FC236}">
                  <a16:creationId xmlns:a16="http://schemas.microsoft.com/office/drawing/2014/main" id="{16629CE5-684E-13B5-4A44-DF3FDD05718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34838" y="2184974"/>
              <a:ext cx="3261492" cy="15232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587799" indent="-587799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273565" indent="-489833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959331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4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526795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310527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094260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877992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661724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940" b="0" dirty="0">
                  <a:solidFill>
                    <a:schemeClr val="bg1"/>
                  </a:solidFill>
                  <a:latin typeface="Red Hat Display" panose="02010303040201060303" pitchFamily="2" charset="0"/>
                  <a:ea typeface="Red Hat Display" panose="02010303040201060303" pitchFamily="2" charset="0"/>
                  <a:cs typeface="Red Hat Display" panose="02010303040201060303" pitchFamily="2" charset="0"/>
                </a:rPr>
                <a:t>Spatial Analysis For Conservation and Sustainability</a:t>
              </a:r>
            </a:p>
          </p:txBody>
        </p:sp>
      </p:grpSp>
      <p:pic>
        <p:nvPicPr>
          <p:cNvPr id="18" name="Picture 1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53BC3BB9-DE21-72B0-3D19-1695678004F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283" y="6386347"/>
            <a:ext cx="1280317" cy="43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8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7218D-0EAD-11DF-9A67-4AA72D6AC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FA567-2349-49CF-B2D9-F8E9266D5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12" y="1035865"/>
            <a:ext cx="11333977" cy="501568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General</a:t>
            </a:r>
          </a:p>
          <a:p>
            <a:r>
              <a:rPr lang="en-US" sz="2000" dirty="0"/>
              <a:t>Font size title: 44</a:t>
            </a:r>
          </a:p>
          <a:p>
            <a:r>
              <a:rPr lang="en-US" sz="2000" dirty="0"/>
              <a:t>Font size text: 28</a:t>
            </a:r>
          </a:p>
          <a:p>
            <a:r>
              <a:rPr lang="en-US" sz="2000" dirty="0"/>
              <a:t>Font: Red Hat Display</a:t>
            </a:r>
          </a:p>
          <a:p>
            <a:r>
              <a:rPr lang="en-US" sz="2000" dirty="0"/>
              <a:t>Font color on white background: Dark Gray (Hex: #333333)</a:t>
            </a:r>
          </a:p>
          <a:p>
            <a:r>
              <a:rPr lang="en-US" sz="2000" dirty="0"/>
              <a:t>Font color on black background: white (Hex: #FFFFFF)</a:t>
            </a:r>
          </a:p>
          <a:p>
            <a:r>
              <a:rPr lang="en-US" sz="2000" dirty="0"/>
              <a:t>Font color on white background: Dark Red (Hex: #9B0000)</a:t>
            </a:r>
            <a:endParaRPr lang="en-US" sz="2000" b="1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Extra</a:t>
            </a:r>
          </a:p>
          <a:p>
            <a:r>
              <a:rPr lang="en-US" sz="2000" dirty="0"/>
              <a:t>UW Branding Information:  https://brand.wisc.edu/visual-identity/colors/</a:t>
            </a:r>
          </a:p>
          <a:p>
            <a:r>
              <a:rPr lang="en-US" sz="2000" dirty="0"/>
              <a:t>Page numbers (Insert &gt; Slide Number)</a:t>
            </a:r>
          </a:p>
          <a:p>
            <a:r>
              <a:rPr lang="en-US" sz="2000" dirty="0"/>
              <a:t>Slide layout adjustments (View &gt; Slide Master)</a:t>
            </a:r>
          </a:p>
          <a:p>
            <a:pPr marL="457200" lvl="1" indent="0">
              <a:buNone/>
            </a:pPr>
            <a:r>
              <a:rPr lang="en-US" sz="1800" dirty="0"/>
              <a:t>Design layouts and logos that will be presented as backgrounds of the slides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93029C-D5A8-E3D1-FFEE-9068893F675F}"/>
              </a:ext>
            </a:extLst>
          </p:cNvPr>
          <p:cNvSpPr txBox="1"/>
          <p:nvPr/>
        </p:nvSpPr>
        <p:spPr>
          <a:xfrm>
            <a:off x="5722620" y="6404144"/>
            <a:ext cx="4335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Overview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│ Methods │ 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667937-EF6A-7B0A-9257-0A8CC94CA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207" y="4980896"/>
            <a:ext cx="338493" cy="45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5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ome allowed back into devastated town of Paradise after deadly California  fire">
            <a:extLst>
              <a:ext uri="{FF2B5EF4-FFF2-40B4-BE49-F238E27FC236}">
                <a16:creationId xmlns:a16="http://schemas.microsoft.com/office/drawing/2014/main" id="{FAE14F5C-897D-9962-1A3E-281D8A75EB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2"/>
          <a:stretch/>
        </p:blipFill>
        <p:spPr bwMode="auto">
          <a:xfrm>
            <a:off x="-3" y="1"/>
            <a:ext cx="121920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4B44AA-6847-C9A7-4CD7-A3A4252EA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Rapid growth of the United States wildland-urban interface raises wildfire risk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3B80E-52AD-826A-1023-925B40D295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sz="2800" dirty="0">
                <a:solidFill>
                  <a:schemeClr val="bg1"/>
                </a:solidFill>
              </a:rPr>
              <a:t>Volker Radeloff and Dave Helmers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672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E6780-CA03-277A-5AE3-C8AE3570A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2020 WUI in the United States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7AEBCBB-4139-8366-BB16-A27284C8A820}"/>
              </a:ext>
            </a:extLst>
          </p:cNvPr>
          <p:cNvSpPr txBox="1">
            <a:spLocks/>
          </p:cNvSpPr>
          <p:nvPr/>
        </p:nvSpPr>
        <p:spPr>
          <a:xfrm>
            <a:off x="6926580" y="1104445"/>
            <a:ext cx="4836409" cy="46910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Wildfire problems are most pronounced in the WUI</a:t>
            </a:r>
          </a:p>
          <a:p>
            <a:r>
              <a:rPr lang="en-US" dirty="0"/>
              <a:t>41% WUI growth from </a:t>
            </a:r>
            <a:br>
              <a:rPr lang="en-US" dirty="0"/>
            </a:br>
            <a:r>
              <a:rPr lang="en-US" dirty="0"/>
              <a:t>1990 to 2010</a:t>
            </a:r>
          </a:p>
          <a:p>
            <a:r>
              <a:rPr lang="en-US" dirty="0"/>
              <a:t>new WUI areas mainly due to new housing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4D00D71-D5CA-D9E0-28CC-EAC20851F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1" y="1094920"/>
            <a:ext cx="6518909" cy="503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98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1D754-BA40-7D65-33BA-BA24B754B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WUI growth in the United States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25D87C-7427-BCE4-BE53-BBD7F1ED3855}"/>
              </a:ext>
            </a:extLst>
          </p:cNvPr>
          <p:cNvSpPr/>
          <p:nvPr/>
        </p:nvSpPr>
        <p:spPr>
          <a:xfrm>
            <a:off x="429011" y="1392815"/>
            <a:ext cx="116126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Table 1</a:t>
            </a:r>
            <a:r>
              <a:rPr lang="en-US" sz="2400" i="1" dirty="0"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: Table caption….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0042F9E-177B-020B-6834-6A0609F76CA1}"/>
              </a:ext>
            </a:extLst>
          </p:cNvPr>
          <p:cNvGraphicFramePr>
            <a:graphicFrameLocks noGrp="1"/>
          </p:cNvGraphicFramePr>
          <p:nvPr/>
        </p:nvGraphicFramePr>
        <p:xfrm>
          <a:off x="429011" y="1885258"/>
          <a:ext cx="10768648" cy="2726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162">
                  <a:extLst>
                    <a:ext uri="{9D8B030D-6E8A-4147-A177-3AD203B41FA5}">
                      <a16:colId xmlns:a16="http://schemas.microsoft.com/office/drawing/2014/main" val="3307321548"/>
                    </a:ext>
                  </a:extLst>
                </a:gridCol>
                <a:gridCol w="2692162">
                  <a:extLst>
                    <a:ext uri="{9D8B030D-6E8A-4147-A177-3AD203B41FA5}">
                      <a16:colId xmlns:a16="http://schemas.microsoft.com/office/drawing/2014/main" val="749139491"/>
                    </a:ext>
                  </a:extLst>
                </a:gridCol>
                <a:gridCol w="2692162">
                  <a:extLst>
                    <a:ext uri="{9D8B030D-6E8A-4147-A177-3AD203B41FA5}">
                      <a16:colId xmlns:a16="http://schemas.microsoft.com/office/drawing/2014/main" val="313684957"/>
                    </a:ext>
                  </a:extLst>
                </a:gridCol>
                <a:gridCol w="2692162">
                  <a:extLst>
                    <a:ext uri="{9D8B030D-6E8A-4147-A177-3AD203B41FA5}">
                      <a16:colId xmlns:a16="http://schemas.microsoft.com/office/drawing/2014/main" val="41293099"/>
                    </a:ext>
                  </a:extLst>
                </a:gridCol>
              </a:tblGrid>
              <a:tr h="54534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Region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WUI in 1990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WUI in 2000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WUI in 2010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6415768"/>
                  </a:ext>
                </a:extLst>
              </a:tr>
              <a:tr h="54534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California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5.6 %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6 %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6.6 %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000741"/>
                  </a:ext>
                </a:extLst>
              </a:tr>
              <a:tr h="54534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Colorado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2.2 %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2.9 %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3.6 %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957349"/>
                  </a:ext>
                </a:extLst>
              </a:tr>
              <a:tr h="54534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Florida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9.6 %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11.3 %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12.9 %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8772366"/>
                  </a:ext>
                </a:extLst>
              </a:tr>
              <a:tr h="54534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Wisconsin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6.7 %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7.8 %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9.3 %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7539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3705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0BB96-8F53-CEA8-83BB-A7DB3E80F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8B603-813E-D037-5F48-569CB64FE3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57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F5A94-7C3A-CE8C-3103-9798FD9089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BB8CF0-CDCA-C1C2-32BC-D476EA5C17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53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EEDE4-4CD4-4D3A-ECF4-B69A19352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51317-5717-C76A-E762-3B9668091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25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B1D6C-8B8F-7A27-FEFB-B89409527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32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5DBC1-5EE7-3A3C-183E-20935E0A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36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ome allowed back into devastated town of Paradise after deadly California  fire">
            <a:extLst>
              <a:ext uri="{FF2B5EF4-FFF2-40B4-BE49-F238E27FC236}">
                <a16:creationId xmlns:a16="http://schemas.microsoft.com/office/drawing/2014/main" id="{67CE12C0-F16C-69AF-DA5C-591F59A626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2"/>
          <a:stretch/>
        </p:blipFill>
        <p:spPr bwMode="auto">
          <a:xfrm>
            <a:off x="-3" y="1"/>
            <a:ext cx="121920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D2D459-A021-4493-C773-6DF6F6F54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79541"/>
            <a:ext cx="12191999" cy="1323580"/>
          </a:xfrm>
          <a:solidFill>
            <a:srgbClr val="333333"/>
          </a:solidFill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Rapid growth of the United States wildland-urban interface raises wildfire risk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C92EC5C-6781-DAC7-7682-B4F984711E33}"/>
              </a:ext>
            </a:extLst>
          </p:cNvPr>
          <p:cNvSpPr txBox="1">
            <a:spLocks/>
          </p:cNvSpPr>
          <p:nvPr/>
        </p:nvSpPr>
        <p:spPr>
          <a:xfrm>
            <a:off x="-2" y="2212101"/>
            <a:ext cx="12191999" cy="43966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sv-SE" sz="2800" dirty="0">
                <a:solidFill>
                  <a:schemeClr val="bg1"/>
                </a:solidFill>
              </a:rPr>
              <a:t>Volker Radeloff and Dave Helmers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362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8ACDE-54E4-1E95-FB6E-00DAD9233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2020 WUI in the United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5C8F7-6475-A9D5-59D6-BD91197BC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6580" y="1104445"/>
            <a:ext cx="4836409" cy="4691063"/>
          </a:xfrm>
        </p:spPr>
        <p:txBody>
          <a:bodyPr/>
          <a:lstStyle/>
          <a:p>
            <a:r>
              <a:rPr lang="en-US" dirty="0"/>
              <a:t>Wildfire problems are most pronounced in the WUI</a:t>
            </a:r>
          </a:p>
          <a:p>
            <a:r>
              <a:rPr lang="en-US" dirty="0"/>
              <a:t>41% WUI growth from </a:t>
            </a:r>
            <a:br>
              <a:rPr lang="en-US" dirty="0"/>
            </a:br>
            <a:r>
              <a:rPr lang="en-US" dirty="0"/>
              <a:t>1990 to 2010</a:t>
            </a:r>
          </a:p>
          <a:p>
            <a:r>
              <a:rPr lang="en-US" dirty="0"/>
              <a:t>new WUI areas mainly due to new housing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4009C62-9221-B787-B204-E7728F59B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1" y="1094920"/>
            <a:ext cx="6518909" cy="503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920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69500-6269-CA29-67DE-A69F1BCFA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2020 WUI in the United States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908BAB-E136-A44B-3D8A-DFDB3666AA6D}"/>
              </a:ext>
            </a:extLst>
          </p:cNvPr>
          <p:cNvSpPr/>
          <p:nvPr/>
        </p:nvSpPr>
        <p:spPr>
          <a:xfrm>
            <a:off x="429011" y="1392815"/>
            <a:ext cx="116126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Table 1</a:t>
            </a:r>
            <a:r>
              <a:rPr lang="en-US" sz="2400" i="1" dirty="0"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: Table caption….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DCA738C-9653-A44A-C741-4808B327480F}"/>
              </a:ext>
            </a:extLst>
          </p:cNvPr>
          <p:cNvGraphicFramePr>
            <a:graphicFrameLocks noGrp="1"/>
          </p:cNvGraphicFramePr>
          <p:nvPr/>
        </p:nvGraphicFramePr>
        <p:xfrm>
          <a:off x="429011" y="1885258"/>
          <a:ext cx="10768648" cy="2726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162">
                  <a:extLst>
                    <a:ext uri="{9D8B030D-6E8A-4147-A177-3AD203B41FA5}">
                      <a16:colId xmlns:a16="http://schemas.microsoft.com/office/drawing/2014/main" val="3307321548"/>
                    </a:ext>
                  </a:extLst>
                </a:gridCol>
                <a:gridCol w="2692162">
                  <a:extLst>
                    <a:ext uri="{9D8B030D-6E8A-4147-A177-3AD203B41FA5}">
                      <a16:colId xmlns:a16="http://schemas.microsoft.com/office/drawing/2014/main" val="749139491"/>
                    </a:ext>
                  </a:extLst>
                </a:gridCol>
                <a:gridCol w="2692162">
                  <a:extLst>
                    <a:ext uri="{9D8B030D-6E8A-4147-A177-3AD203B41FA5}">
                      <a16:colId xmlns:a16="http://schemas.microsoft.com/office/drawing/2014/main" val="313684957"/>
                    </a:ext>
                  </a:extLst>
                </a:gridCol>
                <a:gridCol w="2692162">
                  <a:extLst>
                    <a:ext uri="{9D8B030D-6E8A-4147-A177-3AD203B41FA5}">
                      <a16:colId xmlns:a16="http://schemas.microsoft.com/office/drawing/2014/main" val="41293099"/>
                    </a:ext>
                  </a:extLst>
                </a:gridCol>
              </a:tblGrid>
              <a:tr h="54534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Region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WUI in 1990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WUI in 2000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WUI in 2010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6415768"/>
                  </a:ext>
                </a:extLst>
              </a:tr>
              <a:tr h="54534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California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5.6 %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6 %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6.6 %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000741"/>
                  </a:ext>
                </a:extLst>
              </a:tr>
              <a:tr h="54534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Colorado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2.2 %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2.9 %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3.6 %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957349"/>
                  </a:ext>
                </a:extLst>
              </a:tr>
              <a:tr h="54534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Florida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9.6 %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11.3 %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12.9 %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8772366"/>
                  </a:ext>
                </a:extLst>
              </a:tr>
              <a:tr h="54534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Wisconsin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6.7 %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7.8 %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333333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9.3 %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7539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639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5A2D4-5A87-06EC-CF7A-9646D68623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C530E7-4C14-9776-0D60-0AE0D3922A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12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17E8C-3602-32F5-59C9-8CC8D60CD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1AEC2-CCAC-1FC3-C4D2-BEE3E0F579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99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5AD8-7DDC-6DB9-74DB-AC31C1B29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B4B18-42CF-8FE0-B064-3F34D77D8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61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3AC0D-B1EC-BFC8-EF9A-8ABC5A166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52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4E172-C36C-909F-0C3D-4F298827D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69704"/>
      </p:ext>
    </p:extLst>
  </p:cSld>
  <p:clrMapOvr>
    <a:masterClrMapping/>
  </p:clrMapOvr>
</p:sld>
</file>

<file path=ppt/theme/theme1.xml><?xml version="1.0" encoding="utf-8"?>
<a:theme xmlns:a="http://schemas.openxmlformats.org/drawingml/2006/main" name="GRAY_WHITE_SILVIS">
  <a:themeElements>
    <a:clrScheme name="UW-Madison">
      <a:dk1>
        <a:srgbClr val="191919"/>
      </a:dk1>
      <a:lt1>
        <a:sysClr val="window" lastClr="FFFFFF"/>
      </a:lt1>
      <a:dk2>
        <a:srgbClr val="333333"/>
      </a:dk2>
      <a:lt2>
        <a:srgbClr val="FFFFFF"/>
      </a:lt2>
      <a:accent1>
        <a:srgbClr val="C5050C"/>
      </a:accent1>
      <a:accent2>
        <a:srgbClr val="9B0000"/>
      </a:accent2>
      <a:accent3>
        <a:srgbClr val="0479A8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UW-Madiso">
      <a:majorFont>
        <a:latin typeface="Red Hat Display"/>
        <a:ea typeface=""/>
        <a:cs typeface=""/>
      </a:majorFont>
      <a:minorFont>
        <a:latin typeface="Red Hat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RED_WHITE_SILVIS">
  <a:themeElements>
    <a:clrScheme name="UW-Madison">
      <a:dk1>
        <a:srgbClr val="191919"/>
      </a:dk1>
      <a:lt1>
        <a:sysClr val="window" lastClr="FFFFFF"/>
      </a:lt1>
      <a:dk2>
        <a:srgbClr val="333333"/>
      </a:dk2>
      <a:lt2>
        <a:srgbClr val="FFFFFF"/>
      </a:lt2>
      <a:accent1>
        <a:srgbClr val="C5050C"/>
      </a:accent1>
      <a:accent2>
        <a:srgbClr val="9B0000"/>
      </a:accent2>
      <a:accent3>
        <a:srgbClr val="0479A8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UW-Madiso">
      <a:majorFont>
        <a:latin typeface="Red Hat Display"/>
        <a:ea typeface=""/>
        <a:cs typeface=""/>
      </a:majorFont>
      <a:minorFont>
        <a:latin typeface="Red Hat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430</Words>
  <Application>Microsoft Office PowerPoint</Application>
  <PresentationFormat>Widescreen</PresentationFormat>
  <Paragraphs>75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Arial</vt:lpstr>
      <vt:lpstr>Red Hat Display</vt:lpstr>
      <vt:lpstr>GRAY_WHITE_SILVIS</vt:lpstr>
      <vt:lpstr>RED_WHITE_SILVIS</vt:lpstr>
      <vt:lpstr>Slide Instructions</vt:lpstr>
      <vt:lpstr>Rapid growth of the United States wildland-urban interface raises wildfire risk</vt:lpstr>
      <vt:lpstr>The 2020 WUI in the United States</vt:lpstr>
      <vt:lpstr>The 2020 WUI in the United States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Rapid growth of the United States wildland-urban interface raises wildfire risk</vt:lpstr>
      <vt:lpstr>The 2020 WUI in the United States</vt:lpstr>
      <vt:lpstr>WUI growth in the United States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Kira Pfoch</dc:creator>
  <cp:lastModifiedBy>Kira Pfoch</cp:lastModifiedBy>
  <cp:revision>6</cp:revision>
  <dcterms:created xsi:type="dcterms:W3CDTF">2024-10-03T14:48:10Z</dcterms:created>
  <dcterms:modified xsi:type="dcterms:W3CDTF">2024-10-03T16:52:22Z</dcterms:modified>
</cp:coreProperties>
</file>