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20"/>
  </p:notesMasterIdLst>
  <p:sldIdLst>
    <p:sldId id="302" r:id="rId3"/>
    <p:sldId id="283" r:id="rId4"/>
    <p:sldId id="284" r:id="rId5"/>
    <p:sldId id="285" r:id="rId6"/>
    <p:sldId id="258" r:id="rId7"/>
    <p:sldId id="305" r:id="rId8"/>
    <p:sldId id="304" r:id="rId9"/>
    <p:sldId id="303" r:id="rId10"/>
    <p:sldId id="306" r:id="rId11"/>
    <p:sldId id="307" r:id="rId12"/>
    <p:sldId id="308" r:id="rId13"/>
    <p:sldId id="309" r:id="rId14"/>
    <p:sldId id="257" r:id="rId15"/>
    <p:sldId id="311" r:id="rId16"/>
    <p:sldId id="310" r:id="rId17"/>
    <p:sldId id="312" r:id="rId18"/>
    <p:sldId id="31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0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100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5F15B-604E-4955-BA75-0EDB24B0DEF6}" type="datetimeFigureOut">
              <a:rPr lang="en-US" smtClean="0"/>
              <a:t>10/3/2024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E0E3F-708B-4F12-98A4-64C85E1FD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023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E0E3F-708B-4F12-98A4-64C85E1FDFB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717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Image source: https://www.google.com/url?sa=i&amp;url=https%3A%2F%2Fwww.nbcnews.com%2Fnews%2Fus-news%2Fparadise-returned-some-allowed-back-devastated-town-after-deadly-california-n944586&amp;psig=AOvVaw1pbBCGNlv2F7sa-MoQnghJ&amp;ust=1727891514701000&amp;source=images&amp;cd=vfe&amp;opi=89978449&amp;ved=0CBQQjRxqFwoTCLj209Tf7YgDFQAAAAAdAAAAABA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1280B4-0314-492D-9086-9656665E99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11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_TITE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1EF1BFF-757F-5A6D-80A9-B4B9C2FD7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706"/>
            <a:ext cx="12191999" cy="73818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BB7989E-29C4-A500-708E-B8E0A22E8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12" y="1035865"/>
            <a:ext cx="11333977" cy="47596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2280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B_TITEL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6384E96-10B0-5238-CEF2-DD1289169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48C219F-D23E-ED31-0690-CF88D9EA7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E18A3F-0266-9452-66DD-92F42277172B}"/>
              </a:ext>
            </a:extLst>
          </p:cNvPr>
          <p:cNvSpPr/>
          <p:nvPr userDrawn="1"/>
        </p:nvSpPr>
        <p:spPr>
          <a:xfrm>
            <a:off x="0" y="0"/>
            <a:ext cx="12191999" cy="16495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36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B_EX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A4E361-211C-0FEF-035D-F35BEA189B41}"/>
              </a:ext>
            </a:extLst>
          </p:cNvPr>
          <p:cNvSpPr/>
          <p:nvPr userDrawn="1"/>
        </p:nvSpPr>
        <p:spPr>
          <a:xfrm>
            <a:off x="0" y="0"/>
            <a:ext cx="12191999" cy="16495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C03D6-68D0-DE7C-2C60-EC3FBDAEF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79541"/>
            <a:ext cx="12191999" cy="73818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591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_TITEL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1EF1BFF-757F-5A6D-80A9-B4B9C2FD7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706"/>
            <a:ext cx="12191999" cy="73818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5667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_TITEL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A4E361-211C-0FEF-035D-F35BEA189B41}"/>
              </a:ext>
            </a:extLst>
          </p:cNvPr>
          <p:cNvSpPr/>
          <p:nvPr userDrawn="1"/>
        </p:nvSpPr>
        <p:spPr>
          <a:xfrm>
            <a:off x="0" y="0"/>
            <a:ext cx="12191999" cy="16495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C03D6-68D0-DE7C-2C60-EC3FBDAEF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79540"/>
            <a:ext cx="12191999" cy="1323579"/>
          </a:xfrm>
          <a:prstGeom prst="rect">
            <a:avLst/>
          </a:prstGeom>
          <a:solidFill>
            <a:srgbClr val="333333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4C14D32-80E4-140E-F3E3-B389F182BB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97100"/>
            <a:ext cx="12214225" cy="469900"/>
          </a:xfrm>
          <a:prstGeom prst="rect">
            <a:avLst/>
          </a:prstGeom>
          <a:solidFill>
            <a:srgbClr val="333333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053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_TITEL_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86384E96-10B0-5238-CEF2-DD1289169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48C219F-D23E-ED31-0690-CF88D9EA7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E18A3F-0266-9452-66DD-92F42277172B}"/>
              </a:ext>
            </a:extLst>
          </p:cNvPr>
          <p:cNvSpPr/>
          <p:nvPr userDrawn="1"/>
        </p:nvSpPr>
        <p:spPr>
          <a:xfrm>
            <a:off x="0" y="0"/>
            <a:ext cx="12191999" cy="16495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908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B_EX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BF0D021D-EE84-E918-D008-596C4DF350A5}"/>
              </a:ext>
            </a:extLst>
          </p:cNvPr>
          <p:cNvSpPr txBox="1">
            <a:spLocks/>
          </p:cNvSpPr>
          <p:nvPr userDrawn="1"/>
        </p:nvSpPr>
        <p:spPr>
          <a:xfrm>
            <a:off x="11814037" y="6061211"/>
            <a:ext cx="400822" cy="26339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100" kern="1200"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671323A-9128-4CE9-8BC1-6E53E37AB3D6}" type="slidenum"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EA4E361-211C-0FEF-035D-F35BEA189B41}"/>
              </a:ext>
            </a:extLst>
          </p:cNvPr>
          <p:cNvSpPr/>
          <p:nvPr userDrawn="1"/>
        </p:nvSpPr>
        <p:spPr>
          <a:xfrm>
            <a:off x="0" y="0"/>
            <a:ext cx="12191999" cy="16495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C03D6-68D0-DE7C-2C60-EC3FBDAEF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79541"/>
            <a:ext cx="12191999" cy="73818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695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B_TITEL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A4E361-211C-0FEF-035D-F35BEA189B41}"/>
              </a:ext>
            </a:extLst>
          </p:cNvPr>
          <p:cNvSpPr/>
          <p:nvPr userDrawn="1"/>
        </p:nvSpPr>
        <p:spPr>
          <a:xfrm>
            <a:off x="-2" y="0"/>
            <a:ext cx="12191999" cy="16495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C03D6-68D0-DE7C-2C60-EC3FBDAEF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79540"/>
            <a:ext cx="12191999" cy="1323579"/>
          </a:xfrm>
          <a:prstGeom prst="rect">
            <a:avLst/>
          </a:prstGeom>
          <a:solidFill>
            <a:srgbClr val="9B0000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4C14D32-80E4-140E-F3E3-B389F182BB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97100"/>
            <a:ext cx="12214225" cy="469900"/>
          </a:xfrm>
          <a:prstGeom prst="rect">
            <a:avLst/>
          </a:prstGeom>
          <a:solidFill>
            <a:srgbClr val="9B0000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315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B_TITEL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1EF1BFF-757F-5A6D-80A9-B4B9C2FD7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08356"/>
            <a:ext cx="12191999" cy="73818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BB7989E-29C4-A500-708E-B8E0A22E8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012" y="1035865"/>
            <a:ext cx="11333977" cy="47596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8802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B_TITEL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1EF1BFF-757F-5A6D-80A9-B4B9C2FD7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08356"/>
            <a:ext cx="12191999" cy="73818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499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B_TITEL_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EA4E361-211C-0FEF-035D-F35BEA189B41}"/>
              </a:ext>
            </a:extLst>
          </p:cNvPr>
          <p:cNvSpPr/>
          <p:nvPr userDrawn="1"/>
        </p:nvSpPr>
        <p:spPr>
          <a:xfrm>
            <a:off x="-2" y="0"/>
            <a:ext cx="12191999" cy="16495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FC03D6-68D0-DE7C-2C60-EC3FBDAEF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779540"/>
            <a:ext cx="12191999" cy="1323579"/>
          </a:xfrm>
          <a:prstGeom prst="rect">
            <a:avLst/>
          </a:prstGeom>
          <a:solidFill>
            <a:srgbClr val="9B0000"/>
          </a:solidFill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4C14D32-80E4-140E-F3E3-B389F182BB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2197100"/>
            <a:ext cx="12214225" cy="469900"/>
          </a:xfrm>
          <a:prstGeom prst="rect">
            <a:avLst/>
          </a:prstGeom>
          <a:solidFill>
            <a:srgbClr val="9B0000"/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6205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18806F-858E-1CDF-CCFD-2B9117DD92B1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57F2794-1DDF-CE97-A877-DA1A45A7C9AA}"/>
              </a:ext>
            </a:extLst>
          </p:cNvPr>
          <p:cNvSpPr txBox="1">
            <a:spLocks/>
          </p:cNvSpPr>
          <p:nvPr userDrawn="1"/>
        </p:nvSpPr>
        <p:spPr>
          <a:xfrm>
            <a:off x="0" y="55448"/>
            <a:ext cx="12192000" cy="691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82728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B2C7B9-0E72-C599-0003-725B0187682A}"/>
              </a:ext>
            </a:extLst>
          </p:cNvPr>
          <p:cNvSpPr/>
          <p:nvPr userDrawn="1"/>
        </p:nvSpPr>
        <p:spPr>
          <a:xfrm>
            <a:off x="-3" y="6334884"/>
            <a:ext cx="12192004" cy="530736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DA119A5-7266-44EF-8291-13024F01AC00}"/>
              </a:ext>
            </a:extLst>
          </p:cNvPr>
          <p:cNvSpPr txBox="1">
            <a:spLocks/>
          </p:cNvSpPr>
          <p:nvPr userDrawn="1"/>
        </p:nvSpPr>
        <p:spPr>
          <a:xfrm>
            <a:off x="0" y="55448"/>
            <a:ext cx="12192000" cy="691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82728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DBAAF8-484C-6B0B-4E3D-D84D9BEAAA92}"/>
              </a:ext>
            </a:extLst>
          </p:cNvPr>
          <p:cNvSpPr/>
          <p:nvPr userDrawn="1"/>
        </p:nvSpPr>
        <p:spPr>
          <a:xfrm>
            <a:off x="0" y="-7620"/>
            <a:ext cx="12192000" cy="881286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5F257F-14F8-33B7-49AB-2F2C189C2A95}"/>
              </a:ext>
            </a:extLst>
          </p:cNvPr>
          <p:cNvGrpSpPr/>
          <p:nvPr userDrawn="1"/>
        </p:nvGrpSpPr>
        <p:grpSpPr>
          <a:xfrm>
            <a:off x="140494" y="6332960"/>
            <a:ext cx="3673625" cy="508047"/>
            <a:chOff x="1322705" y="1910079"/>
            <a:chExt cx="3673625" cy="50804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B0C373E-F473-B7D4-5AF1-9A3C16049D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282" b="18596"/>
            <a:stretch/>
          </p:blipFill>
          <p:spPr>
            <a:xfrm>
              <a:off x="1322705" y="1963062"/>
              <a:ext cx="442789" cy="45506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512B7A3-D146-4B99-3245-3EC08B02AE4D}"/>
                </a:ext>
              </a:extLst>
            </p:cNvPr>
            <p:cNvSpPr txBox="1"/>
            <p:nvPr userDrawn="1"/>
          </p:nvSpPr>
          <p:spPr>
            <a:xfrm>
              <a:off x="1720821" y="1910079"/>
              <a:ext cx="2226506" cy="401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solidFill>
                    <a:schemeClr val="bg1"/>
                  </a:solidFill>
                  <a:latin typeface="Red Hat Display" panose="02010303040201060303" pitchFamily="2" charset="0"/>
                  <a:ea typeface="Red Hat Display" panose="02010303040201060303" pitchFamily="2" charset="0"/>
                  <a:cs typeface="Red Hat Display" panose="02010303040201060303" pitchFamily="2" charset="0"/>
                </a:rPr>
                <a:t>SILVIS LAB</a:t>
              </a:r>
            </a:p>
          </p:txBody>
        </p:sp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48181C6E-5BA2-65B1-7506-FFC73716F402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34838" y="2184974"/>
              <a:ext cx="3261492" cy="15232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587799" indent="-587799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273565" indent="-489833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959331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4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526795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310527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094260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877992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661724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940" b="0" dirty="0">
                  <a:solidFill>
                    <a:schemeClr val="bg1"/>
                  </a:solidFill>
                  <a:latin typeface="Red Hat Display" panose="02010303040201060303" pitchFamily="2" charset="0"/>
                  <a:ea typeface="Red Hat Display" panose="02010303040201060303" pitchFamily="2" charset="0"/>
                  <a:cs typeface="Red Hat Display" panose="02010303040201060303" pitchFamily="2" charset="0"/>
                </a:rPr>
                <a:t>Spatial Analysis For Conservation and Sustainability</a:t>
              </a:r>
            </a:p>
          </p:txBody>
        </p:sp>
      </p:grpSp>
      <p:pic>
        <p:nvPicPr>
          <p:cNvPr id="18" name="Picture 1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E23F97F5-4CDB-D0B4-0D5A-276689A0A73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283" y="6386347"/>
            <a:ext cx="1280317" cy="43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6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3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E6CE0AB-89C6-043F-79BD-DEFBA1F111DC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A034E2-63C5-0C93-7E5E-8DE71DA10407}"/>
              </a:ext>
            </a:extLst>
          </p:cNvPr>
          <p:cNvSpPr/>
          <p:nvPr userDrawn="1"/>
        </p:nvSpPr>
        <p:spPr>
          <a:xfrm>
            <a:off x="-3" y="6334884"/>
            <a:ext cx="12192004" cy="530736"/>
          </a:xfrm>
          <a:prstGeom prst="rect">
            <a:avLst/>
          </a:prstGeom>
          <a:solidFill>
            <a:srgbClr val="9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7BED0BF-E359-1794-55A5-4423685061E1}"/>
              </a:ext>
            </a:extLst>
          </p:cNvPr>
          <p:cNvSpPr txBox="1">
            <a:spLocks/>
          </p:cNvSpPr>
          <p:nvPr userDrawn="1"/>
        </p:nvSpPr>
        <p:spPr>
          <a:xfrm>
            <a:off x="0" y="55448"/>
            <a:ext cx="12192000" cy="691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282728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E0BE93-31D0-4B60-649B-D737FB1DF823}"/>
              </a:ext>
            </a:extLst>
          </p:cNvPr>
          <p:cNvSpPr/>
          <p:nvPr userDrawn="1"/>
        </p:nvSpPr>
        <p:spPr>
          <a:xfrm>
            <a:off x="0" y="-7620"/>
            <a:ext cx="12192000" cy="881286"/>
          </a:xfrm>
          <a:prstGeom prst="rect">
            <a:avLst/>
          </a:prstGeom>
          <a:solidFill>
            <a:srgbClr val="9B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8834E6-B32C-004C-D764-323517283CEA}"/>
              </a:ext>
            </a:extLst>
          </p:cNvPr>
          <p:cNvGrpSpPr/>
          <p:nvPr userDrawn="1"/>
        </p:nvGrpSpPr>
        <p:grpSpPr>
          <a:xfrm>
            <a:off x="140494" y="6332960"/>
            <a:ext cx="3673625" cy="508047"/>
            <a:chOff x="1322705" y="1910079"/>
            <a:chExt cx="3673625" cy="50804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0A34C52-6B5F-11C9-19FC-1DFD064A423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282" b="18596"/>
            <a:stretch/>
          </p:blipFill>
          <p:spPr>
            <a:xfrm>
              <a:off x="1322705" y="1963062"/>
              <a:ext cx="442789" cy="45506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4A6253A-0BB6-7742-DDCD-29F9E8362A2F}"/>
                </a:ext>
              </a:extLst>
            </p:cNvPr>
            <p:cNvSpPr txBox="1"/>
            <p:nvPr userDrawn="1"/>
          </p:nvSpPr>
          <p:spPr>
            <a:xfrm>
              <a:off x="1720821" y="1910079"/>
              <a:ext cx="2226506" cy="401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0" dirty="0">
                  <a:solidFill>
                    <a:schemeClr val="bg1"/>
                  </a:solidFill>
                  <a:latin typeface="Red Hat Display" panose="02010303040201060303" pitchFamily="2" charset="0"/>
                  <a:ea typeface="Red Hat Display" panose="02010303040201060303" pitchFamily="2" charset="0"/>
                  <a:cs typeface="Red Hat Display" panose="02010303040201060303" pitchFamily="2" charset="0"/>
                </a:rPr>
                <a:t>SILVIS LAB</a:t>
              </a:r>
            </a:p>
          </p:txBody>
        </p:sp>
        <p:sp>
          <p:nvSpPr>
            <p:cNvPr id="17" name="Subtitle 2">
              <a:extLst>
                <a:ext uri="{FF2B5EF4-FFF2-40B4-BE49-F238E27FC236}">
                  <a16:creationId xmlns:a16="http://schemas.microsoft.com/office/drawing/2014/main" id="{16629CE5-684E-13B5-4A44-DF3FDD05718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734838" y="2184974"/>
              <a:ext cx="3261492" cy="152323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587799" indent="-587799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5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273565" indent="-489833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4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959331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4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743063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526795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4310527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5094260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877992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661724" indent="-391866" algn="l" defTabSz="1567464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3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940" b="0" dirty="0">
                  <a:solidFill>
                    <a:schemeClr val="bg1"/>
                  </a:solidFill>
                  <a:latin typeface="Red Hat Display" panose="02010303040201060303" pitchFamily="2" charset="0"/>
                  <a:ea typeface="Red Hat Display" panose="02010303040201060303" pitchFamily="2" charset="0"/>
                  <a:cs typeface="Red Hat Display" panose="02010303040201060303" pitchFamily="2" charset="0"/>
                </a:rPr>
                <a:t>Spatial Analysis For Conservation and Sustainability</a:t>
              </a:r>
            </a:p>
          </p:txBody>
        </p:sp>
      </p:grpSp>
      <p:pic>
        <p:nvPicPr>
          <p:cNvPr id="18" name="Picture 1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53BC3BB9-DE21-72B0-3D19-1695678004F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7283" y="6386347"/>
            <a:ext cx="1280317" cy="43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175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5E77C-A072-3E1B-E795-A117240C0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559C0-C929-8291-D0CC-198425CA79CF}"/>
              </a:ext>
            </a:extLst>
          </p:cNvPr>
          <p:cNvSpPr txBox="1">
            <a:spLocks/>
          </p:cNvSpPr>
          <p:nvPr/>
        </p:nvSpPr>
        <p:spPr>
          <a:xfrm>
            <a:off x="429012" y="1035865"/>
            <a:ext cx="11333977" cy="50156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>
                <a:solidFill>
                  <a:schemeClr val="bg1"/>
                </a:solidFill>
              </a:rPr>
              <a:t>General</a:t>
            </a:r>
          </a:p>
          <a:p>
            <a:r>
              <a:rPr lang="en-US" sz="2000">
                <a:solidFill>
                  <a:schemeClr val="bg1"/>
                </a:solidFill>
              </a:rPr>
              <a:t>Font size title: 44</a:t>
            </a:r>
          </a:p>
          <a:p>
            <a:r>
              <a:rPr lang="en-US" sz="2000">
                <a:solidFill>
                  <a:schemeClr val="bg1"/>
                </a:solidFill>
              </a:rPr>
              <a:t>Font size text: 28</a:t>
            </a:r>
          </a:p>
          <a:p>
            <a:r>
              <a:rPr lang="en-US" sz="2000">
                <a:solidFill>
                  <a:schemeClr val="bg1"/>
                </a:solidFill>
              </a:rPr>
              <a:t>Font: Red Hat Display</a:t>
            </a:r>
          </a:p>
          <a:p>
            <a:r>
              <a:rPr lang="en-US" sz="2000">
                <a:solidFill>
                  <a:schemeClr val="bg1"/>
                </a:solidFill>
              </a:rPr>
              <a:t>Font color on white background: Dark Gray (Hex: #333333)</a:t>
            </a:r>
          </a:p>
          <a:p>
            <a:r>
              <a:rPr lang="en-US" sz="2000">
                <a:solidFill>
                  <a:schemeClr val="bg1"/>
                </a:solidFill>
              </a:rPr>
              <a:t>Font color on black background: white (Hex: #FFFFFF)</a:t>
            </a:r>
          </a:p>
          <a:p>
            <a:r>
              <a:rPr lang="en-US" sz="2000">
                <a:solidFill>
                  <a:schemeClr val="bg1"/>
                </a:solidFill>
              </a:rPr>
              <a:t>Font color on white background: Dark Red (Hex: #9B0000)</a:t>
            </a:r>
            <a:endParaRPr lang="en-US" sz="2000" b="1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2000">
              <a:solidFill>
                <a:schemeClr val="bg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b="1">
                <a:solidFill>
                  <a:schemeClr val="bg1"/>
                </a:solidFill>
              </a:rPr>
              <a:t>Extra</a:t>
            </a:r>
          </a:p>
          <a:p>
            <a:r>
              <a:rPr lang="en-US" sz="2000">
                <a:solidFill>
                  <a:schemeClr val="bg1"/>
                </a:solidFill>
              </a:rPr>
              <a:t>UW Branding Information:  https://brand.wisc.edu/visual-identity/colors/</a:t>
            </a:r>
          </a:p>
          <a:p>
            <a:r>
              <a:rPr lang="en-US" sz="2000">
                <a:solidFill>
                  <a:schemeClr val="bg1"/>
                </a:solidFill>
              </a:rPr>
              <a:t>Page numbers (Insert &gt; Slide Number)</a:t>
            </a:r>
          </a:p>
          <a:p>
            <a:r>
              <a:rPr lang="en-US" sz="2000">
                <a:solidFill>
                  <a:schemeClr val="bg1"/>
                </a:solidFill>
              </a:rPr>
              <a:t>Slide layout adjustments (View &gt; Slide Master)</a:t>
            </a:r>
          </a:p>
          <a:p>
            <a:pPr marL="457200" lvl="1" indent="0">
              <a:buFont typeface="Arial" panose="020B0604020202020204" pitchFamily="34" charset="0"/>
              <a:buNone/>
            </a:pPr>
            <a:r>
              <a:rPr lang="en-US" sz="1800">
                <a:solidFill>
                  <a:schemeClr val="bg1"/>
                </a:solidFill>
              </a:rPr>
              <a:t>Design layouts and logos that will be presented as backgrounds of the slides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DB7F5B-48D4-A881-CD16-B06566DA20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207" y="4980896"/>
            <a:ext cx="338493" cy="4552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14FF53-0E79-6747-8C64-DE2E64BBDFB7}"/>
              </a:ext>
            </a:extLst>
          </p:cNvPr>
          <p:cNvSpPr txBox="1"/>
          <p:nvPr/>
        </p:nvSpPr>
        <p:spPr>
          <a:xfrm>
            <a:off x="5722620" y="6404144"/>
            <a:ext cx="4335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Overview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│ Methods │ Results</a:t>
            </a:r>
          </a:p>
        </p:txBody>
      </p:sp>
    </p:spTree>
    <p:extLst>
      <p:ext uri="{BB962C8B-B14F-4D97-AF65-F5344CB8AC3E}">
        <p14:creationId xmlns:p14="http://schemas.microsoft.com/office/powerpoint/2010/main" val="839019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me allowed back into devastated town of Paradise after deadly California  fire">
            <a:extLst>
              <a:ext uri="{FF2B5EF4-FFF2-40B4-BE49-F238E27FC236}">
                <a16:creationId xmlns:a16="http://schemas.microsoft.com/office/drawing/2014/main" id="{77EA9FB7-272E-9145-A37E-D914001FF9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0"/>
          <a:stretch/>
        </p:blipFill>
        <p:spPr bwMode="auto">
          <a:xfrm>
            <a:off x="0" y="1"/>
            <a:ext cx="12192000" cy="633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8D1887-D73B-0BCE-069F-EFD220C2A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Rapid growth of the United States wildland-urban interface raises wildfire risk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0C65FD-4B46-887B-AFA8-850D8A8927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Volker </a:t>
            </a:r>
            <a:r>
              <a:rPr lang="en-US" dirty="0" err="1"/>
              <a:t>Radeloff</a:t>
            </a:r>
            <a:r>
              <a:rPr lang="en-US" dirty="0"/>
              <a:t> and Dave Helmers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066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669FE-60EC-FC02-6A5E-76E4B29D6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2020 WUI in the United States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2F9A646-93EF-AB85-53E3-D1845546A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1" y="1094920"/>
            <a:ext cx="6518909" cy="503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B53F56E-28E5-B920-3EAC-4B9750C7D78D}"/>
              </a:ext>
            </a:extLst>
          </p:cNvPr>
          <p:cNvSpPr txBox="1">
            <a:spLocks/>
          </p:cNvSpPr>
          <p:nvPr/>
        </p:nvSpPr>
        <p:spPr>
          <a:xfrm>
            <a:off x="6926580" y="1104445"/>
            <a:ext cx="4836409" cy="46910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Wildfire problems are most pronounced in the WUI</a:t>
            </a:r>
          </a:p>
          <a:p>
            <a:r>
              <a:rPr lang="en-US" dirty="0">
                <a:solidFill>
                  <a:schemeClr val="bg1"/>
                </a:solidFill>
              </a:rPr>
              <a:t>41% WUI growth from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1990 to 2010</a:t>
            </a:r>
          </a:p>
          <a:p>
            <a:r>
              <a:rPr lang="en-US" dirty="0">
                <a:solidFill>
                  <a:schemeClr val="bg1"/>
                </a:solidFill>
              </a:rPr>
              <a:t>new WUI areas mainly due to new housing</a:t>
            </a:r>
          </a:p>
        </p:txBody>
      </p:sp>
    </p:spTree>
    <p:extLst>
      <p:ext uri="{BB962C8B-B14F-4D97-AF65-F5344CB8AC3E}">
        <p14:creationId xmlns:p14="http://schemas.microsoft.com/office/powerpoint/2010/main" val="2657216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F3901-84BC-8668-9ACB-1BBCC1A97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WUI growth in the United States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6CEBC14-DC34-CCAA-D85B-9A4EC8D9E9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328564"/>
              </p:ext>
            </p:extLst>
          </p:nvPr>
        </p:nvGraphicFramePr>
        <p:xfrm>
          <a:off x="429011" y="1885258"/>
          <a:ext cx="10768648" cy="2726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162">
                  <a:extLst>
                    <a:ext uri="{9D8B030D-6E8A-4147-A177-3AD203B41FA5}">
                      <a16:colId xmlns:a16="http://schemas.microsoft.com/office/drawing/2014/main" val="3307321548"/>
                    </a:ext>
                  </a:extLst>
                </a:gridCol>
                <a:gridCol w="2692162">
                  <a:extLst>
                    <a:ext uri="{9D8B030D-6E8A-4147-A177-3AD203B41FA5}">
                      <a16:colId xmlns:a16="http://schemas.microsoft.com/office/drawing/2014/main" val="749139491"/>
                    </a:ext>
                  </a:extLst>
                </a:gridCol>
                <a:gridCol w="2692162">
                  <a:extLst>
                    <a:ext uri="{9D8B030D-6E8A-4147-A177-3AD203B41FA5}">
                      <a16:colId xmlns:a16="http://schemas.microsoft.com/office/drawing/2014/main" val="313684957"/>
                    </a:ext>
                  </a:extLst>
                </a:gridCol>
                <a:gridCol w="2692162">
                  <a:extLst>
                    <a:ext uri="{9D8B030D-6E8A-4147-A177-3AD203B41FA5}">
                      <a16:colId xmlns:a16="http://schemas.microsoft.com/office/drawing/2014/main" val="41293099"/>
                    </a:ext>
                  </a:extLst>
                </a:gridCol>
              </a:tblGrid>
              <a:tr h="54534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Region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WUI in 1990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WUI in 2000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WUI in 2010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6415768"/>
                  </a:ext>
                </a:extLst>
              </a:tr>
              <a:tr h="54534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California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5.6 %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6 %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6.6 %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000741"/>
                  </a:ext>
                </a:extLst>
              </a:tr>
              <a:tr h="54534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Colorado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2.2 %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2.9 %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3.6 %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957349"/>
                  </a:ext>
                </a:extLst>
              </a:tr>
              <a:tr h="54534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Florida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9.6 %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11.3 %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12.9 %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8772366"/>
                  </a:ext>
                </a:extLst>
              </a:tr>
              <a:tr h="54534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Wisconsin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6.7 %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7.8 %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9.3 %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53943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836933B-7B61-EDA5-BD36-637C6DE84A55}"/>
              </a:ext>
            </a:extLst>
          </p:cNvPr>
          <p:cNvSpPr/>
          <p:nvPr/>
        </p:nvSpPr>
        <p:spPr>
          <a:xfrm>
            <a:off x="429011" y="1392815"/>
            <a:ext cx="116126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Table 1</a:t>
            </a:r>
            <a:r>
              <a:rPr lang="en-US" sz="2400" i="1" dirty="0"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: Table caption….</a:t>
            </a:r>
          </a:p>
        </p:txBody>
      </p:sp>
    </p:spTree>
    <p:extLst>
      <p:ext uri="{BB962C8B-B14F-4D97-AF65-F5344CB8AC3E}">
        <p14:creationId xmlns:p14="http://schemas.microsoft.com/office/powerpoint/2010/main" val="34788881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AAED3-46B3-40B6-F80B-DF893964A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AF114E-9CB5-B50B-55C7-907F5A48C4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543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541D4-807C-85C5-3BAD-CA3685E718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EF4786-B066-900F-C1D0-980C30F39D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54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45509E-416C-F0A9-DE84-61E6726AA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10851-A224-5CFB-0E79-1E51B821F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948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E75A0-AC30-8EB9-BAEB-7C1D56928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64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10A41-35E1-ED7A-7242-EB6359E44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99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ome allowed back into devastated town of Paradise after deadly California  fire">
            <a:extLst>
              <a:ext uri="{FF2B5EF4-FFF2-40B4-BE49-F238E27FC236}">
                <a16:creationId xmlns:a16="http://schemas.microsoft.com/office/drawing/2014/main" id="{0C212557-FD28-8834-8EAB-13A92F76D5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0"/>
          <a:stretch/>
        </p:blipFill>
        <p:spPr bwMode="auto">
          <a:xfrm>
            <a:off x="0" y="1"/>
            <a:ext cx="12192000" cy="633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6D9757-9A93-9CF0-2854-ED3965EA8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Rapid growth of the United States wildland-urban interface raises wildfire risk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12397-C0C0-7390-3F0F-2B16A4FF61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Volker </a:t>
            </a:r>
            <a:r>
              <a:rPr lang="en-US" dirty="0" err="1"/>
              <a:t>Radeloff</a:t>
            </a:r>
            <a:r>
              <a:rPr lang="en-US" dirty="0"/>
              <a:t> and Dave Helmers</a:t>
            </a:r>
          </a:p>
        </p:txBody>
      </p:sp>
    </p:spTree>
    <p:extLst>
      <p:ext uri="{BB962C8B-B14F-4D97-AF65-F5344CB8AC3E}">
        <p14:creationId xmlns:p14="http://schemas.microsoft.com/office/powerpoint/2010/main" val="2313706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448C1-219E-F7F0-31C9-BD98CAAB3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2020 WUI in the United States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9736DFC-9A91-4840-9246-6E60105A3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1" y="1094920"/>
            <a:ext cx="6518909" cy="5036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B097745-4B07-6C00-6A44-07460A3945F8}"/>
              </a:ext>
            </a:extLst>
          </p:cNvPr>
          <p:cNvSpPr txBox="1">
            <a:spLocks/>
          </p:cNvSpPr>
          <p:nvPr/>
        </p:nvSpPr>
        <p:spPr>
          <a:xfrm>
            <a:off x="6926580" y="1104445"/>
            <a:ext cx="4836409" cy="46910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333333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Wildfire problems are most pronounced in the WUI</a:t>
            </a:r>
          </a:p>
          <a:p>
            <a:r>
              <a:rPr lang="en-US" dirty="0">
                <a:solidFill>
                  <a:schemeClr val="bg1"/>
                </a:solidFill>
              </a:rPr>
              <a:t>41% WUI growth from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1990 to 2010</a:t>
            </a:r>
          </a:p>
          <a:p>
            <a:r>
              <a:rPr lang="en-US" dirty="0">
                <a:solidFill>
                  <a:schemeClr val="bg1"/>
                </a:solidFill>
              </a:rPr>
              <a:t>new WUI areas mainly due to new housing</a:t>
            </a:r>
          </a:p>
        </p:txBody>
      </p:sp>
    </p:spTree>
    <p:extLst>
      <p:ext uri="{BB962C8B-B14F-4D97-AF65-F5344CB8AC3E}">
        <p14:creationId xmlns:p14="http://schemas.microsoft.com/office/powerpoint/2010/main" val="3398213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F98A7-F26A-02F2-4B90-82BEE5D2A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WUI growth in the United States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93781B-EBA8-3E5B-8B01-199C146CAB7B}"/>
              </a:ext>
            </a:extLst>
          </p:cNvPr>
          <p:cNvSpPr/>
          <p:nvPr/>
        </p:nvSpPr>
        <p:spPr>
          <a:xfrm>
            <a:off x="429011" y="1392815"/>
            <a:ext cx="116126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Table 1</a:t>
            </a:r>
            <a:r>
              <a:rPr lang="en-US" sz="2400" i="1" dirty="0">
                <a:solidFill>
                  <a:schemeClr val="bg1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: Table caption….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AF1B1D6-D5C1-0408-B9A9-F48268F312BE}"/>
              </a:ext>
            </a:extLst>
          </p:cNvPr>
          <p:cNvGraphicFramePr>
            <a:graphicFrameLocks noGrp="1"/>
          </p:cNvGraphicFramePr>
          <p:nvPr/>
        </p:nvGraphicFramePr>
        <p:xfrm>
          <a:off x="429011" y="1885258"/>
          <a:ext cx="10768648" cy="27267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162">
                  <a:extLst>
                    <a:ext uri="{9D8B030D-6E8A-4147-A177-3AD203B41FA5}">
                      <a16:colId xmlns:a16="http://schemas.microsoft.com/office/drawing/2014/main" val="3307321548"/>
                    </a:ext>
                  </a:extLst>
                </a:gridCol>
                <a:gridCol w="2692162">
                  <a:extLst>
                    <a:ext uri="{9D8B030D-6E8A-4147-A177-3AD203B41FA5}">
                      <a16:colId xmlns:a16="http://schemas.microsoft.com/office/drawing/2014/main" val="749139491"/>
                    </a:ext>
                  </a:extLst>
                </a:gridCol>
                <a:gridCol w="2692162">
                  <a:extLst>
                    <a:ext uri="{9D8B030D-6E8A-4147-A177-3AD203B41FA5}">
                      <a16:colId xmlns:a16="http://schemas.microsoft.com/office/drawing/2014/main" val="313684957"/>
                    </a:ext>
                  </a:extLst>
                </a:gridCol>
                <a:gridCol w="2692162">
                  <a:extLst>
                    <a:ext uri="{9D8B030D-6E8A-4147-A177-3AD203B41FA5}">
                      <a16:colId xmlns:a16="http://schemas.microsoft.com/office/drawing/2014/main" val="41293099"/>
                    </a:ext>
                  </a:extLst>
                </a:gridCol>
              </a:tblGrid>
              <a:tr h="54534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Region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WUI in 1990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WUI in 2000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WUI in 2010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6415768"/>
                  </a:ext>
                </a:extLst>
              </a:tr>
              <a:tr h="54534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California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5.6 %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6 %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6.6 %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18000741"/>
                  </a:ext>
                </a:extLst>
              </a:tr>
              <a:tr h="54534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Colorado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2.2 %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2.9 %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3.6 %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4957349"/>
                  </a:ext>
                </a:extLst>
              </a:tr>
              <a:tr h="54534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Florida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9.6 %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11.3 %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12.9 %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8772366"/>
                  </a:ext>
                </a:extLst>
              </a:tr>
              <a:tr h="545346">
                <a:tc>
                  <a:txBody>
                    <a:bodyPr/>
                    <a:lstStyle/>
                    <a:p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Wisconsin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6.7 %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7.8 %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bg1"/>
                          </a:solidFill>
                          <a:latin typeface="Red Hat Display" panose="02010303040201060303" pitchFamily="2" charset="0"/>
                          <a:ea typeface="Red Hat Display" panose="02010303040201060303" pitchFamily="2" charset="0"/>
                          <a:cs typeface="Red Hat Display" panose="02010303040201060303" pitchFamily="2" charset="0"/>
                        </a:rPr>
                        <a:t>9.3 %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875394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1697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4C8D1-3DF9-EB92-F414-FF5FFEC62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CBB5BD-784F-A069-256F-14E776192C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73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5B813-5975-F141-3DAF-4C5662D619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F981BD-C6EA-4ABD-1C55-C5019F72AD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842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3ABF7-7DB1-043B-123A-D717FCDC4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EDDE58-9A8B-8B98-5CB0-D211B6808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1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55A73-1FC9-EA4D-39BE-C77FF99C4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265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B28BF-0FDA-DE5F-A81E-D126EB2AE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380686"/>
      </p:ext>
    </p:extLst>
  </p:cSld>
  <p:clrMapOvr>
    <a:masterClrMapping/>
  </p:clrMapOvr>
</p:sld>
</file>

<file path=ppt/theme/theme1.xml><?xml version="1.0" encoding="utf-8"?>
<a:theme xmlns:a="http://schemas.openxmlformats.org/drawingml/2006/main" name="GRAY_BLACK_SILVIS">
  <a:themeElements>
    <a:clrScheme name="UW-Madison">
      <a:dk1>
        <a:srgbClr val="191919"/>
      </a:dk1>
      <a:lt1>
        <a:sysClr val="window" lastClr="FFFFFF"/>
      </a:lt1>
      <a:dk2>
        <a:srgbClr val="333333"/>
      </a:dk2>
      <a:lt2>
        <a:srgbClr val="FFFFFF"/>
      </a:lt2>
      <a:accent1>
        <a:srgbClr val="C5050C"/>
      </a:accent1>
      <a:accent2>
        <a:srgbClr val="9B0000"/>
      </a:accent2>
      <a:accent3>
        <a:srgbClr val="0479A8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UW-Madiso">
      <a:majorFont>
        <a:latin typeface="Red Hat Display"/>
        <a:ea typeface=""/>
        <a:cs typeface=""/>
      </a:majorFont>
      <a:minorFont>
        <a:latin typeface="Red Hat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RED_BLACK_SILVIS">
  <a:themeElements>
    <a:clrScheme name="UW-Madison">
      <a:dk1>
        <a:srgbClr val="191919"/>
      </a:dk1>
      <a:lt1>
        <a:sysClr val="window" lastClr="FFFFFF"/>
      </a:lt1>
      <a:dk2>
        <a:srgbClr val="333333"/>
      </a:dk2>
      <a:lt2>
        <a:srgbClr val="FFFFFF"/>
      </a:lt2>
      <a:accent1>
        <a:srgbClr val="C5050C"/>
      </a:accent1>
      <a:accent2>
        <a:srgbClr val="9B0000"/>
      </a:accent2>
      <a:accent3>
        <a:srgbClr val="0479A8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UW-Madiso">
      <a:majorFont>
        <a:latin typeface="Red Hat Display"/>
        <a:ea typeface=""/>
        <a:cs typeface=""/>
      </a:majorFont>
      <a:minorFont>
        <a:latin typeface="Red Hat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369</Words>
  <Application>Microsoft Office PowerPoint</Application>
  <PresentationFormat>Widescreen</PresentationFormat>
  <Paragraphs>74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Arial</vt:lpstr>
      <vt:lpstr>Red Hat Display</vt:lpstr>
      <vt:lpstr>GRAY_BLACK_SILVIS</vt:lpstr>
      <vt:lpstr>RED_BLACK_SILVIS</vt:lpstr>
      <vt:lpstr>Slide Instructions</vt:lpstr>
      <vt:lpstr>Rapid growth of the United States wildland-urban interface raises wildfire risk</vt:lpstr>
      <vt:lpstr>The 2020 WUI in the United States</vt:lpstr>
      <vt:lpstr>WUI growth in the United States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Rapid growth of the United States wildland-urban interface raises wildfire risk</vt:lpstr>
      <vt:lpstr>The 2020 WUI in the United States</vt:lpstr>
      <vt:lpstr>WUI growth in the United States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Kira Pfoch</dc:creator>
  <cp:lastModifiedBy>Kira Pfoch</cp:lastModifiedBy>
  <cp:revision>6</cp:revision>
  <dcterms:created xsi:type="dcterms:W3CDTF">2024-10-03T14:52:55Z</dcterms:created>
  <dcterms:modified xsi:type="dcterms:W3CDTF">2024-10-03T16:52:26Z</dcterms:modified>
</cp:coreProperties>
</file>