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66" r:id="rId3"/>
    <p:sldMasterId id="2147483683" r:id="rId4"/>
  </p:sldMasterIdLst>
  <p:notesMasterIdLst>
    <p:notesMasterId r:id="rId37"/>
  </p:notesMasterIdLst>
  <p:sldIdLst>
    <p:sldId id="265" r:id="rId5"/>
    <p:sldId id="262" r:id="rId6"/>
    <p:sldId id="260" r:id="rId7"/>
    <p:sldId id="300" r:id="rId8"/>
    <p:sldId id="267" r:id="rId9"/>
    <p:sldId id="270" r:id="rId10"/>
    <p:sldId id="266" r:id="rId11"/>
    <p:sldId id="268" r:id="rId12"/>
    <p:sldId id="276" r:id="rId13"/>
    <p:sldId id="271" r:id="rId14"/>
    <p:sldId id="272" r:id="rId15"/>
    <p:sldId id="298" r:id="rId16"/>
    <p:sldId id="275" r:id="rId17"/>
    <p:sldId id="282" r:id="rId18"/>
    <p:sldId id="274" r:id="rId19"/>
    <p:sldId id="273" r:id="rId20"/>
    <p:sldId id="302" r:id="rId21"/>
    <p:sldId id="283" r:id="rId22"/>
    <p:sldId id="284" r:id="rId23"/>
    <p:sldId id="285" r:id="rId24"/>
    <p:sldId id="287" r:id="rId25"/>
    <p:sldId id="288" r:id="rId26"/>
    <p:sldId id="297" r:id="rId27"/>
    <p:sldId id="296" r:id="rId28"/>
    <p:sldId id="286" r:id="rId29"/>
    <p:sldId id="289" r:id="rId30"/>
    <p:sldId id="291" r:id="rId31"/>
    <p:sldId id="299" r:id="rId32"/>
    <p:sldId id="295" r:id="rId33"/>
    <p:sldId id="290" r:id="rId34"/>
    <p:sldId id="294" r:id="rId35"/>
    <p:sldId id="29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9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29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96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397BE-1688-435C-B56F-9AA41B0229F1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280B4-0314-492D-9086-9656665E9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93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s://www.google.com/url?sa=i&amp;url=https%3A%2F%2Fwww.nbcnews.com%2Fnews%2Fus-news%2Fparadise-returned-some-allowed-back-devastated-town-after-deadly-california-n944586&amp;psig=AOvVaw1pbBCGNlv2F7sa-MoQnghJ&amp;ust=1727891514701000&amp;source=images&amp;cd=vfe&amp;opi=89978449&amp;ved=0CBQQjRxqFwoTCLj209Tf7YgDFQAAAAAdAAAAAB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280B4-0314-492D-9086-9656665E99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05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source: https://www.google.com/url?sa=i&amp;url=https%3A%2F%2Fwww.nbcnews.com%2Fnews%2Fus-news%2Fparadise-returned-some-allowed-back-devastated-town-after-deadly-california-n944586&amp;psig=AOvVaw1pbBCGNlv2F7sa-MoQnghJ&amp;ust=1727891514701000&amp;source=images&amp;cd=vfe&amp;opi=89978449&amp;ved=0CBQQjRxqFwoTCLj209Tf7YgDFQAAAAAdAAAAABA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280B4-0314-492D-9086-9656665E99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79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source: https://www.google.com/url?sa=i&amp;url=https%3A%2F%2Fwww.nbcnews.com%2Fnews%2Fus-news%2Fparadise-returned-some-allowed-back-devastated-town-after-deadly-california-n944586&amp;psig=AOvVaw1pbBCGNlv2F7sa-MoQnghJ&amp;ust=1727891514701000&amp;source=images&amp;cd=vfe&amp;opi=89978449&amp;ved=0CBQQjRxqFwoTCLj209Tf7YgDFQAAAAAdAAAAABA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280B4-0314-492D-9086-9656665E99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11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source: https://www.google.com/url?sa=i&amp;url=https%3A%2F%2Fwww.nbcnews.com%2Fnews%2Fus-news%2Fparadise-returned-some-allowed-back-devastated-town-after-deadly-california-n944586&amp;psig=AOvVaw1pbBCGNlv2F7sa-MoQnghJ&amp;ust=1727891514701000&amp;source=images&amp;cd=vfe&amp;opi=89978449&amp;ved=0CBQQjRxqFwoTCLj209Tf7YgDFQAAAAAdAAAAABA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280B4-0314-492D-9086-9656665E99A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3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_TITE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1EF1BFF-757F-5A6D-80A9-B4B9C2FD7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706"/>
            <a:ext cx="12191999" cy="73818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BB7989E-29C4-A500-708E-B8E0A22E8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12" y="1035865"/>
            <a:ext cx="11333977" cy="47596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>
              <a:defRPr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>
              <a:defRPr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>
              <a:defRPr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4pPr>
            <a:lvl5pPr>
              <a:defRPr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4455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B_EX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BF0D021D-EE84-E918-D008-596C4DF350A5}"/>
              </a:ext>
            </a:extLst>
          </p:cNvPr>
          <p:cNvSpPr txBox="1">
            <a:spLocks/>
          </p:cNvSpPr>
          <p:nvPr userDrawn="1"/>
        </p:nvSpPr>
        <p:spPr>
          <a:xfrm>
            <a:off x="11814037" y="6061211"/>
            <a:ext cx="400822" cy="26339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671323A-9128-4CE9-8BC1-6E53E37AB3D6}" type="slidenum"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A4E361-211C-0FEF-035D-F35BEA189B41}"/>
              </a:ext>
            </a:extLst>
          </p:cNvPr>
          <p:cNvSpPr/>
          <p:nvPr userDrawn="1"/>
        </p:nvSpPr>
        <p:spPr>
          <a:xfrm>
            <a:off x="0" y="0"/>
            <a:ext cx="12191999" cy="16495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FC03D6-68D0-DE7C-2C60-EC3FBDAEF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79541"/>
            <a:ext cx="12191999" cy="73818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6483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W_TITE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1EF1BFF-757F-5A6D-80A9-B4B9C2FD7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08356"/>
            <a:ext cx="12191999" cy="73818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BB7989E-29C4-A500-708E-B8E0A22E8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12" y="1035865"/>
            <a:ext cx="11333977" cy="47596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>
              <a:defRPr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>
              <a:defRPr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>
              <a:defRPr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4pPr>
            <a:lvl5pPr>
              <a:defRPr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154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W_TITEL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1EF1BFF-757F-5A6D-80A9-B4B9C2FD7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08356"/>
            <a:ext cx="12191999" cy="73818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1208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W_TITEL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A4E361-211C-0FEF-035D-F35BEA189B41}"/>
              </a:ext>
            </a:extLst>
          </p:cNvPr>
          <p:cNvSpPr/>
          <p:nvPr userDrawn="1"/>
        </p:nvSpPr>
        <p:spPr>
          <a:xfrm>
            <a:off x="0" y="0"/>
            <a:ext cx="12191999" cy="1649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FC03D6-68D0-DE7C-2C60-EC3FBDAEF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79540"/>
            <a:ext cx="12191999" cy="1323579"/>
          </a:xfrm>
          <a:prstGeom prst="rect">
            <a:avLst/>
          </a:prstGeom>
          <a:solidFill>
            <a:srgbClr val="9B0000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4C14D32-80E4-140E-F3E3-B389F182BB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197100"/>
            <a:ext cx="12214225" cy="469900"/>
          </a:xfrm>
          <a:prstGeom prst="rect">
            <a:avLst/>
          </a:prstGeom>
          <a:solidFill>
            <a:srgbClr val="9B0000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846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W_TITEL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6384E96-10B0-5238-CEF2-DD1289169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48C219F-D23E-ED31-0690-CF88D9EA77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E18A3F-0266-9452-66DD-92F42277172B}"/>
              </a:ext>
            </a:extLst>
          </p:cNvPr>
          <p:cNvSpPr/>
          <p:nvPr userDrawn="1"/>
        </p:nvSpPr>
        <p:spPr>
          <a:xfrm>
            <a:off x="0" y="0"/>
            <a:ext cx="12191999" cy="1649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56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W_EX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A4E361-211C-0FEF-035D-F35BEA189B41}"/>
              </a:ext>
            </a:extLst>
          </p:cNvPr>
          <p:cNvSpPr/>
          <p:nvPr userDrawn="1"/>
        </p:nvSpPr>
        <p:spPr>
          <a:xfrm>
            <a:off x="0" y="0"/>
            <a:ext cx="12191999" cy="1649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FC03D6-68D0-DE7C-2C60-EC3FBDAEF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79541"/>
            <a:ext cx="12191999" cy="73818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7088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B_TITE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1EF1BFF-757F-5A6D-80A9-B4B9C2FD7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08356"/>
            <a:ext cx="12191999" cy="73818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BB7989E-29C4-A500-708E-B8E0A22E8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12" y="1035865"/>
            <a:ext cx="11333977" cy="47596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4pPr>
            <a:lvl5pPr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9090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B_TITEL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1EF1BFF-757F-5A6D-80A9-B4B9C2FD7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08356"/>
            <a:ext cx="12191999" cy="73818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0970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B_TITEL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A4E361-211C-0FEF-035D-F35BEA189B41}"/>
              </a:ext>
            </a:extLst>
          </p:cNvPr>
          <p:cNvSpPr/>
          <p:nvPr userDrawn="1"/>
        </p:nvSpPr>
        <p:spPr>
          <a:xfrm>
            <a:off x="-2" y="0"/>
            <a:ext cx="12191999" cy="16495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FC03D6-68D0-DE7C-2C60-EC3FBDAEF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79540"/>
            <a:ext cx="12191999" cy="1323579"/>
          </a:xfrm>
          <a:prstGeom prst="rect">
            <a:avLst/>
          </a:prstGeom>
          <a:solidFill>
            <a:srgbClr val="9B0000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4C14D32-80E4-140E-F3E3-B389F182BB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197100"/>
            <a:ext cx="12214225" cy="469900"/>
          </a:xfrm>
          <a:prstGeom prst="rect">
            <a:avLst/>
          </a:prstGeom>
          <a:solidFill>
            <a:srgbClr val="9B0000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4825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B_TITEL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6384E96-10B0-5238-CEF2-DD1289169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48C219F-D23E-ED31-0690-CF88D9EA77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E18A3F-0266-9452-66DD-92F42277172B}"/>
              </a:ext>
            </a:extLst>
          </p:cNvPr>
          <p:cNvSpPr/>
          <p:nvPr userDrawn="1"/>
        </p:nvSpPr>
        <p:spPr>
          <a:xfrm>
            <a:off x="0" y="0"/>
            <a:ext cx="12191999" cy="16495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43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_TITEL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1EF1BFF-757F-5A6D-80A9-B4B9C2FD7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706"/>
            <a:ext cx="12191999" cy="73818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70127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B_EX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A4E361-211C-0FEF-035D-F35BEA189B41}"/>
              </a:ext>
            </a:extLst>
          </p:cNvPr>
          <p:cNvSpPr/>
          <p:nvPr userDrawn="1"/>
        </p:nvSpPr>
        <p:spPr>
          <a:xfrm>
            <a:off x="0" y="0"/>
            <a:ext cx="12191999" cy="16495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FC03D6-68D0-DE7C-2C60-EC3FBDAEF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79541"/>
            <a:ext cx="12191999" cy="73818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8065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_TITEL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A4E361-211C-0FEF-035D-F35BEA189B41}"/>
              </a:ext>
            </a:extLst>
          </p:cNvPr>
          <p:cNvSpPr/>
          <p:nvPr userDrawn="1"/>
        </p:nvSpPr>
        <p:spPr>
          <a:xfrm>
            <a:off x="0" y="0"/>
            <a:ext cx="12191999" cy="1649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FC03D6-68D0-DE7C-2C60-EC3FBDAEF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79540"/>
            <a:ext cx="12191999" cy="1323579"/>
          </a:xfrm>
          <a:prstGeom prst="rect">
            <a:avLst/>
          </a:prstGeom>
          <a:solidFill>
            <a:srgbClr val="333333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4C14D32-80E4-140E-F3E3-B389F182BB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197100"/>
            <a:ext cx="12214225" cy="469900"/>
          </a:xfrm>
          <a:prstGeom prst="rect">
            <a:avLst/>
          </a:prstGeom>
          <a:solidFill>
            <a:srgbClr val="333333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3197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_TITEL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6384E96-10B0-5238-CEF2-DD1289169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48C219F-D23E-ED31-0690-CF88D9EA77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E18A3F-0266-9452-66DD-92F42277172B}"/>
              </a:ext>
            </a:extLst>
          </p:cNvPr>
          <p:cNvSpPr/>
          <p:nvPr userDrawn="1"/>
        </p:nvSpPr>
        <p:spPr>
          <a:xfrm>
            <a:off x="0" y="0"/>
            <a:ext cx="12191999" cy="1649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67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_EX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A4E361-211C-0FEF-035D-F35BEA189B41}"/>
              </a:ext>
            </a:extLst>
          </p:cNvPr>
          <p:cNvSpPr/>
          <p:nvPr userDrawn="1"/>
        </p:nvSpPr>
        <p:spPr>
          <a:xfrm>
            <a:off x="0" y="0"/>
            <a:ext cx="12191999" cy="1649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FC03D6-68D0-DE7C-2C60-EC3FBDAEF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79541"/>
            <a:ext cx="12191999" cy="73818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9143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B_TITE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1EF1BFF-757F-5A6D-80A9-B4B9C2FD7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706"/>
            <a:ext cx="12191999" cy="73818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BB7989E-29C4-A500-708E-B8E0A22E8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12" y="1035865"/>
            <a:ext cx="11333977" cy="47596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4pPr>
            <a:lvl5pPr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501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B_TITEL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1EF1BFF-757F-5A6D-80A9-B4B9C2FD7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706"/>
            <a:ext cx="12191999" cy="73818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6256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B_TITEL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A4E361-211C-0FEF-035D-F35BEA189B41}"/>
              </a:ext>
            </a:extLst>
          </p:cNvPr>
          <p:cNvSpPr/>
          <p:nvPr userDrawn="1"/>
        </p:nvSpPr>
        <p:spPr>
          <a:xfrm>
            <a:off x="0" y="0"/>
            <a:ext cx="12191999" cy="16495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FC03D6-68D0-DE7C-2C60-EC3FBDAEF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79540"/>
            <a:ext cx="12191999" cy="1323579"/>
          </a:xfrm>
          <a:prstGeom prst="rect">
            <a:avLst/>
          </a:prstGeom>
          <a:solidFill>
            <a:srgbClr val="333333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4C14D32-80E4-140E-F3E3-B389F182BB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197100"/>
            <a:ext cx="12214225" cy="469900"/>
          </a:xfrm>
          <a:prstGeom prst="rect">
            <a:avLst/>
          </a:prstGeom>
          <a:solidFill>
            <a:srgbClr val="333333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065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B_TITEL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6384E96-10B0-5238-CEF2-DD1289169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48C219F-D23E-ED31-0690-CF88D9EA77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E18A3F-0266-9452-66DD-92F42277172B}"/>
              </a:ext>
            </a:extLst>
          </p:cNvPr>
          <p:cNvSpPr/>
          <p:nvPr userDrawn="1"/>
        </p:nvSpPr>
        <p:spPr>
          <a:xfrm>
            <a:off x="0" y="0"/>
            <a:ext cx="12191999" cy="16495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62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7F2794-1DDF-CE97-A877-DA1A45A7C9AA}"/>
              </a:ext>
            </a:extLst>
          </p:cNvPr>
          <p:cNvSpPr txBox="1">
            <a:spLocks/>
          </p:cNvSpPr>
          <p:nvPr userDrawn="1"/>
        </p:nvSpPr>
        <p:spPr>
          <a:xfrm>
            <a:off x="0" y="55448"/>
            <a:ext cx="12192000" cy="691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82728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B2C7B9-0E72-C599-0003-725B0187682A}"/>
              </a:ext>
            </a:extLst>
          </p:cNvPr>
          <p:cNvSpPr/>
          <p:nvPr userDrawn="1"/>
        </p:nvSpPr>
        <p:spPr>
          <a:xfrm>
            <a:off x="-3" y="6334884"/>
            <a:ext cx="12192004" cy="530736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DA119A5-7266-44EF-8291-13024F01AC00}"/>
              </a:ext>
            </a:extLst>
          </p:cNvPr>
          <p:cNvSpPr txBox="1">
            <a:spLocks/>
          </p:cNvSpPr>
          <p:nvPr userDrawn="1"/>
        </p:nvSpPr>
        <p:spPr>
          <a:xfrm>
            <a:off x="0" y="55448"/>
            <a:ext cx="12192000" cy="691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82728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DBAAF8-484C-6B0B-4E3D-D84D9BEAAA92}"/>
              </a:ext>
            </a:extLst>
          </p:cNvPr>
          <p:cNvSpPr/>
          <p:nvPr userDrawn="1"/>
        </p:nvSpPr>
        <p:spPr>
          <a:xfrm>
            <a:off x="0" y="-7620"/>
            <a:ext cx="12192000" cy="881286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5F257F-14F8-33B7-49AB-2F2C189C2A95}"/>
              </a:ext>
            </a:extLst>
          </p:cNvPr>
          <p:cNvGrpSpPr/>
          <p:nvPr userDrawn="1"/>
        </p:nvGrpSpPr>
        <p:grpSpPr>
          <a:xfrm>
            <a:off x="140494" y="6332960"/>
            <a:ext cx="3673625" cy="508047"/>
            <a:chOff x="1322705" y="1910079"/>
            <a:chExt cx="3673625" cy="50804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B0C373E-F473-B7D4-5AF1-9A3C16049D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282" b="18596"/>
            <a:stretch/>
          </p:blipFill>
          <p:spPr>
            <a:xfrm>
              <a:off x="1322705" y="1963062"/>
              <a:ext cx="442789" cy="45506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512B7A3-D146-4B99-3245-3EC08B02AE4D}"/>
                </a:ext>
              </a:extLst>
            </p:cNvPr>
            <p:cNvSpPr txBox="1"/>
            <p:nvPr userDrawn="1"/>
          </p:nvSpPr>
          <p:spPr>
            <a:xfrm>
              <a:off x="1720821" y="1910079"/>
              <a:ext cx="2226506" cy="401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solidFill>
                    <a:schemeClr val="bg1"/>
                  </a:solidFill>
                  <a:latin typeface="Red Hat Display" panose="02010303040201060303" pitchFamily="2" charset="0"/>
                  <a:ea typeface="Red Hat Display" panose="02010303040201060303" pitchFamily="2" charset="0"/>
                  <a:cs typeface="Red Hat Display" panose="02010303040201060303" pitchFamily="2" charset="0"/>
                </a:rPr>
                <a:t>SILVIS LAB</a:t>
              </a:r>
            </a:p>
          </p:txBody>
        </p:sp>
        <p:sp>
          <p:nvSpPr>
            <p:cNvPr id="17" name="Subtitle 2">
              <a:extLst>
                <a:ext uri="{FF2B5EF4-FFF2-40B4-BE49-F238E27FC236}">
                  <a16:creationId xmlns:a16="http://schemas.microsoft.com/office/drawing/2014/main" id="{48181C6E-5BA2-65B1-7506-FFC73716F40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34838" y="2184974"/>
              <a:ext cx="3261492" cy="15232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587799" indent="-587799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273565" indent="-489833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959331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4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526795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310527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094260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877992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661724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940" b="0" dirty="0">
                  <a:solidFill>
                    <a:schemeClr val="bg1"/>
                  </a:solidFill>
                  <a:latin typeface="Red Hat Display" panose="02010303040201060303" pitchFamily="2" charset="0"/>
                  <a:ea typeface="Red Hat Display" panose="02010303040201060303" pitchFamily="2" charset="0"/>
                  <a:cs typeface="Red Hat Display" panose="02010303040201060303" pitchFamily="2" charset="0"/>
                </a:rPr>
                <a:t>Spatial Analysis For Conservation and Sustainability</a:t>
              </a:r>
            </a:p>
          </p:txBody>
        </p:sp>
      </p:grpSp>
      <p:pic>
        <p:nvPicPr>
          <p:cNvPr id="18" name="Picture 1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23F97F5-4CDB-D0B4-0D5A-276689A0A73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283" y="6386347"/>
            <a:ext cx="1280317" cy="43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2" r:id="rId2"/>
    <p:sldLayoutId id="2147483675" r:id="rId3"/>
    <p:sldLayoutId id="2147483670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18806F-858E-1CDF-CCFD-2B9117DD92B1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57F2794-1DDF-CE97-A877-DA1A45A7C9AA}"/>
              </a:ext>
            </a:extLst>
          </p:cNvPr>
          <p:cNvSpPr txBox="1">
            <a:spLocks/>
          </p:cNvSpPr>
          <p:nvPr userDrawn="1"/>
        </p:nvSpPr>
        <p:spPr>
          <a:xfrm>
            <a:off x="0" y="55448"/>
            <a:ext cx="12192000" cy="691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82728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B2C7B9-0E72-C599-0003-725B0187682A}"/>
              </a:ext>
            </a:extLst>
          </p:cNvPr>
          <p:cNvSpPr/>
          <p:nvPr userDrawn="1"/>
        </p:nvSpPr>
        <p:spPr>
          <a:xfrm>
            <a:off x="-3" y="6334884"/>
            <a:ext cx="12192004" cy="530736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DA119A5-7266-44EF-8291-13024F01AC00}"/>
              </a:ext>
            </a:extLst>
          </p:cNvPr>
          <p:cNvSpPr txBox="1">
            <a:spLocks/>
          </p:cNvSpPr>
          <p:nvPr userDrawn="1"/>
        </p:nvSpPr>
        <p:spPr>
          <a:xfrm>
            <a:off x="0" y="55448"/>
            <a:ext cx="12192000" cy="691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82728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DBAAF8-484C-6B0B-4E3D-D84D9BEAAA92}"/>
              </a:ext>
            </a:extLst>
          </p:cNvPr>
          <p:cNvSpPr/>
          <p:nvPr userDrawn="1"/>
        </p:nvSpPr>
        <p:spPr>
          <a:xfrm>
            <a:off x="0" y="-7620"/>
            <a:ext cx="12192000" cy="881286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5F257F-14F8-33B7-49AB-2F2C189C2A95}"/>
              </a:ext>
            </a:extLst>
          </p:cNvPr>
          <p:cNvGrpSpPr/>
          <p:nvPr userDrawn="1"/>
        </p:nvGrpSpPr>
        <p:grpSpPr>
          <a:xfrm>
            <a:off x="140494" y="6332960"/>
            <a:ext cx="3673625" cy="508047"/>
            <a:chOff x="1322705" y="1910079"/>
            <a:chExt cx="3673625" cy="50804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B0C373E-F473-B7D4-5AF1-9A3C16049D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282" b="18596"/>
            <a:stretch/>
          </p:blipFill>
          <p:spPr>
            <a:xfrm>
              <a:off x="1322705" y="1963062"/>
              <a:ext cx="442789" cy="45506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512B7A3-D146-4B99-3245-3EC08B02AE4D}"/>
                </a:ext>
              </a:extLst>
            </p:cNvPr>
            <p:cNvSpPr txBox="1"/>
            <p:nvPr userDrawn="1"/>
          </p:nvSpPr>
          <p:spPr>
            <a:xfrm>
              <a:off x="1720821" y="1910079"/>
              <a:ext cx="2226506" cy="401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solidFill>
                    <a:schemeClr val="bg1"/>
                  </a:solidFill>
                  <a:latin typeface="Red Hat Display" panose="02010303040201060303" pitchFamily="2" charset="0"/>
                  <a:ea typeface="Red Hat Display" panose="02010303040201060303" pitchFamily="2" charset="0"/>
                  <a:cs typeface="Red Hat Display" panose="02010303040201060303" pitchFamily="2" charset="0"/>
                </a:rPr>
                <a:t>SILVIS LAB</a:t>
              </a:r>
            </a:p>
          </p:txBody>
        </p:sp>
        <p:sp>
          <p:nvSpPr>
            <p:cNvPr id="17" name="Subtitle 2">
              <a:extLst>
                <a:ext uri="{FF2B5EF4-FFF2-40B4-BE49-F238E27FC236}">
                  <a16:creationId xmlns:a16="http://schemas.microsoft.com/office/drawing/2014/main" id="{48181C6E-5BA2-65B1-7506-FFC73716F40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34838" y="2184974"/>
              <a:ext cx="3261492" cy="15232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587799" indent="-587799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273565" indent="-489833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959331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4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526795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310527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094260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877992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661724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940" b="0" dirty="0">
                  <a:solidFill>
                    <a:schemeClr val="bg1"/>
                  </a:solidFill>
                  <a:latin typeface="Red Hat Display" panose="02010303040201060303" pitchFamily="2" charset="0"/>
                  <a:ea typeface="Red Hat Display" panose="02010303040201060303" pitchFamily="2" charset="0"/>
                  <a:cs typeface="Red Hat Display" panose="02010303040201060303" pitchFamily="2" charset="0"/>
                </a:rPr>
                <a:t>Spatial Analysis For Conservation and Sustainability</a:t>
              </a:r>
            </a:p>
          </p:txBody>
        </p:sp>
      </p:grpSp>
      <p:pic>
        <p:nvPicPr>
          <p:cNvPr id="18" name="Picture 1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23F97F5-4CDB-D0B4-0D5A-276689A0A73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283" y="6386347"/>
            <a:ext cx="1280317" cy="43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3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8A034E2-63C5-0C93-7E5E-8DE71DA10407}"/>
              </a:ext>
            </a:extLst>
          </p:cNvPr>
          <p:cNvSpPr/>
          <p:nvPr userDrawn="1"/>
        </p:nvSpPr>
        <p:spPr>
          <a:xfrm>
            <a:off x="-3" y="6334884"/>
            <a:ext cx="12192004" cy="530736"/>
          </a:xfrm>
          <a:prstGeom prst="rect">
            <a:avLst/>
          </a:prstGeom>
          <a:solidFill>
            <a:srgbClr val="9B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7BED0BF-E359-1794-55A5-4423685061E1}"/>
              </a:ext>
            </a:extLst>
          </p:cNvPr>
          <p:cNvSpPr txBox="1">
            <a:spLocks/>
          </p:cNvSpPr>
          <p:nvPr userDrawn="1"/>
        </p:nvSpPr>
        <p:spPr>
          <a:xfrm>
            <a:off x="0" y="55448"/>
            <a:ext cx="12192000" cy="691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82728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E0BE93-31D0-4B60-649B-D737FB1DF823}"/>
              </a:ext>
            </a:extLst>
          </p:cNvPr>
          <p:cNvSpPr/>
          <p:nvPr userDrawn="1"/>
        </p:nvSpPr>
        <p:spPr>
          <a:xfrm>
            <a:off x="0" y="-7620"/>
            <a:ext cx="12192000" cy="881286"/>
          </a:xfrm>
          <a:prstGeom prst="rect">
            <a:avLst/>
          </a:prstGeom>
          <a:solidFill>
            <a:srgbClr val="9B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78834E6-B32C-004C-D764-323517283CEA}"/>
              </a:ext>
            </a:extLst>
          </p:cNvPr>
          <p:cNvGrpSpPr/>
          <p:nvPr userDrawn="1"/>
        </p:nvGrpSpPr>
        <p:grpSpPr>
          <a:xfrm>
            <a:off x="140494" y="6332960"/>
            <a:ext cx="3673625" cy="508047"/>
            <a:chOff x="1322705" y="1910079"/>
            <a:chExt cx="3673625" cy="50804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0A34C52-6B5F-11C9-19FC-1DFD064A423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282" b="18596"/>
            <a:stretch/>
          </p:blipFill>
          <p:spPr>
            <a:xfrm>
              <a:off x="1322705" y="1963062"/>
              <a:ext cx="442789" cy="45506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4A6253A-0BB6-7742-DDCD-29F9E8362A2F}"/>
                </a:ext>
              </a:extLst>
            </p:cNvPr>
            <p:cNvSpPr txBox="1"/>
            <p:nvPr userDrawn="1"/>
          </p:nvSpPr>
          <p:spPr>
            <a:xfrm>
              <a:off x="1720821" y="1910079"/>
              <a:ext cx="2226506" cy="401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solidFill>
                    <a:schemeClr val="bg1"/>
                  </a:solidFill>
                  <a:latin typeface="Red Hat Display" panose="02010303040201060303" pitchFamily="2" charset="0"/>
                  <a:ea typeface="Red Hat Display" panose="02010303040201060303" pitchFamily="2" charset="0"/>
                  <a:cs typeface="Red Hat Display" panose="02010303040201060303" pitchFamily="2" charset="0"/>
                </a:rPr>
                <a:t>SILVIS LAB</a:t>
              </a:r>
            </a:p>
          </p:txBody>
        </p:sp>
        <p:sp>
          <p:nvSpPr>
            <p:cNvPr id="17" name="Subtitle 2">
              <a:extLst>
                <a:ext uri="{FF2B5EF4-FFF2-40B4-BE49-F238E27FC236}">
                  <a16:creationId xmlns:a16="http://schemas.microsoft.com/office/drawing/2014/main" id="{16629CE5-684E-13B5-4A44-DF3FDD05718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34838" y="2184974"/>
              <a:ext cx="3261492" cy="15232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587799" indent="-587799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273565" indent="-489833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959331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4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526795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310527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094260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877992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661724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940" b="0" dirty="0">
                  <a:solidFill>
                    <a:schemeClr val="bg1"/>
                  </a:solidFill>
                  <a:latin typeface="Red Hat Display" panose="02010303040201060303" pitchFamily="2" charset="0"/>
                  <a:ea typeface="Red Hat Display" panose="02010303040201060303" pitchFamily="2" charset="0"/>
                  <a:cs typeface="Red Hat Display" panose="02010303040201060303" pitchFamily="2" charset="0"/>
                </a:rPr>
                <a:t>Spatial Analysis For Conservation and Sustainability</a:t>
              </a:r>
            </a:p>
          </p:txBody>
        </p:sp>
      </p:grpSp>
      <p:pic>
        <p:nvPicPr>
          <p:cNvPr id="18" name="Picture 1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53BC3BB9-DE21-72B0-3D19-1695678004F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283" y="6386347"/>
            <a:ext cx="1280317" cy="43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1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3" r:id="rId2"/>
    <p:sldLayoutId id="2147483676" r:id="rId3"/>
    <p:sldLayoutId id="2147483671" r:id="rId4"/>
    <p:sldLayoutId id="214748366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6CE0AB-89C6-043F-79BD-DEFBA1F111DC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A034E2-63C5-0C93-7E5E-8DE71DA10407}"/>
              </a:ext>
            </a:extLst>
          </p:cNvPr>
          <p:cNvSpPr/>
          <p:nvPr userDrawn="1"/>
        </p:nvSpPr>
        <p:spPr>
          <a:xfrm>
            <a:off x="-3" y="6334884"/>
            <a:ext cx="12192004" cy="530736"/>
          </a:xfrm>
          <a:prstGeom prst="rect">
            <a:avLst/>
          </a:prstGeom>
          <a:solidFill>
            <a:srgbClr val="9B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7BED0BF-E359-1794-55A5-4423685061E1}"/>
              </a:ext>
            </a:extLst>
          </p:cNvPr>
          <p:cNvSpPr txBox="1">
            <a:spLocks/>
          </p:cNvSpPr>
          <p:nvPr userDrawn="1"/>
        </p:nvSpPr>
        <p:spPr>
          <a:xfrm>
            <a:off x="0" y="55448"/>
            <a:ext cx="12192000" cy="691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82728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E0BE93-31D0-4B60-649B-D737FB1DF823}"/>
              </a:ext>
            </a:extLst>
          </p:cNvPr>
          <p:cNvSpPr/>
          <p:nvPr userDrawn="1"/>
        </p:nvSpPr>
        <p:spPr>
          <a:xfrm>
            <a:off x="0" y="-7620"/>
            <a:ext cx="12192000" cy="881286"/>
          </a:xfrm>
          <a:prstGeom prst="rect">
            <a:avLst/>
          </a:prstGeom>
          <a:solidFill>
            <a:srgbClr val="9B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78834E6-B32C-004C-D764-323517283CEA}"/>
              </a:ext>
            </a:extLst>
          </p:cNvPr>
          <p:cNvGrpSpPr/>
          <p:nvPr userDrawn="1"/>
        </p:nvGrpSpPr>
        <p:grpSpPr>
          <a:xfrm>
            <a:off x="140494" y="6332960"/>
            <a:ext cx="3673625" cy="508047"/>
            <a:chOff x="1322705" y="1910079"/>
            <a:chExt cx="3673625" cy="50804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0A34C52-6B5F-11C9-19FC-1DFD064A423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282" b="18596"/>
            <a:stretch/>
          </p:blipFill>
          <p:spPr>
            <a:xfrm>
              <a:off x="1322705" y="1963062"/>
              <a:ext cx="442789" cy="45506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4A6253A-0BB6-7742-DDCD-29F9E8362A2F}"/>
                </a:ext>
              </a:extLst>
            </p:cNvPr>
            <p:cNvSpPr txBox="1"/>
            <p:nvPr userDrawn="1"/>
          </p:nvSpPr>
          <p:spPr>
            <a:xfrm>
              <a:off x="1720821" y="1910079"/>
              <a:ext cx="2226506" cy="401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solidFill>
                    <a:schemeClr val="bg1"/>
                  </a:solidFill>
                  <a:latin typeface="Red Hat Display" panose="02010303040201060303" pitchFamily="2" charset="0"/>
                  <a:ea typeface="Red Hat Display" panose="02010303040201060303" pitchFamily="2" charset="0"/>
                  <a:cs typeface="Red Hat Display" panose="02010303040201060303" pitchFamily="2" charset="0"/>
                </a:rPr>
                <a:t>SILVIS LAB</a:t>
              </a:r>
            </a:p>
          </p:txBody>
        </p:sp>
        <p:sp>
          <p:nvSpPr>
            <p:cNvPr id="17" name="Subtitle 2">
              <a:extLst>
                <a:ext uri="{FF2B5EF4-FFF2-40B4-BE49-F238E27FC236}">
                  <a16:creationId xmlns:a16="http://schemas.microsoft.com/office/drawing/2014/main" id="{16629CE5-684E-13B5-4A44-DF3FDD05718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34838" y="2184974"/>
              <a:ext cx="3261492" cy="15232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587799" indent="-587799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273565" indent="-489833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959331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4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526795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310527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094260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877992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661724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940" b="0" dirty="0">
                  <a:solidFill>
                    <a:schemeClr val="bg1"/>
                  </a:solidFill>
                  <a:latin typeface="Red Hat Display" panose="02010303040201060303" pitchFamily="2" charset="0"/>
                  <a:ea typeface="Red Hat Display" panose="02010303040201060303" pitchFamily="2" charset="0"/>
                  <a:cs typeface="Red Hat Display" panose="02010303040201060303" pitchFamily="2" charset="0"/>
                </a:rPr>
                <a:t>Spatial Analysis For Conservation and Sustainability</a:t>
              </a:r>
            </a:p>
          </p:txBody>
        </p:sp>
      </p:grpSp>
      <p:pic>
        <p:nvPicPr>
          <p:cNvPr id="18" name="Picture 1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53BC3BB9-DE21-72B0-3D19-1695678004F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283" y="6386347"/>
            <a:ext cx="1280317" cy="43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2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7218D-0EAD-11DF-9A67-4AA72D6AC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FA567-2349-49CF-B2D9-F8E9266D5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12" y="1035865"/>
            <a:ext cx="11333977" cy="501568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General</a:t>
            </a:r>
          </a:p>
          <a:p>
            <a:r>
              <a:rPr lang="en-US" sz="2000" dirty="0"/>
              <a:t>Font size title: 44</a:t>
            </a:r>
          </a:p>
          <a:p>
            <a:r>
              <a:rPr lang="en-US" sz="2000" dirty="0"/>
              <a:t>Font size text: 28</a:t>
            </a:r>
          </a:p>
          <a:p>
            <a:r>
              <a:rPr lang="en-US" sz="2000" dirty="0"/>
              <a:t>Font: Red Hat Display</a:t>
            </a:r>
          </a:p>
          <a:p>
            <a:r>
              <a:rPr lang="en-US" sz="2000" dirty="0"/>
              <a:t>Font color on white background: Dark Gray (Hex: #333333)</a:t>
            </a:r>
          </a:p>
          <a:p>
            <a:r>
              <a:rPr lang="en-US" sz="2000" dirty="0"/>
              <a:t>Font color on black background: white (Hex: #FFFFFF)</a:t>
            </a:r>
          </a:p>
          <a:p>
            <a:r>
              <a:rPr lang="en-US" sz="2000" dirty="0"/>
              <a:t>Font color on white background: Dark Red (Hex: #9B0000)</a:t>
            </a:r>
            <a:endParaRPr lang="en-US" sz="2000" b="1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Extra</a:t>
            </a:r>
          </a:p>
          <a:p>
            <a:r>
              <a:rPr lang="en-US" sz="2000" dirty="0"/>
              <a:t>UW Branding Information:  https://brand.wisc.edu/visual-identity/colors/</a:t>
            </a:r>
          </a:p>
          <a:p>
            <a:r>
              <a:rPr lang="en-US" sz="2000" dirty="0"/>
              <a:t>Page numbers (Insert &gt; Slide Number)</a:t>
            </a:r>
          </a:p>
          <a:p>
            <a:r>
              <a:rPr lang="en-US" sz="2000" dirty="0"/>
              <a:t>Slide layout adjustments (View &gt; Slide Master)</a:t>
            </a:r>
          </a:p>
          <a:p>
            <a:pPr marL="457200" lvl="1" indent="0">
              <a:buNone/>
            </a:pPr>
            <a:r>
              <a:rPr lang="en-US" sz="1800" dirty="0"/>
              <a:t>Design layouts and logos that will be presented as backgrounds of the slides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93029C-D5A8-E3D1-FFEE-9068893F675F}"/>
              </a:ext>
            </a:extLst>
          </p:cNvPr>
          <p:cNvSpPr txBox="1"/>
          <p:nvPr/>
        </p:nvSpPr>
        <p:spPr>
          <a:xfrm>
            <a:off x="5722620" y="6404144"/>
            <a:ext cx="4335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Overview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│ Methods │ 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667937-EF6A-7B0A-9257-0A8CC94CA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207" y="4980896"/>
            <a:ext cx="338493" cy="45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5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ome allowed back into devastated town of Paradise after deadly California  fire">
            <a:extLst>
              <a:ext uri="{FF2B5EF4-FFF2-40B4-BE49-F238E27FC236}">
                <a16:creationId xmlns:a16="http://schemas.microsoft.com/office/drawing/2014/main" id="{D3F516EA-9FB9-D62B-5BB1-250C7C679D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0"/>
          <a:stretch/>
        </p:blipFill>
        <p:spPr bwMode="auto">
          <a:xfrm>
            <a:off x="0" y="1"/>
            <a:ext cx="12192000" cy="633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18C973-2FAA-2E62-AA54-562F62FF5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Rapid growth of the United States wildland-urban interface raises wildfire risk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C8981-C61A-39F9-48FC-1229284813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Volker </a:t>
            </a:r>
            <a:r>
              <a:rPr lang="en-US" dirty="0" err="1"/>
              <a:t>Radeloff</a:t>
            </a:r>
            <a:r>
              <a:rPr lang="en-US" dirty="0"/>
              <a:t> and Dave Helmers</a:t>
            </a:r>
          </a:p>
        </p:txBody>
      </p:sp>
    </p:spTree>
    <p:extLst>
      <p:ext uri="{BB962C8B-B14F-4D97-AF65-F5344CB8AC3E}">
        <p14:creationId xmlns:p14="http://schemas.microsoft.com/office/powerpoint/2010/main" val="1114236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E6780-CA03-277A-5AE3-C8AE3570A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2020 WUI in the United States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7AEBCBB-4139-8366-BB16-A27284C8A820}"/>
              </a:ext>
            </a:extLst>
          </p:cNvPr>
          <p:cNvSpPr txBox="1">
            <a:spLocks/>
          </p:cNvSpPr>
          <p:nvPr/>
        </p:nvSpPr>
        <p:spPr>
          <a:xfrm>
            <a:off x="6926580" y="1104445"/>
            <a:ext cx="4836409" cy="46910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Wildfire problems are most pronounced in the WUI</a:t>
            </a:r>
          </a:p>
          <a:p>
            <a:r>
              <a:rPr lang="en-US" dirty="0"/>
              <a:t>41% WUI growth from </a:t>
            </a:r>
            <a:br>
              <a:rPr lang="en-US" dirty="0"/>
            </a:br>
            <a:r>
              <a:rPr lang="en-US" dirty="0"/>
              <a:t>1990 to 2010</a:t>
            </a:r>
          </a:p>
          <a:p>
            <a:r>
              <a:rPr lang="en-US" dirty="0"/>
              <a:t>new WUI areas mainly due to new housing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4D00D71-D5CA-D9E0-28CC-EAC20851F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1" y="1094920"/>
            <a:ext cx="6518909" cy="503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98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1D754-BA40-7D65-33BA-BA24B754B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WUI growth in the United States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25D87C-7427-BCE4-BE53-BBD7F1ED3855}"/>
              </a:ext>
            </a:extLst>
          </p:cNvPr>
          <p:cNvSpPr/>
          <p:nvPr/>
        </p:nvSpPr>
        <p:spPr>
          <a:xfrm>
            <a:off x="429011" y="1392815"/>
            <a:ext cx="116126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Table 1</a:t>
            </a:r>
            <a:r>
              <a:rPr lang="en-US" sz="2400" i="1" dirty="0"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: Table caption….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0042F9E-177B-020B-6834-6A0609F76C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097565"/>
              </p:ext>
            </p:extLst>
          </p:nvPr>
        </p:nvGraphicFramePr>
        <p:xfrm>
          <a:off x="429011" y="1885258"/>
          <a:ext cx="10768648" cy="2726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162">
                  <a:extLst>
                    <a:ext uri="{9D8B030D-6E8A-4147-A177-3AD203B41FA5}">
                      <a16:colId xmlns:a16="http://schemas.microsoft.com/office/drawing/2014/main" val="3307321548"/>
                    </a:ext>
                  </a:extLst>
                </a:gridCol>
                <a:gridCol w="2692162">
                  <a:extLst>
                    <a:ext uri="{9D8B030D-6E8A-4147-A177-3AD203B41FA5}">
                      <a16:colId xmlns:a16="http://schemas.microsoft.com/office/drawing/2014/main" val="749139491"/>
                    </a:ext>
                  </a:extLst>
                </a:gridCol>
                <a:gridCol w="2692162">
                  <a:extLst>
                    <a:ext uri="{9D8B030D-6E8A-4147-A177-3AD203B41FA5}">
                      <a16:colId xmlns:a16="http://schemas.microsoft.com/office/drawing/2014/main" val="313684957"/>
                    </a:ext>
                  </a:extLst>
                </a:gridCol>
                <a:gridCol w="2692162">
                  <a:extLst>
                    <a:ext uri="{9D8B030D-6E8A-4147-A177-3AD203B41FA5}">
                      <a16:colId xmlns:a16="http://schemas.microsoft.com/office/drawing/2014/main" val="41293099"/>
                    </a:ext>
                  </a:extLst>
                </a:gridCol>
              </a:tblGrid>
              <a:tr h="54534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Region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WUI in 1990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WUI in 2000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WUI in 2010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6415768"/>
                  </a:ext>
                </a:extLst>
              </a:tr>
              <a:tr h="54534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California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5.6 %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6 %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6.6 %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000741"/>
                  </a:ext>
                </a:extLst>
              </a:tr>
              <a:tr h="54534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Colorado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2.2 %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2.9 %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3.6 %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957349"/>
                  </a:ext>
                </a:extLst>
              </a:tr>
              <a:tr h="54534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Florida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9.6 %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11.3 %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12.9 %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8772366"/>
                  </a:ext>
                </a:extLst>
              </a:tr>
              <a:tr h="54534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Wisconsin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6.7 %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7.8 %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9.3 %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7539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3705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FFEE3-5675-6014-37E4-8B7826051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A5E2E-270C-1912-F673-9B32E3868B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11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9946C-7D97-FA03-86D7-913208F6D1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7BC8F9-50F9-F7B3-41BF-FA123B2C9F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52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8B8C6-BB65-7562-076F-B47AD8021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420AA-14AA-4A8E-B0EB-8C8D50DDC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39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59E66-6008-19C2-32A6-0A8E647A4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1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5E77C-A072-3E1B-E795-A117240C0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559C0-C929-8291-D0CC-198425CA79CF}"/>
              </a:ext>
            </a:extLst>
          </p:cNvPr>
          <p:cNvSpPr txBox="1">
            <a:spLocks/>
          </p:cNvSpPr>
          <p:nvPr/>
        </p:nvSpPr>
        <p:spPr>
          <a:xfrm>
            <a:off x="429012" y="1035865"/>
            <a:ext cx="11333977" cy="50156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>
                <a:solidFill>
                  <a:schemeClr val="bg1"/>
                </a:solidFill>
              </a:rPr>
              <a:t>General</a:t>
            </a:r>
          </a:p>
          <a:p>
            <a:r>
              <a:rPr lang="en-US" sz="2000">
                <a:solidFill>
                  <a:schemeClr val="bg1"/>
                </a:solidFill>
              </a:rPr>
              <a:t>Font size title: 44</a:t>
            </a:r>
          </a:p>
          <a:p>
            <a:r>
              <a:rPr lang="en-US" sz="2000">
                <a:solidFill>
                  <a:schemeClr val="bg1"/>
                </a:solidFill>
              </a:rPr>
              <a:t>Font size text: 28</a:t>
            </a:r>
          </a:p>
          <a:p>
            <a:r>
              <a:rPr lang="en-US" sz="2000">
                <a:solidFill>
                  <a:schemeClr val="bg1"/>
                </a:solidFill>
              </a:rPr>
              <a:t>Font: Red Hat Display</a:t>
            </a:r>
          </a:p>
          <a:p>
            <a:r>
              <a:rPr lang="en-US" sz="2000">
                <a:solidFill>
                  <a:schemeClr val="bg1"/>
                </a:solidFill>
              </a:rPr>
              <a:t>Font color on white background: Dark Gray (Hex: #333333)</a:t>
            </a:r>
          </a:p>
          <a:p>
            <a:r>
              <a:rPr lang="en-US" sz="2000">
                <a:solidFill>
                  <a:schemeClr val="bg1"/>
                </a:solidFill>
              </a:rPr>
              <a:t>Font color on black background: white (Hex: #FFFFFF)</a:t>
            </a:r>
          </a:p>
          <a:p>
            <a:r>
              <a:rPr lang="en-US" sz="2000">
                <a:solidFill>
                  <a:schemeClr val="bg1"/>
                </a:solidFill>
              </a:rPr>
              <a:t>Font color on white background: Dark Red (Hex: #9B0000)</a:t>
            </a:r>
            <a:endParaRPr lang="en-US" sz="2000" b="1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>
                <a:solidFill>
                  <a:schemeClr val="bg1"/>
                </a:solidFill>
              </a:rPr>
              <a:t>Extra</a:t>
            </a:r>
          </a:p>
          <a:p>
            <a:r>
              <a:rPr lang="en-US" sz="2000">
                <a:solidFill>
                  <a:schemeClr val="bg1"/>
                </a:solidFill>
              </a:rPr>
              <a:t>UW Branding Information:  https://brand.wisc.edu/visual-identity/colors/</a:t>
            </a:r>
          </a:p>
          <a:p>
            <a:r>
              <a:rPr lang="en-US" sz="2000">
                <a:solidFill>
                  <a:schemeClr val="bg1"/>
                </a:solidFill>
              </a:rPr>
              <a:t>Page numbers (Insert &gt; Slide Number)</a:t>
            </a:r>
          </a:p>
          <a:p>
            <a:r>
              <a:rPr lang="en-US" sz="2000">
                <a:solidFill>
                  <a:schemeClr val="bg1"/>
                </a:solidFill>
              </a:rPr>
              <a:t>Slide layout adjustments (View &gt; Slide Master)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800">
                <a:solidFill>
                  <a:schemeClr val="bg1"/>
                </a:solidFill>
              </a:rPr>
              <a:t>Design layouts and logos that will be presented as backgrounds of the slides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DB7F5B-48D4-A881-CD16-B06566DA2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207" y="4980896"/>
            <a:ext cx="338493" cy="4552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EE0889-B631-9D95-7753-55482834956A}"/>
              </a:ext>
            </a:extLst>
          </p:cNvPr>
          <p:cNvSpPr txBox="1"/>
          <p:nvPr/>
        </p:nvSpPr>
        <p:spPr>
          <a:xfrm>
            <a:off x="5722620" y="6404144"/>
            <a:ext cx="4335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Overview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│ Methods │ Results</a:t>
            </a:r>
          </a:p>
        </p:txBody>
      </p:sp>
    </p:spTree>
    <p:extLst>
      <p:ext uri="{BB962C8B-B14F-4D97-AF65-F5344CB8AC3E}">
        <p14:creationId xmlns:p14="http://schemas.microsoft.com/office/powerpoint/2010/main" val="83901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ome allowed back into devastated town of Paradise after deadly California  fire">
            <a:extLst>
              <a:ext uri="{FF2B5EF4-FFF2-40B4-BE49-F238E27FC236}">
                <a16:creationId xmlns:a16="http://schemas.microsoft.com/office/drawing/2014/main" id="{0C212557-FD28-8834-8EAB-13A92F76D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0"/>
          <a:stretch/>
        </p:blipFill>
        <p:spPr bwMode="auto">
          <a:xfrm>
            <a:off x="0" y="1"/>
            <a:ext cx="12192000" cy="633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6D9757-9A93-9CF0-2854-ED3965EA8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Rapid growth of the United States wildland-urban interface raises wildfire risk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12397-C0C0-7390-3F0F-2B16A4FF61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Volker </a:t>
            </a:r>
            <a:r>
              <a:rPr lang="en-US" dirty="0" err="1"/>
              <a:t>Radeloff</a:t>
            </a:r>
            <a:r>
              <a:rPr lang="en-US" dirty="0"/>
              <a:t> and Dave Helmers</a:t>
            </a:r>
          </a:p>
        </p:txBody>
      </p:sp>
    </p:spTree>
    <p:extLst>
      <p:ext uri="{BB962C8B-B14F-4D97-AF65-F5344CB8AC3E}">
        <p14:creationId xmlns:p14="http://schemas.microsoft.com/office/powerpoint/2010/main" val="2313706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448C1-219E-F7F0-31C9-BD98CAAB3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2020 WUI in the United States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9736DFC-9A91-4840-9246-6E60105A3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1" y="1094920"/>
            <a:ext cx="6518909" cy="503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B097745-4B07-6C00-6A44-07460A3945F8}"/>
              </a:ext>
            </a:extLst>
          </p:cNvPr>
          <p:cNvSpPr txBox="1">
            <a:spLocks/>
          </p:cNvSpPr>
          <p:nvPr/>
        </p:nvSpPr>
        <p:spPr>
          <a:xfrm>
            <a:off x="6926580" y="1104445"/>
            <a:ext cx="4836409" cy="46910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Wildfire problems are most pronounced in the WUI</a:t>
            </a:r>
          </a:p>
          <a:p>
            <a:r>
              <a:rPr lang="en-US" dirty="0">
                <a:solidFill>
                  <a:schemeClr val="bg1"/>
                </a:solidFill>
              </a:rPr>
              <a:t>41% WUI growth from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1990 to 2010</a:t>
            </a:r>
          </a:p>
          <a:p>
            <a:r>
              <a:rPr lang="en-US" dirty="0">
                <a:solidFill>
                  <a:schemeClr val="bg1"/>
                </a:solidFill>
              </a:rPr>
              <a:t>new WUI areas mainly due to new housing</a:t>
            </a:r>
          </a:p>
        </p:txBody>
      </p:sp>
    </p:spTree>
    <p:extLst>
      <p:ext uri="{BB962C8B-B14F-4D97-AF65-F5344CB8AC3E}">
        <p14:creationId xmlns:p14="http://schemas.microsoft.com/office/powerpoint/2010/main" val="3398213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ome allowed back into devastated town of Paradise after deadly California  fire">
            <a:extLst>
              <a:ext uri="{FF2B5EF4-FFF2-40B4-BE49-F238E27FC236}">
                <a16:creationId xmlns:a16="http://schemas.microsoft.com/office/drawing/2014/main" id="{67CE12C0-F16C-69AF-DA5C-591F59A626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0"/>
          <a:stretch/>
        </p:blipFill>
        <p:spPr bwMode="auto">
          <a:xfrm>
            <a:off x="0" y="1"/>
            <a:ext cx="12192000" cy="633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D2D459-A021-4493-C773-6DF6F6F54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79541"/>
            <a:ext cx="12191999" cy="1323580"/>
          </a:xfrm>
          <a:solidFill>
            <a:srgbClr val="333333"/>
          </a:solidFill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Rapid growth of the United States wildland-urban interface raises wildfire risk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C92EC5C-6781-DAC7-7682-B4F984711E33}"/>
              </a:ext>
            </a:extLst>
          </p:cNvPr>
          <p:cNvSpPr txBox="1">
            <a:spLocks/>
          </p:cNvSpPr>
          <p:nvPr/>
        </p:nvSpPr>
        <p:spPr>
          <a:xfrm>
            <a:off x="-2" y="2212101"/>
            <a:ext cx="12191999" cy="43966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sv-SE" sz="2800" dirty="0">
                <a:solidFill>
                  <a:schemeClr val="bg1"/>
                </a:solidFill>
              </a:rPr>
              <a:t>Volker Radeloff and Dave Helmers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362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F98A7-F26A-02F2-4B90-82BEE5D2A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WUI growth in the United States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93781B-EBA8-3E5B-8B01-199C146CAB7B}"/>
              </a:ext>
            </a:extLst>
          </p:cNvPr>
          <p:cNvSpPr/>
          <p:nvPr/>
        </p:nvSpPr>
        <p:spPr>
          <a:xfrm>
            <a:off x="429011" y="1392815"/>
            <a:ext cx="116126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Table 1</a:t>
            </a:r>
            <a:r>
              <a:rPr lang="en-US" sz="2400" i="1" dirty="0"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: Table caption….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AF1B1D6-D5C1-0408-B9A9-F48268F312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646457"/>
              </p:ext>
            </p:extLst>
          </p:nvPr>
        </p:nvGraphicFramePr>
        <p:xfrm>
          <a:off x="429011" y="1885258"/>
          <a:ext cx="10768648" cy="2726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162">
                  <a:extLst>
                    <a:ext uri="{9D8B030D-6E8A-4147-A177-3AD203B41FA5}">
                      <a16:colId xmlns:a16="http://schemas.microsoft.com/office/drawing/2014/main" val="3307321548"/>
                    </a:ext>
                  </a:extLst>
                </a:gridCol>
                <a:gridCol w="2692162">
                  <a:extLst>
                    <a:ext uri="{9D8B030D-6E8A-4147-A177-3AD203B41FA5}">
                      <a16:colId xmlns:a16="http://schemas.microsoft.com/office/drawing/2014/main" val="749139491"/>
                    </a:ext>
                  </a:extLst>
                </a:gridCol>
                <a:gridCol w="2692162">
                  <a:extLst>
                    <a:ext uri="{9D8B030D-6E8A-4147-A177-3AD203B41FA5}">
                      <a16:colId xmlns:a16="http://schemas.microsoft.com/office/drawing/2014/main" val="313684957"/>
                    </a:ext>
                  </a:extLst>
                </a:gridCol>
                <a:gridCol w="2692162">
                  <a:extLst>
                    <a:ext uri="{9D8B030D-6E8A-4147-A177-3AD203B41FA5}">
                      <a16:colId xmlns:a16="http://schemas.microsoft.com/office/drawing/2014/main" val="41293099"/>
                    </a:ext>
                  </a:extLst>
                </a:gridCol>
              </a:tblGrid>
              <a:tr h="54534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Region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WUI in 1990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WUI in 2000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WUI in 2010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6415768"/>
                  </a:ext>
                </a:extLst>
              </a:tr>
              <a:tr h="54534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California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5.6 %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6 %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6.6 %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000741"/>
                  </a:ext>
                </a:extLst>
              </a:tr>
              <a:tr h="54534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Colorado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2.2 %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2.9 %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3.6 %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957349"/>
                  </a:ext>
                </a:extLst>
              </a:tr>
              <a:tr h="54534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Florida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9.6 %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11.3 %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12.9 %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8772366"/>
                  </a:ext>
                </a:extLst>
              </a:tr>
              <a:tr h="54534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Wisconsin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6.7 %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7.8 %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9.3 %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7539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1697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D9757-9A93-9CF0-2854-ED3965EA8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12397-C0C0-7390-3F0F-2B16A4FF61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83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3E65C-1A07-A917-9B62-654A13937C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90482D-FF0F-7F2F-AAE8-D309F2244A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07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66380-0554-2E73-5D0B-63C4CDF43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92D6E-5116-046C-114C-3EDCA1AEC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42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066D5-329E-4D5B-BA1A-24AD96545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07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D5C1-C39C-B55F-045B-C89B9F652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359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ome allowed back into devastated town of Paradise after deadly California  fire">
            <a:extLst>
              <a:ext uri="{FF2B5EF4-FFF2-40B4-BE49-F238E27FC236}">
                <a16:creationId xmlns:a16="http://schemas.microsoft.com/office/drawing/2014/main" id="{A2DD76D1-9843-199E-26AA-41942FE9D6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0"/>
          <a:stretch/>
        </p:blipFill>
        <p:spPr bwMode="auto">
          <a:xfrm>
            <a:off x="0" y="1"/>
            <a:ext cx="12192000" cy="633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FCB8DB-61B7-9F96-6941-2E77739EE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Rapid growth of the United States wildland-urban interface raises wildfire risk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59C48-B902-23CE-0BA3-FC222286CE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Volker </a:t>
            </a:r>
            <a:r>
              <a:rPr lang="en-US" dirty="0" err="1"/>
              <a:t>Radeloff</a:t>
            </a:r>
            <a:r>
              <a:rPr lang="en-US" dirty="0"/>
              <a:t> and Dave Helmers</a:t>
            </a:r>
          </a:p>
        </p:txBody>
      </p:sp>
    </p:spTree>
    <p:extLst>
      <p:ext uri="{BB962C8B-B14F-4D97-AF65-F5344CB8AC3E}">
        <p14:creationId xmlns:p14="http://schemas.microsoft.com/office/powerpoint/2010/main" val="40589225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DEFCF-BA2C-1B28-E06E-E1713EF2E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2020 WUI in the United States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64B2B06-040D-0733-9906-AFDFFDD62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1" y="1094920"/>
            <a:ext cx="6518909" cy="503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7E8BBB1-2E55-D9CA-50CB-B8F144A9C034}"/>
              </a:ext>
            </a:extLst>
          </p:cNvPr>
          <p:cNvSpPr txBox="1">
            <a:spLocks/>
          </p:cNvSpPr>
          <p:nvPr/>
        </p:nvSpPr>
        <p:spPr>
          <a:xfrm>
            <a:off x="6926580" y="1104445"/>
            <a:ext cx="4836409" cy="46910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Wildfire problems are most pronounced in the WUI</a:t>
            </a:r>
          </a:p>
          <a:p>
            <a:r>
              <a:rPr lang="en-US" dirty="0">
                <a:solidFill>
                  <a:schemeClr val="bg1"/>
                </a:solidFill>
              </a:rPr>
              <a:t>41% WUI growth from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1990 to 2010</a:t>
            </a:r>
          </a:p>
          <a:p>
            <a:r>
              <a:rPr lang="en-US" dirty="0">
                <a:solidFill>
                  <a:schemeClr val="bg1"/>
                </a:solidFill>
              </a:rPr>
              <a:t>new WUI areas mainly due to new housing</a:t>
            </a:r>
          </a:p>
        </p:txBody>
      </p:sp>
    </p:spTree>
    <p:extLst>
      <p:ext uri="{BB962C8B-B14F-4D97-AF65-F5344CB8AC3E}">
        <p14:creationId xmlns:p14="http://schemas.microsoft.com/office/powerpoint/2010/main" val="3567781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945BF-E77C-497F-BE85-EB9C0F1F2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WUI growth in the United States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D9FA94D-5C05-236A-981D-8D3CC6C411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542525"/>
              </p:ext>
            </p:extLst>
          </p:nvPr>
        </p:nvGraphicFramePr>
        <p:xfrm>
          <a:off x="429011" y="1885258"/>
          <a:ext cx="10768648" cy="2726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162">
                  <a:extLst>
                    <a:ext uri="{9D8B030D-6E8A-4147-A177-3AD203B41FA5}">
                      <a16:colId xmlns:a16="http://schemas.microsoft.com/office/drawing/2014/main" val="3307321548"/>
                    </a:ext>
                  </a:extLst>
                </a:gridCol>
                <a:gridCol w="2692162">
                  <a:extLst>
                    <a:ext uri="{9D8B030D-6E8A-4147-A177-3AD203B41FA5}">
                      <a16:colId xmlns:a16="http://schemas.microsoft.com/office/drawing/2014/main" val="749139491"/>
                    </a:ext>
                  </a:extLst>
                </a:gridCol>
                <a:gridCol w="2692162">
                  <a:extLst>
                    <a:ext uri="{9D8B030D-6E8A-4147-A177-3AD203B41FA5}">
                      <a16:colId xmlns:a16="http://schemas.microsoft.com/office/drawing/2014/main" val="313684957"/>
                    </a:ext>
                  </a:extLst>
                </a:gridCol>
                <a:gridCol w="2692162">
                  <a:extLst>
                    <a:ext uri="{9D8B030D-6E8A-4147-A177-3AD203B41FA5}">
                      <a16:colId xmlns:a16="http://schemas.microsoft.com/office/drawing/2014/main" val="41293099"/>
                    </a:ext>
                  </a:extLst>
                </a:gridCol>
              </a:tblGrid>
              <a:tr h="54534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Region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WUI in 1990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WUI in 2000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WUI in 2010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6415768"/>
                  </a:ext>
                </a:extLst>
              </a:tr>
              <a:tr h="54534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California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5.6 %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6 %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6.6 %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000741"/>
                  </a:ext>
                </a:extLst>
              </a:tr>
              <a:tr h="54534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Colorado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2.2 %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2.9 %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3.6 %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957349"/>
                  </a:ext>
                </a:extLst>
              </a:tr>
              <a:tr h="54534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Florida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9.6 %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11.3 %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12.9 %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8772366"/>
                  </a:ext>
                </a:extLst>
              </a:tr>
              <a:tr h="54534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Wisconsin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6.7 %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7.8 %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9.3 %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753943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B271EF6-16B1-68EC-3C90-9076C0EAE7C5}"/>
              </a:ext>
            </a:extLst>
          </p:cNvPr>
          <p:cNvSpPr/>
          <p:nvPr/>
        </p:nvSpPr>
        <p:spPr>
          <a:xfrm>
            <a:off x="429011" y="1392815"/>
            <a:ext cx="116126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Table 1</a:t>
            </a:r>
            <a:r>
              <a:rPr lang="en-US" sz="2400" i="1" dirty="0"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: Table caption….</a:t>
            </a:r>
          </a:p>
        </p:txBody>
      </p:sp>
    </p:spTree>
    <p:extLst>
      <p:ext uri="{BB962C8B-B14F-4D97-AF65-F5344CB8AC3E}">
        <p14:creationId xmlns:p14="http://schemas.microsoft.com/office/powerpoint/2010/main" val="1635551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EC2C0-F8DD-0CCC-1E97-2C83DE081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55224E-E1FE-14D7-199F-AB5A930ABF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41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8ACDE-54E4-1E95-FB6E-00DAD9233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2020 WUI in the United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5C8F7-6475-A9D5-59D6-BD91197BC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6580" y="1104445"/>
            <a:ext cx="4836409" cy="4691063"/>
          </a:xfrm>
        </p:spPr>
        <p:txBody>
          <a:bodyPr/>
          <a:lstStyle/>
          <a:p>
            <a:r>
              <a:rPr lang="en-US" dirty="0"/>
              <a:t>Wildfire problems are most pronounced in the WUI</a:t>
            </a:r>
          </a:p>
          <a:p>
            <a:r>
              <a:rPr lang="en-US" dirty="0"/>
              <a:t>41% WUI growth from </a:t>
            </a:r>
            <a:br>
              <a:rPr lang="en-US" dirty="0"/>
            </a:br>
            <a:r>
              <a:rPr lang="en-US" dirty="0"/>
              <a:t>1990 to 2010</a:t>
            </a:r>
          </a:p>
          <a:p>
            <a:r>
              <a:rPr lang="en-US" dirty="0"/>
              <a:t>new WUI areas mainly due to new housing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4009C62-9221-B787-B204-E7728F59B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1" y="1094920"/>
            <a:ext cx="6518909" cy="503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9206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257B9-3603-677D-B7F7-9307293014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E0900-E6BE-7876-188C-B0E3603852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122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DEFCF-BA2C-1B28-E06E-E1713EF2E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2F074-47BA-92D2-9E0A-1A0436D6A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308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CE244-9923-899D-EE21-BF37DCB85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58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69500-6269-CA29-67DE-A69F1BCFA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2020 WUI in the United States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908BAB-E136-A44B-3D8A-DFDB3666AA6D}"/>
              </a:ext>
            </a:extLst>
          </p:cNvPr>
          <p:cNvSpPr/>
          <p:nvPr/>
        </p:nvSpPr>
        <p:spPr>
          <a:xfrm>
            <a:off x="429011" y="1392815"/>
            <a:ext cx="116126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Table 1</a:t>
            </a:r>
            <a:r>
              <a:rPr lang="en-US" sz="2400" i="1" dirty="0"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: Table caption….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DCA738C-9653-A44A-C741-4808B32748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367529"/>
              </p:ext>
            </p:extLst>
          </p:nvPr>
        </p:nvGraphicFramePr>
        <p:xfrm>
          <a:off x="429011" y="1885258"/>
          <a:ext cx="10768648" cy="2726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162">
                  <a:extLst>
                    <a:ext uri="{9D8B030D-6E8A-4147-A177-3AD203B41FA5}">
                      <a16:colId xmlns:a16="http://schemas.microsoft.com/office/drawing/2014/main" val="3307321548"/>
                    </a:ext>
                  </a:extLst>
                </a:gridCol>
                <a:gridCol w="2692162">
                  <a:extLst>
                    <a:ext uri="{9D8B030D-6E8A-4147-A177-3AD203B41FA5}">
                      <a16:colId xmlns:a16="http://schemas.microsoft.com/office/drawing/2014/main" val="749139491"/>
                    </a:ext>
                  </a:extLst>
                </a:gridCol>
                <a:gridCol w="2692162">
                  <a:extLst>
                    <a:ext uri="{9D8B030D-6E8A-4147-A177-3AD203B41FA5}">
                      <a16:colId xmlns:a16="http://schemas.microsoft.com/office/drawing/2014/main" val="313684957"/>
                    </a:ext>
                  </a:extLst>
                </a:gridCol>
                <a:gridCol w="2692162">
                  <a:extLst>
                    <a:ext uri="{9D8B030D-6E8A-4147-A177-3AD203B41FA5}">
                      <a16:colId xmlns:a16="http://schemas.microsoft.com/office/drawing/2014/main" val="41293099"/>
                    </a:ext>
                  </a:extLst>
                </a:gridCol>
              </a:tblGrid>
              <a:tr h="54534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Region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WUI in 1990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WUI in 2000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WUI in 2010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6415768"/>
                  </a:ext>
                </a:extLst>
              </a:tr>
              <a:tr h="54534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California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5.6 %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6 %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6.6 %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000741"/>
                  </a:ext>
                </a:extLst>
              </a:tr>
              <a:tr h="54534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Colorado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2.2 %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2.9 %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3.6 %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957349"/>
                  </a:ext>
                </a:extLst>
              </a:tr>
              <a:tr h="54534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Florida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9.6 %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11.3 %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12.9 %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8772366"/>
                  </a:ext>
                </a:extLst>
              </a:tr>
              <a:tr h="54534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Wisconsin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6.7 %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7.8 %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9.3 %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7539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639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F82C9-BF92-ECE7-85B4-4DFCE674E7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3CC5AC-F45B-53AA-AA9B-F92BBE08C5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85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7CB86-AA44-C7D9-B78F-6E4C17605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7322F-8630-DD84-1F1F-A90A850F55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990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97243-12F2-5290-4CE0-F33E73782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3C5EA-47C9-5606-3B0B-D3E20D2AC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81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FE163-E46B-7FAC-DA9F-F53D2CB2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03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50331-4EEC-BFB8-0EC8-347763C4F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55081"/>
      </p:ext>
    </p:extLst>
  </p:cSld>
  <p:clrMapOvr>
    <a:masterClrMapping/>
  </p:clrMapOvr>
</p:sld>
</file>

<file path=ppt/theme/theme1.xml><?xml version="1.0" encoding="utf-8"?>
<a:theme xmlns:a="http://schemas.openxmlformats.org/drawingml/2006/main" name="GRAY_WHITE_SILVIS">
  <a:themeElements>
    <a:clrScheme name="UW-Madison">
      <a:dk1>
        <a:srgbClr val="191919"/>
      </a:dk1>
      <a:lt1>
        <a:sysClr val="window" lastClr="FFFFFF"/>
      </a:lt1>
      <a:dk2>
        <a:srgbClr val="333333"/>
      </a:dk2>
      <a:lt2>
        <a:srgbClr val="FFFFFF"/>
      </a:lt2>
      <a:accent1>
        <a:srgbClr val="C5050C"/>
      </a:accent1>
      <a:accent2>
        <a:srgbClr val="9B0000"/>
      </a:accent2>
      <a:accent3>
        <a:srgbClr val="0479A8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UW-Madiso">
      <a:majorFont>
        <a:latin typeface="Red Hat Display"/>
        <a:ea typeface=""/>
        <a:cs typeface=""/>
      </a:majorFont>
      <a:minorFont>
        <a:latin typeface="Red Hat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GRAY_BLACK_SILVIS">
  <a:themeElements>
    <a:clrScheme name="UW-Madison">
      <a:dk1>
        <a:srgbClr val="191919"/>
      </a:dk1>
      <a:lt1>
        <a:sysClr val="window" lastClr="FFFFFF"/>
      </a:lt1>
      <a:dk2>
        <a:srgbClr val="333333"/>
      </a:dk2>
      <a:lt2>
        <a:srgbClr val="FFFFFF"/>
      </a:lt2>
      <a:accent1>
        <a:srgbClr val="C5050C"/>
      </a:accent1>
      <a:accent2>
        <a:srgbClr val="9B0000"/>
      </a:accent2>
      <a:accent3>
        <a:srgbClr val="0479A8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UW-Madiso">
      <a:majorFont>
        <a:latin typeface="Red Hat Display"/>
        <a:ea typeface=""/>
        <a:cs typeface=""/>
      </a:majorFont>
      <a:minorFont>
        <a:latin typeface="Red Hat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RED_WHITE_SILVIS">
  <a:themeElements>
    <a:clrScheme name="UW-Madison">
      <a:dk1>
        <a:srgbClr val="191919"/>
      </a:dk1>
      <a:lt1>
        <a:sysClr val="window" lastClr="FFFFFF"/>
      </a:lt1>
      <a:dk2>
        <a:srgbClr val="333333"/>
      </a:dk2>
      <a:lt2>
        <a:srgbClr val="FFFFFF"/>
      </a:lt2>
      <a:accent1>
        <a:srgbClr val="C5050C"/>
      </a:accent1>
      <a:accent2>
        <a:srgbClr val="9B0000"/>
      </a:accent2>
      <a:accent3>
        <a:srgbClr val="0479A8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UW-Madiso">
      <a:majorFont>
        <a:latin typeface="Red Hat Display"/>
        <a:ea typeface=""/>
        <a:cs typeface=""/>
      </a:majorFont>
      <a:minorFont>
        <a:latin typeface="Red Hat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RED_BLACK_SILVIS">
  <a:themeElements>
    <a:clrScheme name="UW-Madison">
      <a:dk1>
        <a:srgbClr val="191919"/>
      </a:dk1>
      <a:lt1>
        <a:sysClr val="window" lastClr="FFFFFF"/>
      </a:lt1>
      <a:dk2>
        <a:srgbClr val="333333"/>
      </a:dk2>
      <a:lt2>
        <a:srgbClr val="FFFFFF"/>
      </a:lt2>
      <a:accent1>
        <a:srgbClr val="C5050C"/>
      </a:accent1>
      <a:accent2>
        <a:srgbClr val="9B0000"/>
      </a:accent2>
      <a:accent3>
        <a:srgbClr val="0479A8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UW-Madiso">
      <a:majorFont>
        <a:latin typeface="Red Hat Display"/>
        <a:ea typeface=""/>
        <a:cs typeface=""/>
      </a:majorFont>
      <a:minorFont>
        <a:latin typeface="Red Hat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859</Words>
  <Application>Microsoft Office PowerPoint</Application>
  <PresentationFormat>Widescreen</PresentationFormat>
  <Paragraphs>150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Aptos</vt:lpstr>
      <vt:lpstr>Arial</vt:lpstr>
      <vt:lpstr>Red Hat Display</vt:lpstr>
      <vt:lpstr>GRAY_WHITE_SILVIS</vt:lpstr>
      <vt:lpstr>GRAY_BLACK_SILVIS</vt:lpstr>
      <vt:lpstr>RED_WHITE_SILVIS</vt:lpstr>
      <vt:lpstr>RED_BLACK_SILVIS</vt:lpstr>
      <vt:lpstr>Slide Instructions</vt:lpstr>
      <vt:lpstr>Rapid growth of the United States wildland-urban interface raises wildfire risk</vt:lpstr>
      <vt:lpstr>The 2020 WUI in the United States</vt:lpstr>
      <vt:lpstr>The 2020 WUI in the United States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Rapid growth of the United States wildland-urban interface raises wildfire risk</vt:lpstr>
      <vt:lpstr>The 2020 WUI in the United States</vt:lpstr>
      <vt:lpstr>WUI growth in the United States</vt:lpstr>
      <vt:lpstr>PowerPoint Presentation</vt:lpstr>
      <vt:lpstr>PowerPoint Presentation</vt:lpstr>
      <vt:lpstr>PowerPoint Presentation</vt:lpstr>
      <vt:lpstr>PowerPoint Presentation</vt:lpstr>
      <vt:lpstr>Slide Instructions</vt:lpstr>
      <vt:lpstr>Rapid growth of the United States wildland-urban interface raises wildfire risk</vt:lpstr>
      <vt:lpstr>The 2020 WUI in the United States</vt:lpstr>
      <vt:lpstr>WUI growth in the United States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Rapid growth of the United States wildland-urban interface raises wildfire risk</vt:lpstr>
      <vt:lpstr>The 2020 WUI in the United States</vt:lpstr>
      <vt:lpstr>WUI growth in the United States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Kira Pfoch</dc:creator>
  <cp:lastModifiedBy>Kira Pfoch</cp:lastModifiedBy>
  <cp:revision>77</cp:revision>
  <dcterms:created xsi:type="dcterms:W3CDTF">2024-10-01T17:17:14Z</dcterms:created>
  <dcterms:modified xsi:type="dcterms:W3CDTF">2024-10-03T16:51:59Z</dcterms:modified>
</cp:coreProperties>
</file>