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
  </p:notesMasterIdLst>
  <p:sldIdLst>
    <p:sldId id="279" r:id="rId2"/>
    <p:sldId id="278" r:id="rId3"/>
  </p:sldIdLst>
  <p:sldSz cx="38404800" cy="32918400"/>
  <p:notesSz cx="7010400" cy="9236075"/>
  <p:defaultTextStyle>
    <a:defPPr>
      <a:defRPr lang="en-US"/>
    </a:defPPr>
    <a:lvl1pPr marL="0" algn="l" defTabSz="4075572" rtl="0" eaLnBrk="1" latinLnBrk="0" hangingPunct="1">
      <a:defRPr sz="8000" kern="1200">
        <a:solidFill>
          <a:schemeClr val="tx1"/>
        </a:solidFill>
        <a:latin typeface="+mn-lt"/>
        <a:ea typeface="+mn-ea"/>
        <a:cs typeface="+mn-cs"/>
      </a:defRPr>
    </a:lvl1pPr>
    <a:lvl2pPr marL="2037786" algn="l" defTabSz="4075572" rtl="0" eaLnBrk="1" latinLnBrk="0" hangingPunct="1">
      <a:defRPr sz="8000" kern="1200">
        <a:solidFill>
          <a:schemeClr val="tx1"/>
        </a:solidFill>
        <a:latin typeface="+mn-lt"/>
        <a:ea typeface="+mn-ea"/>
        <a:cs typeface="+mn-cs"/>
      </a:defRPr>
    </a:lvl2pPr>
    <a:lvl3pPr marL="4075572" algn="l" defTabSz="4075572" rtl="0" eaLnBrk="1" latinLnBrk="0" hangingPunct="1">
      <a:defRPr sz="8000" kern="1200">
        <a:solidFill>
          <a:schemeClr val="tx1"/>
        </a:solidFill>
        <a:latin typeface="+mn-lt"/>
        <a:ea typeface="+mn-ea"/>
        <a:cs typeface="+mn-cs"/>
      </a:defRPr>
    </a:lvl3pPr>
    <a:lvl4pPr marL="6113358" algn="l" defTabSz="4075572" rtl="0" eaLnBrk="1" latinLnBrk="0" hangingPunct="1">
      <a:defRPr sz="8000" kern="1200">
        <a:solidFill>
          <a:schemeClr val="tx1"/>
        </a:solidFill>
        <a:latin typeface="+mn-lt"/>
        <a:ea typeface="+mn-ea"/>
        <a:cs typeface="+mn-cs"/>
      </a:defRPr>
    </a:lvl4pPr>
    <a:lvl5pPr marL="8151144" algn="l" defTabSz="4075572" rtl="0" eaLnBrk="1" latinLnBrk="0" hangingPunct="1">
      <a:defRPr sz="8000" kern="1200">
        <a:solidFill>
          <a:schemeClr val="tx1"/>
        </a:solidFill>
        <a:latin typeface="+mn-lt"/>
        <a:ea typeface="+mn-ea"/>
        <a:cs typeface="+mn-cs"/>
      </a:defRPr>
    </a:lvl5pPr>
    <a:lvl6pPr marL="10188931" algn="l" defTabSz="4075572" rtl="0" eaLnBrk="1" latinLnBrk="0" hangingPunct="1">
      <a:defRPr sz="8000" kern="1200">
        <a:solidFill>
          <a:schemeClr val="tx1"/>
        </a:solidFill>
        <a:latin typeface="+mn-lt"/>
        <a:ea typeface="+mn-ea"/>
        <a:cs typeface="+mn-cs"/>
      </a:defRPr>
    </a:lvl6pPr>
    <a:lvl7pPr marL="12226717" algn="l" defTabSz="4075572" rtl="0" eaLnBrk="1" latinLnBrk="0" hangingPunct="1">
      <a:defRPr sz="8000" kern="1200">
        <a:solidFill>
          <a:schemeClr val="tx1"/>
        </a:solidFill>
        <a:latin typeface="+mn-lt"/>
        <a:ea typeface="+mn-ea"/>
        <a:cs typeface="+mn-cs"/>
      </a:defRPr>
    </a:lvl7pPr>
    <a:lvl8pPr marL="14264503" algn="l" defTabSz="4075572" rtl="0" eaLnBrk="1" latinLnBrk="0" hangingPunct="1">
      <a:defRPr sz="8000" kern="1200">
        <a:solidFill>
          <a:schemeClr val="tx1"/>
        </a:solidFill>
        <a:latin typeface="+mn-lt"/>
        <a:ea typeface="+mn-ea"/>
        <a:cs typeface="+mn-cs"/>
      </a:defRPr>
    </a:lvl8pPr>
    <a:lvl9pPr marL="16302289" algn="l" defTabSz="4075572" rtl="0" eaLnBrk="1" latinLnBrk="0" hangingPunct="1">
      <a:defRPr sz="8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2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adeloff" initials="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A520"/>
    <a:srgbClr val="333333"/>
    <a:srgbClr val="F2F7D8"/>
    <a:srgbClr val="8D0A07"/>
    <a:srgbClr val="C5EEBB"/>
    <a:srgbClr val="90AD87"/>
    <a:srgbClr val="AE942D"/>
    <a:srgbClr val="5F5035"/>
    <a:srgbClr val="F9BF0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80" autoAdjust="0"/>
    <p:restoredTop sz="94941" autoAdjust="0"/>
  </p:normalViewPr>
  <p:slideViewPr>
    <p:cSldViewPr>
      <p:cViewPr varScale="1">
        <p:scale>
          <a:sx n="32" d="100"/>
          <a:sy n="32" d="100"/>
        </p:scale>
        <p:origin x="3054" y="138"/>
      </p:cViewPr>
      <p:guideLst>
        <p:guide orient="horz" pos="10368"/>
        <p:guide pos="12096"/>
      </p:guideLst>
    </p:cSldViewPr>
  </p:slideViewPr>
  <p:notesTextViewPr>
    <p:cViewPr>
      <p:scale>
        <a:sx n="25" d="100"/>
        <a:sy n="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296" tIns="46148" rIns="92296" bIns="46148"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296" tIns="46148" rIns="92296" bIns="46148" rtlCol="0"/>
          <a:lstStyle>
            <a:lvl1pPr algn="r">
              <a:defRPr sz="1200"/>
            </a:lvl1pPr>
          </a:lstStyle>
          <a:p>
            <a:fld id="{7161C369-14B7-4504-93FA-E9103A1062CD}" type="datetimeFigureOut">
              <a:rPr lang="en-US" smtClean="0"/>
              <a:pPr/>
              <a:t>10/21/2024</a:t>
            </a:fld>
            <a:endParaRPr lang="en-US"/>
          </a:p>
        </p:txBody>
      </p:sp>
      <p:sp>
        <p:nvSpPr>
          <p:cNvPr id="4" name="Slide Image Placeholder 3"/>
          <p:cNvSpPr>
            <a:spLocks noGrp="1" noRot="1" noChangeAspect="1"/>
          </p:cNvSpPr>
          <p:nvPr>
            <p:ph type="sldImg" idx="2"/>
          </p:nvPr>
        </p:nvSpPr>
        <p:spPr>
          <a:xfrm>
            <a:off x="1484313" y="692150"/>
            <a:ext cx="4041775" cy="3463925"/>
          </a:xfrm>
          <a:prstGeom prst="rect">
            <a:avLst/>
          </a:prstGeom>
          <a:noFill/>
          <a:ln w="12700">
            <a:solidFill>
              <a:prstClr val="black"/>
            </a:solidFill>
          </a:ln>
        </p:spPr>
        <p:txBody>
          <a:bodyPr vert="horz" lIns="92296" tIns="46148" rIns="92296" bIns="46148"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296" tIns="46148" rIns="92296" bIns="4614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1804"/>
          </a:xfrm>
          <a:prstGeom prst="rect">
            <a:avLst/>
          </a:prstGeom>
        </p:spPr>
        <p:txBody>
          <a:bodyPr vert="horz" lIns="92296" tIns="46148" rIns="92296" bIns="46148"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2296" tIns="46148" rIns="92296" bIns="46148" rtlCol="0" anchor="b"/>
          <a:lstStyle>
            <a:lvl1pPr algn="r">
              <a:defRPr sz="1200"/>
            </a:lvl1pPr>
          </a:lstStyle>
          <a:p>
            <a:fld id="{B78F0A6A-68DB-4E67-924F-DCDC02FCF169}" type="slidenum">
              <a:rPr lang="en-US" smtClean="0"/>
              <a:pPr/>
              <a:t>‹#›</a:t>
            </a:fld>
            <a:endParaRPr lang="en-US"/>
          </a:p>
        </p:txBody>
      </p:sp>
    </p:spTree>
    <p:extLst>
      <p:ext uri="{BB962C8B-B14F-4D97-AF65-F5344CB8AC3E}">
        <p14:creationId xmlns:p14="http://schemas.microsoft.com/office/powerpoint/2010/main" val="650159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YELLOW_3_ROW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DE9AEC-6877-CBD6-495C-21D0860B6EBD}"/>
              </a:ext>
            </a:extLst>
          </p:cNvPr>
          <p:cNvSpPr/>
          <p:nvPr userDrawn="1"/>
        </p:nvSpPr>
        <p:spPr>
          <a:xfrm>
            <a:off x="0" y="5029200"/>
            <a:ext cx="12547377" cy="24733250"/>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BD02EEC-2CF8-F264-2A01-4B9FFE2D9ACA}"/>
              </a:ext>
            </a:extLst>
          </p:cNvPr>
          <p:cNvSpPr/>
          <p:nvPr userDrawn="1"/>
        </p:nvSpPr>
        <p:spPr>
          <a:xfrm>
            <a:off x="25857423" y="5029200"/>
            <a:ext cx="12547377" cy="24733250"/>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0360C77-60A6-730F-6C83-C07C705642FF}"/>
              </a:ext>
            </a:extLst>
          </p:cNvPr>
          <p:cNvSpPr/>
          <p:nvPr userDrawn="1"/>
        </p:nvSpPr>
        <p:spPr>
          <a:xfrm>
            <a:off x="12928711" y="5029200"/>
            <a:ext cx="12547377" cy="24733250"/>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853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YELLOW_2_ROW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590483-DF3B-D6D1-DCA5-0003656C7E34}"/>
              </a:ext>
            </a:extLst>
          </p:cNvPr>
          <p:cNvSpPr/>
          <p:nvPr userDrawn="1"/>
        </p:nvSpPr>
        <p:spPr>
          <a:xfrm>
            <a:off x="12928711" y="5029200"/>
            <a:ext cx="25476089" cy="24733250"/>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E02252F3-C375-88F7-2A12-26EEC52DB885}"/>
              </a:ext>
            </a:extLst>
          </p:cNvPr>
          <p:cNvSpPr/>
          <p:nvPr userDrawn="1"/>
        </p:nvSpPr>
        <p:spPr>
          <a:xfrm>
            <a:off x="0" y="5029200"/>
            <a:ext cx="12547377" cy="24733250"/>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8548123"/>
      </p:ext>
    </p:extLst>
  </p:cSld>
  <p:clrMapOvr>
    <a:masterClrMapping/>
  </p:clrMapOvr>
  <p:extLst>
    <p:ext uri="{DCECCB84-F9BA-43D5-87BE-67443E8EF086}">
      <p15:sldGuideLst xmlns:p15="http://schemas.microsoft.com/office/powerpoint/2012/main">
        <p15:guide id="1" orient="horz" pos="10368">
          <p15:clr>
            <a:srgbClr val="FBAE40"/>
          </p15:clr>
        </p15:guide>
        <p15:guide id="2" pos="1209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YELLOW_2_ROWS_2_EXTRA">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42C82F5-1D85-B27A-534B-F0A3747890E4}"/>
              </a:ext>
            </a:extLst>
          </p:cNvPr>
          <p:cNvSpPr/>
          <p:nvPr userDrawn="1"/>
        </p:nvSpPr>
        <p:spPr>
          <a:xfrm>
            <a:off x="25857423" y="24595525"/>
            <a:ext cx="12547377" cy="5166926"/>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4573C78-2B3B-3519-98CE-912106427114}"/>
              </a:ext>
            </a:extLst>
          </p:cNvPr>
          <p:cNvSpPr/>
          <p:nvPr userDrawn="1"/>
        </p:nvSpPr>
        <p:spPr>
          <a:xfrm>
            <a:off x="12928711" y="24595523"/>
            <a:ext cx="12547377" cy="5166927"/>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532179-0616-9E19-4C95-F25FECC07A22}"/>
              </a:ext>
            </a:extLst>
          </p:cNvPr>
          <p:cNvSpPr/>
          <p:nvPr userDrawn="1"/>
        </p:nvSpPr>
        <p:spPr>
          <a:xfrm>
            <a:off x="12928710" y="5029200"/>
            <a:ext cx="25476090" cy="19202400"/>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BBCA23B-9F10-8F3F-7327-68C403F6917D}"/>
              </a:ext>
            </a:extLst>
          </p:cNvPr>
          <p:cNvSpPr/>
          <p:nvPr userDrawn="1"/>
        </p:nvSpPr>
        <p:spPr>
          <a:xfrm>
            <a:off x="0" y="5029200"/>
            <a:ext cx="12547377" cy="24733250"/>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2794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UE_2_ROWS_1_EXTRA">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42C82F5-1D85-B27A-534B-F0A3747890E4}"/>
              </a:ext>
            </a:extLst>
          </p:cNvPr>
          <p:cNvSpPr/>
          <p:nvPr userDrawn="1"/>
        </p:nvSpPr>
        <p:spPr>
          <a:xfrm>
            <a:off x="25857423" y="24595525"/>
            <a:ext cx="12547377" cy="5166926"/>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4573C78-2B3B-3519-98CE-912106427114}"/>
              </a:ext>
            </a:extLst>
          </p:cNvPr>
          <p:cNvSpPr/>
          <p:nvPr userDrawn="1"/>
        </p:nvSpPr>
        <p:spPr>
          <a:xfrm>
            <a:off x="12928711" y="24003000"/>
            <a:ext cx="12547377" cy="5759450"/>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532179-0616-9E19-4C95-F25FECC07A22}"/>
              </a:ext>
            </a:extLst>
          </p:cNvPr>
          <p:cNvSpPr/>
          <p:nvPr userDrawn="1"/>
        </p:nvSpPr>
        <p:spPr>
          <a:xfrm>
            <a:off x="12928710" y="5029200"/>
            <a:ext cx="25476090" cy="19202400"/>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78F05E8-606F-1B0A-C6CD-FD7064E559DF}"/>
              </a:ext>
            </a:extLst>
          </p:cNvPr>
          <p:cNvSpPr/>
          <p:nvPr userDrawn="1"/>
        </p:nvSpPr>
        <p:spPr>
          <a:xfrm>
            <a:off x="0" y="5029200"/>
            <a:ext cx="12547377" cy="24733250"/>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901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YELLOW_1_ROW">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A9A83B-E286-361E-9D69-23D0EC72C339}"/>
              </a:ext>
            </a:extLst>
          </p:cNvPr>
          <p:cNvSpPr/>
          <p:nvPr userDrawn="1"/>
        </p:nvSpPr>
        <p:spPr>
          <a:xfrm>
            <a:off x="0" y="5029200"/>
            <a:ext cx="38404800" cy="24733250"/>
          </a:xfrm>
          <a:prstGeom prst="rect">
            <a:avLst/>
          </a:prstGeom>
          <a:solidFill>
            <a:srgbClr val="FDF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81122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0B33D8-3CCC-734A-8C9E-01DA0448BDB3}"/>
              </a:ext>
            </a:extLst>
          </p:cNvPr>
          <p:cNvSpPr/>
          <p:nvPr userDrawn="1"/>
        </p:nvSpPr>
        <p:spPr>
          <a:xfrm>
            <a:off x="0" y="1"/>
            <a:ext cx="38404800" cy="2795167"/>
          </a:xfrm>
          <a:prstGeom prst="rect">
            <a:avLst/>
          </a:prstGeom>
          <a:solidFill>
            <a:srgbClr val="333333"/>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9182F32-F621-B98B-BEEA-07E3E0F2BF28}"/>
              </a:ext>
            </a:extLst>
          </p:cNvPr>
          <p:cNvSpPr/>
          <p:nvPr userDrawn="1"/>
        </p:nvSpPr>
        <p:spPr>
          <a:xfrm>
            <a:off x="0" y="1"/>
            <a:ext cx="27279600" cy="2795168"/>
          </a:xfrm>
          <a:prstGeom prst="rect">
            <a:avLst/>
          </a:prstGeom>
          <a:solidFill>
            <a:srgbClr val="DAA520"/>
          </a:solidFill>
          <a:ln w="285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03D672C9-4D81-43B7-F794-0EF103AE37D6}"/>
              </a:ext>
            </a:extLst>
          </p:cNvPr>
          <p:cNvPicPr>
            <a:picLocks noChangeAspect="1"/>
          </p:cNvPicPr>
          <p:nvPr userDrawn="1"/>
        </p:nvPicPr>
        <p:blipFill>
          <a:blip r:embed="rId7"/>
          <a:stretch>
            <a:fillRect/>
          </a:stretch>
        </p:blipFill>
        <p:spPr>
          <a:xfrm>
            <a:off x="29718000" y="195316"/>
            <a:ext cx="9162909" cy="2404534"/>
          </a:xfrm>
          <a:prstGeom prst="rect">
            <a:avLst/>
          </a:prstGeom>
        </p:spPr>
      </p:pic>
      <p:sp>
        <p:nvSpPr>
          <p:cNvPr id="3" name="Freeform 2">
            <a:extLst>
              <a:ext uri="{FF2B5EF4-FFF2-40B4-BE49-F238E27FC236}">
                <a16:creationId xmlns:a16="http://schemas.microsoft.com/office/drawing/2014/main" id="{C1ACD558-1728-A837-A61C-86EF335ECADB}"/>
              </a:ext>
            </a:extLst>
          </p:cNvPr>
          <p:cNvSpPr/>
          <p:nvPr userDrawn="1"/>
        </p:nvSpPr>
        <p:spPr>
          <a:xfrm>
            <a:off x="21186648" y="0"/>
            <a:ext cx="7845552" cy="2795167"/>
          </a:xfrm>
          <a:custGeom>
            <a:avLst/>
            <a:gdLst>
              <a:gd name="connsiteX0" fmla="*/ 0 w 7845552"/>
              <a:gd name="connsiteY0" fmla="*/ 0 h 2834640"/>
              <a:gd name="connsiteX1" fmla="*/ 0 w 7845552"/>
              <a:gd name="connsiteY1" fmla="*/ 2834640 h 2834640"/>
              <a:gd name="connsiteX2" fmla="*/ 7077456 w 7845552"/>
              <a:gd name="connsiteY2" fmla="*/ 2834640 h 2834640"/>
              <a:gd name="connsiteX3" fmla="*/ 7845552 w 7845552"/>
              <a:gd name="connsiteY3" fmla="*/ 1700784 h 2834640"/>
              <a:gd name="connsiteX4" fmla="*/ 6510528 w 7845552"/>
              <a:gd name="connsiteY4" fmla="*/ 0 h 2834640"/>
              <a:gd name="connsiteX5" fmla="*/ 0 w 7845552"/>
              <a:gd name="connsiteY5"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45552" h="2834640">
                <a:moveTo>
                  <a:pt x="0" y="0"/>
                </a:moveTo>
                <a:lnTo>
                  <a:pt x="0" y="2834640"/>
                </a:lnTo>
                <a:lnTo>
                  <a:pt x="7077456" y="2834640"/>
                </a:lnTo>
                <a:lnTo>
                  <a:pt x="7845552" y="1700784"/>
                </a:lnTo>
                <a:lnTo>
                  <a:pt x="6510528" y="0"/>
                </a:lnTo>
                <a:lnTo>
                  <a:pt x="0" y="0"/>
                </a:lnTo>
                <a:close/>
              </a:path>
            </a:pathLst>
          </a:custGeom>
          <a:solidFill>
            <a:srgbClr val="DAA52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21E9F88-D866-0E55-431C-4D3EE008A2E2}"/>
              </a:ext>
            </a:extLst>
          </p:cNvPr>
          <p:cNvSpPr/>
          <p:nvPr userDrawn="1"/>
        </p:nvSpPr>
        <p:spPr>
          <a:xfrm>
            <a:off x="-10886" y="2795164"/>
            <a:ext cx="38404800" cy="1853035"/>
          </a:xfrm>
          <a:prstGeom prst="rect">
            <a:avLst/>
          </a:prstGeom>
          <a:solidFill>
            <a:srgbClr val="8662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90B971E8-5ADF-E36C-8486-20FF148E6882}"/>
              </a:ext>
            </a:extLst>
          </p:cNvPr>
          <p:cNvSpPr/>
          <p:nvPr userDrawn="1"/>
        </p:nvSpPr>
        <p:spPr>
          <a:xfrm>
            <a:off x="0" y="30146850"/>
            <a:ext cx="38404800" cy="2771550"/>
          </a:xfrm>
          <a:prstGeom prst="rect">
            <a:avLst/>
          </a:prstGeom>
          <a:solidFill>
            <a:srgbClr val="333333"/>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912640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Lst>
  <p:txStyles>
    <p:titleStyle>
      <a:lvl1pPr algn="ctr" defTabSz="4075572" rtl="0" eaLnBrk="1" latinLnBrk="0" hangingPunct="1">
        <a:spcBef>
          <a:spcPct val="0"/>
        </a:spcBef>
        <a:buNone/>
        <a:defRPr sz="19600" kern="1200">
          <a:solidFill>
            <a:schemeClr val="tx1"/>
          </a:solidFill>
          <a:latin typeface="+mj-lt"/>
          <a:ea typeface="+mj-ea"/>
          <a:cs typeface="+mj-cs"/>
        </a:defRPr>
      </a:lvl1pPr>
    </p:titleStyle>
    <p:bodyStyle>
      <a:lvl1pPr marL="1528340" indent="-1528340" algn="l" defTabSz="4075572" rtl="0" eaLnBrk="1" latinLnBrk="0" hangingPunct="1">
        <a:spcBef>
          <a:spcPct val="20000"/>
        </a:spcBef>
        <a:buFont typeface="Arial" pitchFamily="34" charset="0"/>
        <a:buChar char="•"/>
        <a:defRPr sz="14300" kern="1200">
          <a:solidFill>
            <a:schemeClr val="tx1"/>
          </a:solidFill>
          <a:latin typeface="+mn-lt"/>
          <a:ea typeface="+mn-ea"/>
          <a:cs typeface="+mn-cs"/>
        </a:defRPr>
      </a:lvl1pPr>
      <a:lvl2pPr marL="3311402" indent="-1273616" algn="l" defTabSz="4075572" rtl="0" eaLnBrk="1" latinLnBrk="0" hangingPunct="1">
        <a:spcBef>
          <a:spcPct val="20000"/>
        </a:spcBef>
        <a:buFont typeface="Arial" pitchFamily="34" charset="0"/>
        <a:buChar char="–"/>
        <a:defRPr sz="12500" kern="1200">
          <a:solidFill>
            <a:schemeClr val="tx1"/>
          </a:solidFill>
          <a:latin typeface="+mn-lt"/>
          <a:ea typeface="+mn-ea"/>
          <a:cs typeface="+mn-cs"/>
        </a:defRPr>
      </a:lvl2pPr>
      <a:lvl3pPr marL="5094465" indent="-1018893" algn="l" defTabSz="4075572" rtl="0" eaLnBrk="1" latinLnBrk="0" hangingPunct="1">
        <a:spcBef>
          <a:spcPct val="20000"/>
        </a:spcBef>
        <a:buFont typeface="Arial" pitchFamily="34" charset="0"/>
        <a:buChar char="•"/>
        <a:defRPr sz="10700" kern="1200">
          <a:solidFill>
            <a:schemeClr val="tx1"/>
          </a:solidFill>
          <a:latin typeface="+mn-lt"/>
          <a:ea typeface="+mn-ea"/>
          <a:cs typeface="+mn-cs"/>
        </a:defRPr>
      </a:lvl3pPr>
      <a:lvl4pPr marL="7132251"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4pPr>
      <a:lvl5pPr marL="9170038"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5pPr>
      <a:lvl6pPr marL="11207824"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6pPr>
      <a:lvl7pPr marL="13245610"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7pPr>
      <a:lvl8pPr marL="15283396"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8pPr>
      <a:lvl9pPr marL="17321182"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9pPr>
    </p:bodyStyle>
    <p:otherStyle>
      <a:defPPr>
        <a:defRPr lang="en-US"/>
      </a:defPPr>
      <a:lvl1pPr marL="0" algn="l" defTabSz="4075572" rtl="0" eaLnBrk="1" latinLnBrk="0" hangingPunct="1">
        <a:defRPr sz="8000" kern="1200">
          <a:solidFill>
            <a:schemeClr val="tx1"/>
          </a:solidFill>
          <a:latin typeface="+mn-lt"/>
          <a:ea typeface="+mn-ea"/>
          <a:cs typeface="+mn-cs"/>
        </a:defRPr>
      </a:lvl1pPr>
      <a:lvl2pPr marL="2037786" algn="l" defTabSz="4075572" rtl="0" eaLnBrk="1" latinLnBrk="0" hangingPunct="1">
        <a:defRPr sz="8000" kern="1200">
          <a:solidFill>
            <a:schemeClr val="tx1"/>
          </a:solidFill>
          <a:latin typeface="+mn-lt"/>
          <a:ea typeface="+mn-ea"/>
          <a:cs typeface="+mn-cs"/>
        </a:defRPr>
      </a:lvl2pPr>
      <a:lvl3pPr marL="4075572" algn="l" defTabSz="4075572" rtl="0" eaLnBrk="1" latinLnBrk="0" hangingPunct="1">
        <a:defRPr sz="8000" kern="1200">
          <a:solidFill>
            <a:schemeClr val="tx1"/>
          </a:solidFill>
          <a:latin typeface="+mn-lt"/>
          <a:ea typeface="+mn-ea"/>
          <a:cs typeface="+mn-cs"/>
        </a:defRPr>
      </a:lvl3pPr>
      <a:lvl4pPr marL="6113358" algn="l" defTabSz="4075572" rtl="0" eaLnBrk="1" latinLnBrk="0" hangingPunct="1">
        <a:defRPr sz="8000" kern="1200">
          <a:solidFill>
            <a:schemeClr val="tx1"/>
          </a:solidFill>
          <a:latin typeface="+mn-lt"/>
          <a:ea typeface="+mn-ea"/>
          <a:cs typeface="+mn-cs"/>
        </a:defRPr>
      </a:lvl4pPr>
      <a:lvl5pPr marL="8151144" algn="l" defTabSz="4075572" rtl="0" eaLnBrk="1" latinLnBrk="0" hangingPunct="1">
        <a:defRPr sz="8000" kern="1200">
          <a:solidFill>
            <a:schemeClr val="tx1"/>
          </a:solidFill>
          <a:latin typeface="+mn-lt"/>
          <a:ea typeface="+mn-ea"/>
          <a:cs typeface="+mn-cs"/>
        </a:defRPr>
      </a:lvl5pPr>
      <a:lvl6pPr marL="10188931" algn="l" defTabSz="4075572" rtl="0" eaLnBrk="1" latinLnBrk="0" hangingPunct="1">
        <a:defRPr sz="8000" kern="1200">
          <a:solidFill>
            <a:schemeClr val="tx1"/>
          </a:solidFill>
          <a:latin typeface="+mn-lt"/>
          <a:ea typeface="+mn-ea"/>
          <a:cs typeface="+mn-cs"/>
        </a:defRPr>
      </a:lvl6pPr>
      <a:lvl7pPr marL="12226717" algn="l" defTabSz="4075572" rtl="0" eaLnBrk="1" latinLnBrk="0" hangingPunct="1">
        <a:defRPr sz="8000" kern="1200">
          <a:solidFill>
            <a:schemeClr val="tx1"/>
          </a:solidFill>
          <a:latin typeface="+mn-lt"/>
          <a:ea typeface="+mn-ea"/>
          <a:cs typeface="+mn-cs"/>
        </a:defRPr>
      </a:lvl7pPr>
      <a:lvl8pPr marL="14264503" algn="l" defTabSz="4075572" rtl="0" eaLnBrk="1" latinLnBrk="0" hangingPunct="1">
        <a:defRPr sz="8000" kern="1200">
          <a:solidFill>
            <a:schemeClr val="tx1"/>
          </a:solidFill>
          <a:latin typeface="+mn-lt"/>
          <a:ea typeface="+mn-ea"/>
          <a:cs typeface="+mn-cs"/>
        </a:defRPr>
      </a:lvl8pPr>
      <a:lvl9pPr marL="16302289" algn="l" defTabSz="4075572" rtl="0" eaLnBrk="1" latinLnBrk="0" hangingPunct="1">
        <a:defRPr sz="80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p15:clr>
            <a:srgbClr val="F26B43"/>
          </p15:clr>
        </p15:guide>
        <p15:guide id="2" pos="1209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077E3-D12B-8B68-C264-7B3EF7FAEF10}"/>
              </a:ext>
            </a:extLst>
          </p:cNvPr>
          <p:cNvSpPr txBox="1">
            <a:spLocks/>
          </p:cNvSpPr>
          <p:nvPr/>
        </p:nvSpPr>
        <p:spPr>
          <a:xfrm>
            <a:off x="406286" y="-49262"/>
            <a:ext cx="29540313" cy="2883310"/>
          </a:xfrm>
          <a:prstGeom prst="rect">
            <a:avLst/>
          </a:prstGeom>
        </p:spPr>
        <p:txBody>
          <a:bodyPr vert="horz" lIns="91440" tIns="45720" rIns="91440" bIns="45720" rtlCol="0" anchor="ctr">
            <a:normAutofit/>
          </a:bodyPr>
          <a:lstStyle>
            <a:lvl1pPr algn="l" defTabSz="4075572" rtl="0" eaLnBrk="1" latinLnBrk="0" hangingPunct="1">
              <a:spcBef>
                <a:spcPct val="0"/>
              </a:spcBef>
              <a:buNone/>
              <a:defRPr sz="9000" b="1" kern="1200">
                <a:solidFill>
                  <a:schemeClr val="bg1"/>
                </a:solidFill>
                <a:latin typeface="Red Hat Display" panose="02010303040201060303" pitchFamily="2" charset="0"/>
                <a:ea typeface="Red Hat Display" panose="02010303040201060303" pitchFamily="2" charset="0"/>
                <a:cs typeface="Red Hat Display" panose="02010303040201060303" pitchFamily="2" charset="0"/>
              </a:defRPr>
            </a:lvl1pPr>
          </a:lstStyle>
          <a:p>
            <a:r>
              <a:rPr lang="en-US" sz="10000" dirty="0"/>
              <a:t>Title</a:t>
            </a:r>
          </a:p>
        </p:txBody>
      </p:sp>
      <p:sp>
        <p:nvSpPr>
          <p:cNvPr id="3" name="Rectangle 2">
            <a:extLst>
              <a:ext uri="{FF2B5EF4-FFF2-40B4-BE49-F238E27FC236}">
                <a16:creationId xmlns:a16="http://schemas.microsoft.com/office/drawing/2014/main" id="{97FBDA29-942C-13CF-8243-2099A6C9B19D}"/>
              </a:ext>
            </a:extLst>
          </p:cNvPr>
          <p:cNvSpPr/>
          <p:nvPr/>
        </p:nvSpPr>
        <p:spPr>
          <a:xfrm>
            <a:off x="0" y="5057017"/>
            <a:ext cx="12547377" cy="1371600"/>
          </a:xfrm>
          <a:prstGeom prst="rect">
            <a:avLst/>
          </a:prstGeom>
          <a:solidFill>
            <a:srgbClr val="DAA5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Section</a:t>
            </a: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 1</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4" name="Rectangle 3">
            <a:extLst>
              <a:ext uri="{FF2B5EF4-FFF2-40B4-BE49-F238E27FC236}">
                <a16:creationId xmlns:a16="http://schemas.microsoft.com/office/drawing/2014/main" id="{BEDC9657-1581-475C-4C6E-6011F30526F9}"/>
              </a:ext>
            </a:extLst>
          </p:cNvPr>
          <p:cNvSpPr/>
          <p:nvPr/>
        </p:nvSpPr>
        <p:spPr>
          <a:xfrm>
            <a:off x="607050" y="6511171"/>
            <a:ext cx="11333278" cy="22252245"/>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Text…..</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Text…..</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Text…..</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Guiding questions for designing your poster</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What is the poster narrative and key messages?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What is your target audience?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What are your main results?</a:t>
            </a:r>
          </a:p>
          <a:p>
            <a:endParaRPr lang="en-US" sz="3200" b="1"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General</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title: 100</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section: 66</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text: 32</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figure caption: 28</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Red Hat Display</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color: Text Dark Gray (Hex: #333333; RGB: 51, 51, 51)</a:t>
            </a:r>
            <a:br>
              <a:rPr lang="en-US" sz="3200" dirty="0">
                <a:latin typeface="Red Hat Display" panose="02010303040201060303" pitchFamily="2" charset="0"/>
                <a:ea typeface="Red Hat Display" panose="02010303040201060303" pitchFamily="2" charset="0"/>
                <a:cs typeface="Red Hat Display" panose="02010303040201060303" pitchFamily="2" charset="0"/>
              </a:rPr>
            </a:b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r>
              <a:rPr lang="en-US" sz="3200" b="1" dirty="0">
                <a:latin typeface="Red Hat Display" panose="02010303040201060303" pitchFamily="2" charset="0"/>
                <a:ea typeface="Red Hat Display" panose="02010303040201060303" pitchFamily="2" charset="0"/>
                <a:cs typeface="Red Hat Display" panose="02010303040201060303" pitchFamily="2" charset="0"/>
              </a:rPr>
              <a:t>UW Branding Information Website</a:t>
            </a:r>
            <a:r>
              <a:rPr lang="en-US" sz="3200" dirty="0">
                <a:latin typeface="Red Hat Display" panose="02010303040201060303" pitchFamily="2" charset="0"/>
                <a:ea typeface="Red Hat Display" panose="02010303040201060303" pitchFamily="2" charset="0"/>
                <a:cs typeface="Red Hat Display" panose="02010303040201060303" pitchFamily="2" charset="0"/>
              </a:rPr>
              <a:t>: https://brand.wisc.edu/visual-identity/colors/</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r>
              <a:rPr lang="en-US" sz="3200" b="1" dirty="0">
                <a:latin typeface="Red Hat Display" panose="02010303040201060303" pitchFamily="2" charset="0"/>
                <a:ea typeface="Red Hat Display" panose="02010303040201060303" pitchFamily="2" charset="0"/>
                <a:cs typeface="Red Hat Display" panose="02010303040201060303" pitchFamily="2" charset="0"/>
              </a:rPr>
              <a:t>Slide background adjustments </a:t>
            </a:r>
            <a:r>
              <a:rPr lang="en-US" sz="3200" dirty="0">
                <a:latin typeface="Red Hat Display" panose="02010303040201060303" pitchFamily="2" charset="0"/>
                <a:ea typeface="Red Hat Display" panose="02010303040201060303" pitchFamily="2" charset="0"/>
                <a:cs typeface="Red Hat Display" panose="02010303040201060303" pitchFamily="2" charset="0"/>
              </a:rPr>
              <a:t>(View &gt; Slide Master)</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Design background layouts/ in the slide master so that you do not accidentally move frames when designing the poster </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Helpful tips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Use boxed to check the spacing of figures, text, etc. to keep a consistent space between each element. Here I use exemplary two dark blue place holders to fit the text nicely in between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a:t>
            </a:r>
            <a:r>
              <a:rPr lang="en-US" sz="3200" b="1" i="1" dirty="0">
                <a:latin typeface="Red Hat Display" panose="02010303040201060303" pitchFamily="2" charset="0"/>
                <a:ea typeface="Red Hat Display" panose="02010303040201060303" pitchFamily="2" charset="0"/>
                <a:cs typeface="Red Hat Display" panose="02010303040201060303" pitchFamily="2" charset="0"/>
              </a:rPr>
              <a:t>A picture is worth a thousand words</a:t>
            </a:r>
            <a:r>
              <a:rPr lang="en-US" sz="3200" dirty="0">
                <a:latin typeface="Red Hat Display" panose="02010303040201060303" pitchFamily="2" charset="0"/>
                <a:ea typeface="Red Hat Display" panose="02010303040201060303" pitchFamily="2" charset="0"/>
                <a:cs typeface="Red Hat Display" panose="02010303040201060303" pitchFamily="2" charset="0"/>
              </a:rPr>
              <a:t>” </a:t>
            </a:r>
            <a:br>
              <a:rPr lang="en-US" sz="3200" dirty="0">
                <a:latin typeface="Red Hat Display" panose="02010303040201060303" pitchFamily="2" charset="0"/>
                <a:ea typeface="Red Hat Display" panose="02010303040201060303" pitchFamily="2" charset="0"/>
                <a:cs typeface="Red Hat Display" panose="02010303040201060303" pitchFamily="2" charset="0"/>
                <a:sym typeface="Wingdings" panose="05000000000000000000" pitchFamily="2" charset="2"/>
              </a:rPr>
            </a:br>
            <a:r>
              <a:rPr lang="en-US" sz="3200" dirty="0">
                <a:latin typeface="Red Hat Display" panose="02010303040201060303" pitchFamily="2" charset="0"/>
                <a:ea typeface="Red Hat Display" panose="02010303040201060303" pitchFamily="2" charset="0"/>
                <a:cs typeface="Red Hat Display" panose="02010303040201060303" pitchFamily="2" charset="0"/>
              </a:rPr>
              <a:t>more emphasize on figures, maps, visualizations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Use of bullets, numbering, and headlines make it easy to read. Text is clear and to the point.</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A person should fully read your poster in less than 10 min.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Title is short and draws interest.</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Map projections: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Local: UTM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Global: Robinson (don’t use the Mercator projection, because it distorts the size of landmasses and areas on maps, especially near the polar regions)</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p:txBody>
      </p:sp>
      <p:pic>
        <p:nvPicPr>
          <p:cNvPr id="5" name="Picture 4">
            <a:extLst>
              <a:ext uri="{FF2B5EF4-FFF2-40B4-BE49-F238E27FC236}">
                <a16:creationId xmlns:a16="http://schemas.microsoft.com/office/drawing/2014/main" id="{673C1EFC-DDAB-A913-E18A-89D39E4E4E9B}"/>
              </a:ext>
            </a:extLst>
          </p:cNvPr>
          <p:cNvPicPr>
            <a:picLocks noChangeAspect="1"/>
          </p:cNvPicPr>
          <p:nvPr/>
        </p:nvPicPr>
        <p:blipFill>
          <a:blip r:embed="rId2"/>
          <a:stretch>
            <a:fillRect/>
          </a:stretch>
        </p:blipFill>
        <p:spPr>
          <a:xfrm>
            <a:off x="13483943" y="7315200"/>
            <a:ext cx="11436913" cy="6573893"/>
          </a:xfrm>
          <a:prstGeom prst="rect">
            <a:avLst/>
          </a:prstGeom>
        </p:spPr>
      </p:pic>
      <p:sp>
        <p:nvSpPr>
          <p:cNvPr id="6" name="Rectangle 5">
            <a:extLst>
              <a:ext uri="{FF2B5EF4-FFF2-40B4-BE49-F238E27FC236}">
                <a16:creationId xmlns:a16="http://schemas.microsoft.com/office/drawing/2014/main" id="{FDCFE433-402B-6B65-6398-AA19078799F4}"/>
              </a:ext>
            </a:extLst>
          </p:cNvPr>
          <p:cNvSpPr/>
          <p:nvPr/>
        </p:nvSpPr>
        <p:spPr>
          <a:xfrm>
            <a:off x="13625178" y="14022307"/>
            <a:ext cx="11612614" cy="523220"/>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Figure caption….</a:t>
            </a:r>
          </a:p>
        </p:txBody>
      </p:sp>
      <p:sp>
        <p:nvSpPr>
          <p:cNvPr id="7" name="TextBox 6">
            <a:extLst>
              <a:ext uri="{FF2B5EF4-FFF2-40B4-BE49-F238E27FC236}">
                <a16:creationId xmlns:a16="http://schemas.microsoft.com/office/drawing/2014/main" id="{73013AE5-9AD6-9ACC-6717-EC6C2128BA70}"/>
              </a:ext>
            </a:extLst>
          </p:cNvPr>
          <p:cNvSpPr txBox="1"/>
          <p:nvPr/>
        </p:nvSpPr>
        <p:spPr>
          <a:xfrm>
            <a:off x="533400" y="3034637"/>
            <a:ext cx="27568525" cy="769441"/>
          </a:xfrm>
          <a:prstGeom prst="rect">
            <a:avLst/>
          </a:prstGeom>
          <a:noFill/>
        </p:spPr>
        <p:txBody>
          <a:bodyPr wrap="square">
            <a:spAutoFit/>
          </a:bodyPr>
          <a:lstStyle/>
          <a:p>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Author</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t>
            </a:r>
            <a:endParaRPr lang="en-US" sz="4400" dirty="0">
              <a:solidFill>
                <a:schemeClr val="bg1"/>
              </a:solidFill>
            </a:endParaRPr>
          </a:p>
        </p:txBody>
      </p:sp>
      <p:sp>
        <p:nvSpPr>
          <p:cNvPr id="8" name="TextBox 7">
            <a:extLst>
              <a:ext uri="{FF2B5EF4-FFF2-40B4-BE49-F238E27FC236}">
                <a16:creationId xmlns:a16="http://schemas.microsoft.com/office/drawing/2014/main" id="{DF20AF9F-D41C-7988-08F1-6D96D5E0FA05}"/>
              </a:ext>
            </a:extLst>
          </p:cNvPr>
          <p:cNvSpPr txBox="1"/>
          <p:nvPr/>
        </p:nvSpPr>
        <p:spPr>
          <a:xfrm>
            <a:off x="533399" y="3834825"/>
            <a:ext cx="38404801" cy="584775"/>
          </a:xfrm>
          <a:prstGeom prst="rect">
            <a:avLst/>
          </a:prstGeom>
          <a:noFill/>
        </p:spPr>
        <p:txBody>
          <a:bodyPr wrap="square">
            <a:spAutoFit/>
          </a:bodyPr>
          <a:lstStyle/>
          <a:p>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 </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SILVIS Lab, Dep. of Forest and Wildlife Ecology, University of Wisconsin-Madison, ….</a:t>
            </a:r>
            <a:endParaRPr lang="en-US" sz="3200" dirty="0">
              <a:solidFill>
                <a:schemeClr val="bg1"/>
              </a:solidFill>
            </a:endParaRPr>
          </a:p>
        </p:txBody>
      </p:sp>
      <p:sp>
        <p:nvSpPr>
          <p:cNvPr id="9" name="Rectangle 8">
            <a:extLst>
              <a:ext uri="{FF2B5EF4-FFF2-40B4-BE49-F238E27FC236}">
                <a16:creationId xmlns:a16="http://schemas.microsoft.com/office/drawing/2014/main" id="{A8138BB4-673A-834F-FEF0-EED29EEF282F}"/>
              </a:ext>
            </a:extLst>
          </p:cNvPr>
          <p:cNvSpPr/>
          <p:nvPr/>
        </p:nvSpPr>
        <p:spPr>
          <a:xfrm>
            <a:off x="12928711" y="5057017"/>
            <a:ext cx="12547377" cy="1371600"/>
          </a:xfrm>
          <a:prstGeom prst="rect">
            <a:avLst/>
          </a:prstGeom>
          <a:solidFill>
            <a:srgbClr val="DAA5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Section 2</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10" name="Rectangle 9">
            <a:extLst>
              <a:ext uri="{FF2B5EF4-FFF2-40B4-BE49-F238E27FC236}">
                <a16:creationId xmlns:a16="http://schemas.microsoft.com/office/drawing/2014/main" id="{077E55E9-841F-ED22-5159-DDA798506354}"/>
              </a:ext>
            </a:extLst>
          </p:cNvPr>
          <p:cNvSpPr/>
          <p:nvPr/>
        </p:nvSpPr>
        <p:spPr>
          <a:xfrm>
            <a:off x="25857422" y="5057017"/>
            <a:ext cx="12547377" cy="1371600"/>
          </a:xfrm>
          <a:prstGeom prst="rect">
            <a:avLst/>
          </a:prstGeom>
          <a:solidFill>
            <a:srgbClr val="DAA5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Section 3</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graphicFrame>
        <p:nvGraphicFramePr>
          <p:cNvPr id="11" name="Table 10">
            <a:extLst>
              <a:ext uri="{FF2B5EF4-FFF2-40B4-BE49-F238E27FC236}">
                <a16:creationId xmlns:a16="http://schemas.microsoft.com/office/drawing/2014/main" id="{DA62EE40-14B8-8B95-B109-B88657819CBD}"/>
              </a:ext>
            </a:extLst>
          </p:cNvPr>
          <p:cNvGraphicFramePr>
            <a:graphicFrameLocks noGrp="1"/>
          </p:cNvGraphicFramePr>
          <p:nvPr>
            <p:extLst>
              <p:ext uri="{D42A27DB-BD31-4B8C-83A1-F6EECF244321}">
                <p14:modId xmlns:p14="http://schemas.microsoft.com/office/powerpoint/2010/main" val="1042209743"/>
              </p:ext>
            </p:extLst>
          </p:nvPr>
        </p:nvGraphicFramePr>
        <p:xfrm>
          <a:off x="13483943" y="16972588"/>
          <a:ext cx="11375956" cy="3367325"/>
        </p:xfrm>
        <a:graphic>
          <a:graphicData uri="http://schemas.openxmlformats.org/drawingml/2006/table">
            <a:tbl>
              <a:tblPr firstRow="1" bandRow="1">
                <a:tableStyleId>{5C22544A-7EE6-4342-B048-85BDC9FD1C3A}</a:tableStyleId>
              </a:tblPr>
              <a:tblGrid>
                <a:gridCol w="2843989">
                  <a:extLst>
                    <a:ext uri="{9D8B030D-6E8A-4147-A177-3AD203B41FA5}">
                      <a16:colId xmlns:a16="http://schemas.microsoft.com/office/drawing/2014/main" val="3307321548"/>
                    </a:ext>
                  </a:extLst>
                </a:gridCol>
                <a:gridCol w="2843989">
                  <a:extLst>
                    <a:ext uri="{9D8B030D-6E8A-4147-A177-3AD203B41FA5}">
                      <a16:colId xmlns:a16="http://schemas.microsoft.com/office/drawing/2014/main" val="749139491"/>
                    </a:ext>
                  </a:extLst>
                </a:gridCol>
                <a:gridCol w="2843989">
                  <a:extLst>
                    <a:ext uri="{9D8B030D-6E8A-4147-A177-3AD203B41FA5}">
                      <a16:colId xmlns:a16="http://schemas.microsoft.com/office/drawing/2014/main" val="313684957"/>
                    </a:ext>
                  </a:extLst>
                </a:gridCol>
                <a:gridCol w="2843989">
                  <a:extLst>
                    <a:ext uri="{9D8B030D-6E8A-4147-A177-3AD203B41FA5}">
                      <a16:colId xmlns:a16="http://schemas.microsoft.com/office/drawing/2014/main" val="41293099"/>
                    </a:ext>
                  </a:extLst>
                </a:gridCol>
              </a:tblGrid>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Region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WUI in 1990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WUI in 2020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WUI growth</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16415768"/>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California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15 %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30 %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15 %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8000741"/>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Chile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20 %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4957349"/>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Europe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13 %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20 %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8772366"/>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South Africa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14 %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7539433"/>
                  </a:ext>
                </a:extLst>
              </a:tr>
            </a:tbl>
          </a:graphicData>
        </a:graphic>
      </p:graphicFrame>
      <p:sp>
        <p:nvSpPr>
          <p:cNvPr id="12" name="Rectangle 11">
            <a:extLst>
              <a:ext uri="{FF2B5EF4-FFF2-40B4-BE49-F238E27FC236}">
                <a16:creationId xmlns:a16="http://schemas.microsoft.com/office/drawing/2014/main" id="{FC34A4FE-2820-200F-8528-E2FF73368B76}"/>
              </a:ext>
            </a:extLst>
          </p:cNvPr>
          <p:cNvSpPr/>
          <p:nvPr/>
        </p:nvSpPr>
        <p:spPr>
          <a:xfrm>
            <a:off x="13453463" y="16449368"/>
            <a:ext cx="11612614" cy="523220"/>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Table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Table caption….</a:t>
            </a:r>
          </a:p>
        </p:txBody>
      </p:sp>
      <p:sp>
        <p:nvSpPr>
          <p:cNvPr id="13" name="Rectangle 12">
            <a:extLst>
              <a:ext uri="{FF2B5EF4-FFF2-40B4-BE49-F238E27FC236}">
                <a16:creationId xmlns:a16="http://schemas.microsoft.com/office/drawing/2014/main" id="{1E3B9677-005A-6FEC-CB23-9B8A708A4FE3}"/>
              </a:ext>
            </a:extLst>
          </p:cNvPr>
          <p:cNvSpPr/>
          <p:nvPr/>
        </p:nvSpPr>
        <p:spPr>
          <a:xfrm rot="5400000">
            <a:off x="-3163575" y="20136163"/>
            <a:ext cx="6934200" cy="60705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C78A0B1-BF33-229E-315D-E9568705191E}"/>
              </a:ext>
            </a:extLst>
          </p:cNvPr>
          <p:cNvSpPr/>
          <p:nvPr/>
        </p:nvSpPr>
        <p:spPr>
          <a:xfrm rot="5400000">
            <a:off x="8776752" y="19698975"/>
            <a:ext cx="6934200" cy="60705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375FAD26-947A-19B8-261F-D5F2FE1B7929}"/>
              </a:ext>
            </a:extLst>
          </p:cNvPr>
          <p:cNvSpPr txBox="1"/>
          <p:nvPr/>
        </p:nvSpPr>
        <p:spPr>
          <a:xfrm rot="16200000">
            <a:off x="9598738" y="19693568"/>
            <a:ext cx="5290231" cy="523220"/>
          </a:xfrm>
          <a:prstGeom prst="rect">
            <a:avLst/>
          </a:prstGeom>
          <a:noFill/>
        </p:spPr>
        <p:txBody>
          <a:bodyPr wrap="none" rtlCol="0">
            <a:spAutoFit/>
          </a:bodyPr>
          <a:lstStyle/>
          <a:p>
            <a:r>
              <a:rPr lang="en-US" sz="28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Exemplary box to check spacing</a:t>
            </a:r>
          </a:p>
        </p:txBody>
      </p:sp>
      <p:sp>
        <p:nvSpPr>
          <p:cNvPr id="16" name="TextBox 15">
            <a:extLst>
              <a:ext uri="{FF2B5EF4-FFF2-40B4-BE49-F238E27FC236}">
                <a16:creationId xmlns:a16="http://schemas.microsoft.com/office/drawing/2014/main" id="{F12552CA-FB52-8D7A-BD08-40E82BF42FEA}"/>
              </a:ext>
            </a:extLst>
          </p:cNvPr>
          <p:cNvSpPr txBox="1"/>
          <p:nvPr/>
        </p:nvSpPr>
        <p:spPr>
          <a:xfrm rot="16200000">
            <a:off x="-2401499" y="20178077"/>
            <a:ext cx="5290231" cy="523220"/>
          </a:xfrm>
          <a:prstGeom prst="rect">
            <a:avLst/>
          </a:prstGeom>
          <a:noFill/>
        </p:spPr>
        <p:txBody>
          <a:bodyPr wrap="none" rtlCol="0">
            <a:spAutoFit/>
          </a:bodyPr>
          <a:lstStyle/>
          <a:p>
            <a:r>
              <a:rPr lang="en-US" sz="28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Exemplary box to check spacing</a:t>
            </a:r>
          </a:p>
        </p:txBody>
      </p:sp>
    </p:spTree>
    <p:extLst>
      <p:ext uri="{BB962C8B-B14F-4D97-AF65-F5344CB8AC3E}">
        <p14:creationId xmlns:p14="http://schemas.microsoft.com/office/powerpoint/2010/main" val="3952267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C2B2904-713C-FA17-A641-5E6D6AB1FA1F}"/>
              </a:ext>
            </a:extLst>
          </p:cNvPr>
          <p:cNvSpPr/>
          <p:nvPr/>
        </p:nvSpPr>
        <p:spPr>
          <a:xfrm>
            <a:off x="0" y="5057017"/>
            <a:ext cx="12547377" cy="1371600"/>
          </a:xfrm>
          <a:prstGeom prst="rect">
            <a:avLst/>
          </a:prstGeom>
          <a:solidFill>
            <a:srgbClr val="DAA5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Introduction</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4" name="Rectangle 3">
            <a:extLst>
              <a:ext uri="{FF2B5EF4-FFF2-40B4-BE49-F238E27FC236}">
                <a16:creationId xmlns:a16="http://schemas.microsoft.com/office/drawing/2014/main" id="{28207E16-9EA0-DC31-EE71-EE408B3607AF}"/>
              </a:ext>
            </a:extLst>
          </p:cNvPr>
          <p:cNvSpPr/>
          <p:nvPr/>
        </p:nvSpPr>
        <p:spPr>
          <a:xfrm>
            <a:off x="0" y="10210800"/>
            <a:ext cx="12547377" cy="1371600"/>
          </a:xfrm>
          <a:prstGeom prst="rect">
            <a:avLst/>
          </a:prstGeom>
          <a:solidFill>
            <a:srgbClr val="DAA5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Goal</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5" name="Rectangle 4">
            <a:extLst>
              <a:ext uri="{FF2B5EF4-FFF2-40B4-BE49-F238E27FC236}">
                <a16:creationId xmlns:a16="http://schemas.microsoft.com/office/drawing/2014/main" id="{C547F018-5C1D-A3AD-3B6C-11877DDF9025}"/>
              </a:ext>
            </a:extLst>
          </p:cNvPr>
          <p:cNvSpPr/>
          <p:nvPr/>
        </p:nvSpPr>
        <p:spPr>
          <a:xfrm>
            <a:off x="12928711" y="5057017"/>
            <a:ext cx="25476089" cy="1371600"/>
          </a:xfrm>
          <a:prstGeom prst="rect">
            <a:avLst/>
          </a:prstGeom>
          <a:solidFill>
            <a:srgbClr val="DAA5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Results</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6" name="Rectangle 5">
            <a:extLst>
              <a:ext uri="{FF2B5EF4-FFF2-40B4-BE49-F238E27FC236}">
                <a16:creationId xmlns:a16="http://schemas.microsoft.com/office/drawing/2014/main" id="{E0535B3A-A992-E95C-1FC2-E7A0781B7E34}"/>
              </a:ext>
            </a:extLst>
          </p:cNvPr>
          <p:cNvSpPr/>
          <p:nvPr/>
        </p:nvSpPr>
        <p:spPr>
          <a:xfrm>
            <a:off x="25857423" y="24595525"/>
            <a:ext cx="12547377" cy="1371600"/>
          </a:xfrm>
          <a:prstGeom prst="rect">
            <a:avLst/>
          </a:prstGeom>
          <a:solidFill>
            <a:srgbClr val="DAA5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Discussion and Conclusion</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8" name="Rectangle 7">
            <a:extLst>
              <a:ext uri="{FF2B5EF4-FFF2-40B4-BE49-F238E27FC236}">
                <a16:creationId xmlns:a16="http://schemas.microsoft.com/office/drawing/2014/main" id="{81A098BD-8D06-93C7-2F3C-97B1A57D013B}"/>
              </a:ext>
            </a:extLst>
          </p:cNvPr>
          <p:cNvSpPr/>
          <p:nvPr/>
        </p:nvSpPr>
        <p:spPr>
          <a:xfrm>
            <a:off x="0" y="13027381"/>
            <a:ext cx="12547377" cy="1371600"/>
          </a:xfrm>
          <a:prstGeom prst="rect">
            <a:avLst/>
          </a:prstGeom>
          <a:solidFill>
            <a:srgbClr val="DAA5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Methods</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12" name="TextBox 11">
            <a:extLst>
              <a:ext uri="{FF2B5EF4-FFF2-40B4-BE49-F238E27FC236}">
                <a16:creationId xmlns:a16="http://schemas.microsoft.com/office/drawing/2014/main" id="{0209C852-6E43-1D50-52ED-D8B41BD3A286}"/>
              </a:ext>
            </a:extLst>
          </p:cNvPr>
          <p:cNvSpPr txBox="1"/>
          <p:nvPr/>
        </p:nvSpPr>
        <p:spPr>
          <a:xfrm>
            <a:off x="406287" y="3034637"/>
            <a:ext cx="27568525" cy="769441"/>
          </a:xfrm>
          <a:prstGeom prst="rect">
            <a:avLst/>
          </a:prstGeom>
          <a:noFill/>
        </p:spPr>
        <p:txBody>
          <a:bodyPr wrap="square">
            <a:spAutoFit/>
          </a:bodyPr>
          <a:lstStyle/>
          <a:p>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V. Radeloff</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F. Schug</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K. Pfoch</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H. Cox</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P. Wirth</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T. Hawbaker</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2</a:t>
            </a:r>
            <a:endParaRPr lang="en-US" sz="4400" dirty="0">
              <a:solidFill>
                <a:schemeClr val="bg1"/>
              </a:solidFill>
            </a:endParaRPr>
          </a:p>
        </p:txBody>
      </p:sp>
      <p:sp>
        <p:nvSpPr>
          <p:cNvPr id="13" name="TextBox 12">
            <a:extLst>
              <a:ext uri="{FF2B5EF4-FFF2-40B4-BE49-F238E27FC236}">
                <a16:creationId xmlns:a16="http://schemas.microsoft.com/office/drawing/2014/main" id="{D151C484-FB84-2D61-F822-96E180A67620}"/>
              </a:ext>
            </a:extLst>
          </p:cNvPr>
          <p:cNvSpPr txBox="1"/>
          <p:nvPr/>
        </p:nvSpPr>
        <p:spPr>
          <a:xfrm>
            <a:off x="406286" y="3834825"/>
            <a:ext cx="38404801" cy="584775"/>
          </a:xfrm>
          <a:prstGeom prst="rect">
            <a:avLst/>
          </a:prstGeom>
          <a:noFill/>
        </p:spPr>
        <p:txBody>
          <a:bodyPr wrap="square">
            <a:spAutoFit/>
          </a:bodyPr>
          <a:lstStyle/>
          <a:p>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 </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SILVIS Lab, Dep. of Forest and Wildlife Ecology, University of Wisconsin-Madison, </a:t>
            </a:r>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2</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USGS, Geoscience and Env. Change Science Center, Denver </a:t>
            </a:r>
            <a:endParaRPr lang="en-US" sz="3200" dirty="0">
              <a:solidFill>
                <a:schemeClr val="bg1"/>
              </a:solidFill>
            </a:endParaRPr>
          </a:p>
        </p:txBody>
      </p:sp>
      <p:sp>
        <p:nvSpPr>
          <p:cNvPr id="25" name="Title 1">
            <a:extLst>
              <a:ext uri="{FF2B5EF4-FFF2-40B4-BE49-F238E27FC236}">
                <a16:creationId xmlns:a16="http://schemas.microsoft.com/office/drawing/2014/main" id="{64B76ABE-D5B9-3847-EF3C-CC3F648461BF}"/>
              </a:ext>
            </a:extLst>
          </p:cNvPr>
          <p:cNvSpPr txBox="1">
            <a:spLocks/>
          </p:cNvSpPr>
          <p:nvPr/>
        </p:nvSpPr>
        <p:spPr>
          <a:xfrm>
            <a:off x="406286" y="-49262"/>
            <a:ext cx="29540313" cy="2883310"/>
          </a:xfrm>
          <a:prstGeom prst="rect">
            <a:avLst/>
          </a:prstGeom>
        </p:spPr>
        <p:txBody>
          <a:bodyPr vert="horz" lIns="91440" tIns="45720" rIns="91440" bIns="45720" rtlCol="0" anchor="ctr">
            <a:normAutofit/>
          </a:bodyPr>
          <a:lstStyle>
            <a:lvl1pPr algn="l" defTabSz="4075572" rtl="0" eaLnBrk="1" latinLnBrk="0" hangingPunct="1">
              <a:spcBef>
                <a:spcPct val="0"/>
              </a:spcBef>
              <a:buNone/>
              <a:defRPr sz="9000" b="1" kern="1200">
                <a:solidFill>
                  <a:schemeClr val="bg1"/>
                </a:solidFill>
                <a:latin typeface="Red Hat Display" panose="02010303040201060303" pitchFamily="2" charset="0"/>
                <a:ea typeface="Red Hat Display" panose="02010303040201060303" pitchFamily="2" charset="0"/>
                <a:cs typeface="Red Hat Display" panose="02010303040201060303" pitchFamily="2" charset="0"/>
              </a:defRPr>
            </a:lvl1pPr>
          </a:lstStyle>
          <a:p>
            <a:r>
              <a:rPr lang="en-US" sz="10000" dirty="0"/>
              <a:t>The global Wildland-Urban Interface in 2020</a:t>
            </a:r>
          </a:p>
        </p:txBody>
      </p:sp>
      <p:pic>
        <p:nvPicPr>
          <p:cNvPr id="10" name="Picture 9">
            <a:extLst>
              <a:ext uri="{FF2B5EF4-FFF2-40B4-BE49-F238E27FC236}">
                <a16:creationId xmlns:a16="http://schemas.microsoft.com/office/drawing/2014/main" id="{1627358E-63D9-AE48-117D-FFB90F8E720B}"/>
              </a:ext>
            </a:extLst>
          </p:cNvPr>
          <p:cNvPicPr>
            <a:picLocks noChangeAspect="1"/>
          </p:cNvPicPr>
          <p:nvPr/>
        </p:nvPicPr>
        <p:blipFill>
          <a:blip r:embed="rId2"/>
          <a:srcRect t="1708"/>
          <a:stretch/>
        </p:blipFill>
        <p:spPr>
          <a:xfrm>
            <a:off x="13536182" y="6629400"/>
            <a:ext cx="24259018" cy="11023732"/>
          </a:xfrm>
          <a:prstGeom prst="rect">
            <a:avLst/>
          </a:prstGeom>
        </p:spPr>
      </p:pic>
      <p:sp>
        <p:nvSpPr>
          <p:cNvPr id="11" name="Rectangle 10">
            <a:extLst>
              <a:ext uri="{FF2B5EF4-FFF2-40B4-BE49-F238E27FC236}">
                <a16:creationId xmlns:a16="http://schemas.microsoft.com/office/drawing/2014/main" id="{FCA3BFDF-08D7-A105-97C6-63126D847BDB}"/>
              </a:ext>
            </a:extLst>
          </p:cNvPr>
          <p:cNvSpPr/>
          <p:nvPr/>
        </p:nvSpPr>
        <p:spPr>
          <a:xfrm>
            <a:off x="572461" y="6511171"/>
            <a:ext cx="11734800" cy="3046988"/>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wildland-urban interface (WUI) is where buildings and wildland vegetation meet or intermingle.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It is where human-environmental conflicts and risks are concentrated, including the loss of houses and lives to wildfire, habitat loss and fragmentation, and the spread of zoonotic diseases.</a:t>
            </a:r>
          </a:p>
        </p:txBody>
      </p:sp>
      <p:sp>
        <p:nvSpPr>
          <p:cNvPr id="22" name="Rectangle 21">
            <a:extLst>
              <a:ext uri="{FF2B5EF4-FFF2-40B4-BE49-F238E27FC236}">
                <a16:creationId xmlns:a16="http://schemas.microsoft.com/office/drawing/2014/main" id="{35C63C30-65DB-1CB4-050B-8FCE078649A9}"/>
              </a:ext>
            </a:extLst>
          </p:cNvPr>
          <p:cNvSpPr/>
          <p:nvPr/>
        </p:nvSpPr>
        <p:spPr>
          <a:xfrm>
            <a:off x="670121" y="11845487"/>
            <a:ext cx="11734800" cy="584775"/>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To map the WUI globally for 2020 and assess wildfire risk</a:t>
            </a:r>
          </a:p>
        </p:txBody>
      </p:sp>
      <p:sp>
        <p:nvSpPr>
          <p:cNvPr id="23" name="Rectangle 22">
            <a:extLst>
              <a:ext uri="{FF2B5EF4-FFF2-40B4-BE49-F238E27FC236}">
                <a16:creationId xmlns:a16="http://schemas.microsoft.com/office/drawing/2014/main" id="{8FE1CE1D-C9BE-C82E-A2C5-9A23AE5FF9DB}"/>
              </a:ext>
            </a:extLst>
          </p:cNvPr>
          <p:cNvSpPr/>
          <p:nvPr/>
        </p:nvSpPr>
        <p:spPr>
          <a:xfrm>
            <a:off x="572461" y="14481535"/>
            <a:ext cx="11734800" cy="5509200"/>
          </a:xfrm>
          <a:prstGeom prst="rect">
            <a:avLst/>
          </a:prstGeom>
        </p:spPr>
        <p:txBody>
          <a:bodyPr wrap="square">
            <a:spAutoFit/>
          </a:bodyPr>
          <a:lstStyle/>
          <a:p>
            <a:r>
              <a:rPr lang="en-US" sz="3200" dirty="0">
                <a:latin typeface="Red Hat Display" panose="02010303040201060303" pitchFamily="2" charset="0"/>
                <a:ea typeface="Red Hat Display" panose="02010303040201060303" pitchFamily="2" charset="0"/>
                <a:cs typeface="Red Hat Display" panose="02010303040201060303" pitchFamily="2" charset="0"/>
              </a:rPr>
              <a:t>Dataset: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ESA World Cover data 2020 (10 m resolution)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JRC Building Footprint from 2018</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dirty="0">
                <a:latin typeface="Red Hat Display" panose="02010303040201060303" pitchFamily="2" charset="0"/>
                <a:ea typeface="Red Hat Display" panose="02010303040201060303" pitchFamily="2" charset="0"/>
                <a:cs typeface="Red Hat Display" panose="02010303040201060303" pitchFamily="2" charset="0"/>
              </a:rPr>
              <a:t>Methods: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wildland-urban interface (WUI) is where buildings and wildland vegetation meet or intermingle.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It is where human-environmental conflicts and risks are concentrated, including the loss of houses and lives to wildfire, habitat loss and fragmentation, and the spread of zoonotic diseases.</a:t>
            </a:r>
          </a:p>
        </p:txBody>
      </p:sp>
      <p:pic>
        <p:nvPicPr>
          <p:cNvPr id="24" name="Picture 23">
            <a:extLst>
              <a:ext uri="{FF2B5EF4-FFF2-40B4-BE49-F238E27FC236}">
                <a16:creationId xmlns:a16="http://schemas.microsoft.com/office/drawing/2014/main" id="{CC793C26-430D-545A-C47A-33B7593F725B}"/>
              </a:ext>
            </a:extLst>
          </p:cNvPr>
          <p:cNvPicPr>
            <a:picLocks noChangeAspect="1"/>
          </p:cNvPicPr>
          <p:nvPr/>
        </p:nvPicPr>
        <p:blipFill>
          <a:blip r:embed="rId3"/>
          <a:stretch>
            <a:fillRect/>
          </a:stretch>
        </p:blipFill>
        <p:spPr>
          <a:xfrm>
            <a:off x="685800" y="20116800"/>
            <a:ext cx="11251977" cy="6467592"/>
          </a:xfrm>
          <a:prstGeom prst="rect">
            <a:avLst/>
          </a:prstGeom>
        </p:spPr>
      </p:pic>
      <p:sp>
        <p:nvSpPr>
          <p:cNvPr id="28" name="Rectangle 27">
            <a:extLst>
              <a:ext uri="{FF2B5EF4-FFF2-40B4-BE49-F238E27FC236}">
                <a16:creationId xmlns:a16="http://schemas.microsoft.com/office/drawing/2014/main" id="{A323835B-9D31-BE87-F13A-36DF5A4D4533}"/>
              </a:ext>
            </a:extLst>
          </p:cNvPr>
          <p:cNvSpPr/>
          <p:nvPr/>
        </p:nvSpPr>
        <p:spPr>
          <a:xfrm>
            <a:off x="670121" y="26555721"/>
            <a:ext cx="11267656" cy="3108543"/>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The Wildland–Urban Interface mapping workflow. Classifying the Wildland–Urban Interface based on a, moving window mean building density and b, wildland vegetation in a circular kernel (r = radius = 500 m, black outline) and c, distance to the closest large wildland vegetation patch (d = distance = 2,400 m). G = grassland, F/S/W = forest/shrubland/wetland. d, Combining building density and wildland vegetation to map the Wildland–Urban Interface.</a:t>
            </a:r>
          </a:p>
        </p:txBody>
      </p:sp>
      <p:sp>
        <p:nvSpPr>
          <p:cNvPr id="29" name="Rectangle 28">
            <a:extLst>
              <a:ext uri="{FF2B5EF4-FFF2-40B4-BE49-F238E27FC236}">
                <a16:creationId xmlns:a16="http://schemas.microsoft.com/office/drawing/2014/main" id="{A8C8AC4E-C071-9D85-8C1A-1E45E4C53688}"/>
              </a:ext>
            </a:extLst>
          </p:cNvPr>
          <p:cNvSpPr/>
          <p:nvPr/>
        </p:nvSpPr>
        <p:spPr>
          <a:xfrm>
            <a:off x="13579386" y="17754600"/>
            <a:ext cx="24002151" cy="1384995"/>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2</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The global Wildland–Urban Interface. Here, we present a global map of the 2020 WUI at 10 m resolution using a globally consistent and validated approach based on remote sensing-derived datasets of building area, and wildland vegetation. The WUI is a global phenomenon and WUI covers only 4.7% of the land surface but is home to nearly half its population (3.5 billion). </a:t>
            </a:r>
          </a:p>
        </p:txBody>
      </p:sp>
      <p:sp>
        <p:nvSpPr>
          <p:cNvPr id="36" name="Rectangle 35">
            <a:extLst>
              <a:ext uri="{FF2B5EF4-FFF2-40B4-BE49-F238E27FC236}">
                <a16:creationId xmlns:a16="http://schemas.microsoft.com/office/drawing/2014/main" id="{0B061A1A-DF35-8C4F-B35A-22F4E5D4F18E}"/>
              </a:ext>
            </a:extLst>
          </p:cNvPr>
          <p:cNvSpPr/>
          <p:nvPr/>
        </p:nvSpPr>
        <p:spPr>
          <a:xfrm>
            <a:off x="13487398" y="24231600"/>
            <a:ext cx="11367084" cy="5509200"/>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WUI is especially widespread in Europe (15% of the land area) and the temperate broadleaf and mixed forests biome (18%).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2/3 of all people have their home in the WUI and near a wildfire between 2003–2020 (0.4 billion)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WUI is a global phenomenon and WUI covers only 4.7% of the land surface but is home to nearly half its population.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We identify many previously undocumented WUI hotspots and highlight the wide range of population density, land cover types and biomass levels in different parts of the global WUI. </a:t>
            </a:r>
          </a:p>
        </p:txBody>
      </p:sp>
      <p:sp>
        <p:nvSpPr>
          <p:cNvPr id="37" name="Rectangle 36">
            <a:extLst>
              <a:ext uri="{FF2B5EF4-FFF2-40B4-BE49-F238E27FC236}">
                <a16:creationId xmlns:a16="http://schemas.microsoft.com/office/drawing/2014/main" id="{C7E5525E-9D8F-34BC-23C3-06ED548F9890}"/>
              </a:ext>
            </a:extLst>
          </p:cNvPr>
          <p:cNvSpPr/>
          <p:nvPr/>
        </p:nvSpPr>
        <p:spPr>
          <a:xfrm>
            <a:off x="26514479" y="26123359"/>
            <a:ext cx="11280721" cy="2062103"/>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Given that wildfire activity is predicted to increase because of climate change in many regions, there is a need to understand housing growth and vegetation patterns as drivers of WUI change</a:t>
            </a:r>
          </a:p>
        </p:txBody>
      </p:sp>
      <p:sp>
        <p:nvSpPr>
          <p:cNvPr id="38" name="Rectangle 37">
            <a:extLst>
              <a:ext uri="{FF2B5EF4-FFF2-40B4-BE49-F238E27FC236}">
                <a16:creationId xmlns:a16="http://schemas.microsoft.com/office/drawing/2014/main" id="{F286BDD9-B2D9-37A2-E5DD-1E930EACCB2C}"/>
              </a:ext>
            </a:extLst>
          </p:cNvPr>
          <p:cNvSpPr/>
          <p:nvPr/>
        </p:nvSpPr>
        <p:spPr>
          <a:xfrm>
            <a:off x="13626948" y="23164800"/>
            <a:ext cx="24120690" cy="954107"/>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3</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WUI area, population and biomass by world region, Share of the WUI area in the total land area (a), share of population within the WUI (b) and share of biomass within the WUI per world region</a:t>
            </a:r>
          </a:p>
        </p:txBody>
      </p:sp>
      <p:sp>
        <p:nvSpPr>
          <p:cNvPr id="39" name="Rectangle 38">
            <a:extLst>
              <a:ext uri="{FF2B5EF4-FFF2-40B4-BE49-F238E27FC236}">
                <a16:creationId xmlns:a16="http://schemas.microsoft.com/office/drawing/2014/main" id="{5D7D1804-AF25-6DCF-70F4-E083BA365013}"/>
              </a:ext>
            </a:extLst>
          </p:cNvPr>
          <p:cNvSpPr/>
          <p:nvPr/>
        </p:nvSpPr>
        <p:spPr>
          <a:xfrm>
            <a:off x="26211547" y="28545236"/>
            <a:ext cx="11964653" cy="1200329"/>
          </a:xfrm>
          <a:prstGeom prst="rect">
            <a:avLst/>
          </a:prstGeom>
        </p:spPr>
        <p:txBody>
          <a:bodyPr wrap="square">
            <a:spAutoFit/>
          </a:bodyPr>
          <a:lstStyle/>
          <a:p>
            <a:pPr indent="-457200"/>
            <a:r>
              <a:rPr lang="en-US" sz="2400" i="1" dirty="0" err="1">
                <a:latin typeface="Red Hat Display" panose="02010303040201060303" pitchFamily="2" charset="0"/>
                <a:ea typeface="Red Hat Display" panose="02010303040201060303" pitchFamily="2" charset="0"/>
                <a:cs typeface="Red Hat Display" panose="02010303040201060303" pitchFamily="2" charset="0"/>
              </a:rPr>
              <a:t>Radeloff</a:t>
            </a:r>
            <a:r>
              <a:rPr lang="en-US" sz="2400" i="1" dirty="0">
                <a:latin typeface="Red Hat Display" panose="02010303040201060303" pitchFamily="2" charset="0"/>
                <a:ea typeface="Red Hat Display" panose="02010303040201060303" pitchFamily="2" charset="0"/>
                <a:cs typeface="Red Hat Display" panose="02010303040201060303" pitchFamily="2" charset="0"/>
              </a:rPr>
              <a:t> et al., 2018: Rapid growth of the US wildland-urban interface raises wildfire risk</a:t>
            </a:r>
          </a:p>
          <a:p>
            <a:pPr indent="-457200"/>
            <a:r>
              <a:rPr lang="en-US" sz="2400" i="1" dirty="0">
                <a:latin typeface="Red Hat Display" panose="02010303040201060303" pitchFamily="2" charset="0"/>
                <a:ea typeface="Red Hat Display" panose="02010303040201060303" pitchFamily="2" charset="0"/>
                <a:cs typeface="Red Hat Display" panose="02010303040201060303" pitchFamily="2" charset="0"/>
              </a:rPr>
              <a:t>Carlson et al., 2022:  The wildland–urban interface in the United States based on 125 million building locations</a:t>
            </a:r>
          </a:p>
        </p:txBody>
      </p:sp>
      <p:pic>
        <p:nvPicPr>
          <p:cNvPr id="40" name="Picture 39">
            <a:extLst>
              <a:ext uri="{FF2B5EF4-FFF2-40B4-BE49-F238E27FC236}">
                <a16:creationId xmlns:a16="http://schemas.microsoft.com/office/drawing/2014/main" id="{36BD3582-4E85-D1CE-B11A-48E6483B4535}"/>
              </a:ext>
            </a:extLst>
          </p:cNvPr>
          <p:cNvPicPr>
            <a:picLocks noChangeAspect="1"/>
          </p:cNvPicPr>
          <p:nvPr/>
        </p:nvPicPr>
        <p:blipFill>
          <a:blip r:embed="rId4"/>
          <a:stretch>
            <a:fillRect/>
          </a:stretch>
        </p:blipFill>
        <p:spPr>
          <a:xfrm>
            <a:off x="13579386" y="19202400"/>
            <a:ext cx="24215814" cy="3958988"/>
          </a:xfrm>
          <a:prstGeom prst="rect">
            <a:avLst/>
          </a:prstGeom>
        </p:spPr>
      </p:pic>
      <p:pic>
        <p:nvPicPr>
          <p:cNvPr id="41" name="Picture 40" descr="A white text on a black background&#10;&#10;Description automatically generated">
            <a:extLst>
              <a:ext uri="{FF2B5EF4-FFF2-40B4-BE49-F238E27FC236}">
                <a16:creationId xmlns:a16="http://schemas.microsoft.com/office/drawing/2014/main" id="{DEF5AE7E-2B5B-1E70-2132-D134B59AACF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422508" y="30534062"/>
            <a:ext cx="6202132" cy="2079538"/>
          </a:xfrm>
          <a:prstGeom prst="rect">
            <a:avLst/>
          </a:prstGeom>
        </p:spPr>
      </p:pic>
      <p:pic>
        <p:nvPicPr>
          <p:cNvPr id="42" name="Picture 2">
            <a:extLst>
              <a:ext uri="{FF2B5EF4-FFF2-40B4-BE49-F238E27FC236}">
                <a16:creationId xmlns:a16="http://schemas.microsoft.com/office/drawing/2014/main" id="{07E0E155-29ED-8700-158A-2792EB4C26C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706748" y="30755350"/>
            <a:ext cx="5074953" cy="1763546"/>
          </a:xfrm>
          <a:prstGeom prst="rect">
            <a:avLst/>
          </a:prstGeom>
          <a:noFill/>
          <a:extLst>
            <a:ext uri="{909E8E84-426E-40DD-AFC4-6F175D3DCCD1}">
              <a14:hiddenFill xmlns:a14="http://schemas.microsoft.com/office/drawing/2010/main">
                <a:solidFill>
                  <a:srgbClr val="FFFFFF"/>
                </a:solidFill>
              </a14:hiddenFill>
            </a:ext>
          </a:extLst>
        </p:spPr>
      </p:pic>
      <p:sp>
        <p:nvSpPr>
          <p:cNvPr id="43" name="Rectangle 42">
            <a:extLst>
              <a:ext uri="{FF2B5EF4-FFF2-40B4-BE49-F238E27FC236}">
                <a16:creationId xmlns:a16="http://schemas.microsoft.com/office/drawing/2014/main" id="{35C09768-A05B-9EC2-77F3-1DE0CD27D00D}"/>
              </a:ext>
            </a:extLst>
          </p:cNvPr>
          <p:cNvSpPr/>
          <p:nvPr/>
        </p:nvSpPr>
        <p:spPr>
          <a:xfrm>
            <a:off x="2776583" y="30477707"/>
            <a:ext cx="8958242" cy="2123658"/>
          </a:xfrm>
          <a:prstGeom prst="rect">
            <a:avLst/>
          </a:prstGeom>
        </p:spPr>
        <p:txBody>
          <a:bodyPr wrap="square">
            <a:spAutoFit/>
          </a:bodyPr>
          <a:lstStyle/>
          <a:p>
            <a:r>
              <a:rPr lang="en-US" sz="3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Volker </a:t>
            </a:r>
            <a:r>
              <a:rPr lang="en-US" sz="3600" b="1" dirty="0" err="1">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Radeloff</a:t>
            </a:r>
            <a:endParaRPr lang="en-US" sz="3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endParaRP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Department of Forest and Wildlife Ecology </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University of Wisconsin-Madison</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E-mail: radeloff@wisc.edu</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https://silvis.forest.wisc.edu/</a:t>
            </a:r>
          </a:p>
        </p:txBody>
      </p:sp>
      <p:pic>
        <p:nvPicPr>
          <p:cNvPr id="44" name="Picture 43" descr="NASA.png">
            <a:extLst>
              <a:ext uri="{FF2B5EF4-FFF2-40B4-BE49-F238E27FC236}">
                <a16:creationId xmlns:a16="http://schemas.microsoft.com/office/drawing/2014/main" id="{51122B44-5C9D-5618-3B3E-85F0F99D740B}"/>
              </a:ext>
            </a:extLst>
          </p:cNvPr>
          <p:cNvPicPr>
            <a:picLocks noChangeAspect="1"/>
          </p:cNvPicPr>
          <p:nvPr/>
        </p:nvPicPr>
        <p:blipFill>
          <a:blip r:embed="rId7" cstate="print"/>
          <a:stretch>
            <a:fillRect/>
          </a:stretch>
        </p:blipFill>
        <p:spPr>
          <a:xfrm>
            <a:off x="12847339" y="30616421"/>
            <a:ext cx="2259975" cy="1920979"/>
          </a:xfrm>
          <a:prstGeom prst="rect">
            <a:avLst/>
          </a:prstGeom>
        </p:spPr>
      </p:pic>
      <p:pic>
        <p:nvPicPr>
          <p:cNvPr id="45" name="Picture 44">
            <a:extLst>
              <a:ext uri="{FF2B5EF4-FFF2-40B4-BE49-F238E27FC236}">
                <a16:creationId xmlns:a16="http://schemas.microsoft.com/office/drawing/2014/main" id="{1CAA803C-9546-BD8C-BF05-C47CC9137EE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668000" y="30580856"/>
            <a:ext cx="1953287" cy="1956544"/>
          </a:xfrm>
          <a:prstGeom prst="rect">
            <a:avLst/>
          </a:prstGeom>
        </p:spPr>
      </p:pic>
      <p:sp>
        <p:nvSpPr>
          <p:cNvPr id="46" name="Rectangle 45">
            <a:extLst>
              <a:ext uri="{FF2B5EF4-FFF2-40B4-BE49-F238E27FC236}">
                <a16:creationId xmlns:a16="http://schemas.microsoft.com/office/drawing/2014/main" id="{B9FBCBC1-37D2-D63B-A5CB-9AE8680A99FD}"/>
              </a:ext>
            </a:extLst>
          </p:cNvPr>
          <p:cNvSpPr/>
          <p:nvPr/>
        </p:nvSpPr>
        <p:spPr>
          <a:xfrm>
            <a:off x="15392399" y="30440293"/>
            <a:ext cx="11734801" cy="954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Acknowledgements</a:t>
            </a:r>
          </a:p>
        </p:txBody>
      </p:sp>
      <p:sp>
        <p:nvSpPr>
          <p:cNvPr id="47" name="Rectangle 46">
            <a:extLst>
              <a:ext uri="{FF2B5EF4-FFF2-40B4-BE49-F238E27FC236}">
                <a16:creationId xmlns:a16="http://schemas.microsoft.com/office/drawing/2014/main" id="{782F44C0-0B52-A575-F8A9-39932D6B53A5}"/>
              </a:ext>
            </a:extLst>
          </p:cNvPr>
          <p:cNvSpPr/>
          <p:nvPr/>
        </p:nvSpPr>
        <p:spPr>
          <a:xfrm>
            <a:off x="15392401" y="31184671"/>
            <a:ext cx="8273202" cy="1200329"/>
          </a:xfrm>
          <a:prstGeom prst="rect">
            <a:avLst/>
          </a:prstGeom>
        </p:spPr>
        <p:txBody>
          <a:bodyPr wrap="square">
            <a:spAutoFit/>
          </a:bodyPr>
          <a:lstStyle/>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We gratefully acknowledge support by:</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NSF’s Dimensions of Biodiversity program,</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NASA’s Biodiversity and Ecological Forecasting program.</a:t>
            </a:r>
          </a:p>
        </p:txBody>
      </p:sp>
      <p:pic>
        <p:nvPicPr>
          <p:cNvPr id="48" name="Picture 47" descr="A qr code on a white background&#10;&#10;Description automatically generated">
            <a:extLst>
              <a:ext uri="{FF2B5EF4-FFF2-40B4-BE49-F238E27FC236}">
                <a16:creationId xmlns:a16="http://schemas.microsoft.com/office/drawing/2014/main" id="{23A6EC6E-BA13-03F7-9116-12FD1C7A12B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7200" y="30601906"/>
            <a:ext cx="1902103" cy="1902103"/>
          </a:xfrm>
          <a:prstGeom prst="rect">
            <a:avLst/>
          </a:prstGeom>
        </p:spPr>
      </p:pic>
      <p:grpSp>
        <p:nvGrpSpPr>
          <p:cNvPr id="49" name="Group 48">
            <a:extLst>
              <a:ext uri="{FF2B5EF4-FFF2-40B4-BE49-F238E27FC236}">
                <a16:creationId xmlns:a16="http://schemas.microsoft.com/office/drawing/2014/main" id="{C150E2A0-DBB0-8BA8-B1B6-0EEE7AD677C6}"/>
              </a:ext>
            </a:extLst>
          </p:cNvPr>
          <p:cNvGrpSpPr/>
          <p:nvPr/>
        </p:nvGrpSpPr>
        <p:grpSpPr>
          <a:xfrm>
            <a:off x="13639800" y="10515600"/>
            <a:ext cx="4267201" cy="7002597"/>
            <a:chOff x="13639800" y="10515600"/>
            <a:chExt cx="4267201" cy="7002597"/>
          </a:xfrm>
        </p:grpSpPr>
        <p:pic>
          <p:nvPicPr>
            <p:cNvPr id="50" name="Picture 49">
              <a:extLst>
                <a:ext uri="{FF2B5EF4-FFF2-40B4-BE49-F238E27FC236}">
                  <a16:creationId xmlns:a16="http://schemas.microsoft.com/office/drawing/2014/main" id="{21A13F2A-1D20-B3F6-8FDA-B62631C28131}"/>
                </a:ext>
              </a:extLst>
            </p:cNvPr>
            <p:cNvPicPr>
              <a:picLocks noChangeAspect="1"/>
            </p:cNvPicPr>
            <p:nvPr/>
          </p:nvPicPr>
          <p:blipFill>
            <a:blip r:embed="rId10"/>
            <a:srcRect l="78547" t="16023" b="3767"/>
            <a:stretch/>
          </p:blipFill>
          <p:spPr>
            <a:xfrm>
              <a:off x="13639800" y="15859784"/>
              <a:ext cx="3301669" cy="1658413"/>
            </a:xfrm>
            <a:prstGeom prst="rect">
              <a:avLst/>
            </a:prstGeom>
          </p:spPr>
        </p:pic>
        <p:pic>
          <p:nvPicPr>
            <p:cNvPr id="51" name="Picture 50">
              <a:extLst>
                <a:ext uri="{FF2B5EF4-FFF2-40B4-BE49-F238E27FC236}">
                  <a16:creationId xmlns:a16="http://schemas.microsoft.com/office/drawing/2014/main" id="{5373687E-7709-A213-75F2-53735E964D94}"/>
                </a:ext>
              </a:extLst>
            </p:cNvPr>
            <p:cNvPicPr>
              <a:picLocks noChangeAspect="1"/>
            </p:cNvPicPr>
            <p:nvPr/>
          </p:nvPicPr>
          <p:blipFill>
            <a:blip r:embed="rId10"/>
            <a:srcRect l="51895" r="21265"/>
            <a:stretch/>
          </p:blipFill>
          <p:spPr>
            <a:xfrm>
              <a:off x="13776299" y="13868400"/>
              <a:ext cx="4130702" cy="2067584"/>
            </a:xfrm>
            <a:prstGeom prst="rect">
              <a:avLst/>
            </a:prstGeom>
          </p:spPr>
        </p:pic>
        <p:pic>
          <p:nvPicPr>
            <p:cNvPr id="52" name="Picture 51">
              <a:extLst>
                <a:ext uri="{FF2B5EF4-FFF2-40B4-BE49-F238E27FC236}">
                  <a16:creationId xmlns:a16="http://schemas.microsoft.com/office/drawing/2014/main" id="{8269C37C-CBF0-839A-9547-2415F725426C}"/>
                </a:ext>
              </a:extLst>
            </p:cNvPr>
            <p:cNvPicPr>
              <a:picLocks noChangeAspect="1"/>
            </p:cNvPicPr>
            <p:nvPr/>
          </p:nvPicPr>
          <p:blipFill>
            <a:blip r:embed="rId10"/>
            <a:srcRect l="26719" r="48739"/>
            <a:stretch/>
          </p:blipFill>
          <p:spPr>
            <a:xfrm>
              <a:off x="13672680" y="12192000"/>
              <a:ext cx="3777119" cy="2067584"/>
            </a:xfrm>
            <a:prstGeom prst="rect">
              <a:avLst/>
            </a:prstGeom>
          </p:spPr>
        </p:pic>
        <p:pic>
          <p:nvPicPr>
            <p:cNvPr id="53" name="Picture 52">
              <a:extLst>
                <a:ext uri="{FF2B5EF4-FFF2-40B4-BE49-F238E27FC236}">
                  <a16:creationId xmlns:a16="http://schemas.microsoft.com/office/drawing/2014/main" id="{BB992B1B-CD33-111E-1F80-9C584351C979}"/>
                </a:ext>
              </a:extLst>
            </p:cNvPr>
            <p:cNvPicPr>
              <a:picLocks noChangeAspect="1"/>
            </p:cNvPicPr>
            <p:nvPr/>
          </p:nvPicPr>
          <p:blipFill>
            <a:blip r:embed="rId10"/>
            <a:srcRect l="1" r="79826"/>
            <a:stretch/>
          </p:blipFill>
          <p:spPr>
            <a:xfrm>
              <a:off x="13776299" y="10515600"/>
              <a:ext cx="3104756" cy="2067584"/>
            </a:xfrm>
            <a:prstGeom prst="rect">
              <a:avLst/>
            </a:prstGeom>
          </p:spPr>
        </p:pic>
      </p:grpSp>
    </p:spTree>
    <p:extLst>
      <p:ext uri="{BB962C8B-B14F-4D97-AF65-F5344CB8AC3E}">
        <p14:creationId xmlns:p14="http://schemas.microsoft.com/office/powerpoint/2010/main" val="1221853727"/>
      </p:ext>
    </p:extLst>
  </p:cSld>
  <p:clrMapOvr>
    <a:masterClrMapping/>
  </p:clrMapOvr>
</p:sld>
</file>

<file path=ppt/theme/theme1.xml><?xml version="1.0" encoding="utf-8"?>
<a:theme xmlns:a="http://schemas.openxmlformats.org/drawingml/2006/main" name="1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13477</TotalTime>
  <Words>969</Words>
  <Application>Microsoft Office PowerPoint</Application>
  <PresentationFormat>Custom</PresentationFormat>
  <Paragraphs>100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Red Hat Display</vt:lpstr>
      <vt:lpstr>14_Office Theme</vt:lpstr>
      <vt:lpstr>PowerPoint Presentation</vt:lpstr>
      <vt:lpstr>PowerPoint Presentation</vt:lpstr>
    </vt:vector>
  </TitlesOfParts>
  <Company>Silvis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Catalina Munteanu</dc:creator>
  <cp:lastModifiedBy>Kira Pfoch</cp:lastModifiedBy>
  <cp:revision>885</cp:revision>
  <cp:lastPrinted>2013-03-28T19:47:47Z</cp:lastPrinted>
  <dcterms:created xsi:type="dcterms:W3CDTF">2010-06-14T16:43:14Z</dcterms:created>
  <dcterms:modified xsi:type="dcterms:W3CDTF">2024-10-21T20:18:55Z</dcterms:modified>
</cp:coreProperties>
</file>