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notesMasterIdLst>
    <p:notesMasterId r:id="rId24"/>
  </p:notesMasterIdLst>
  <p:sldIdLst>
    <p:sldId id="2117" r:id="rId3"/>
    <p:sldId id="2101" r:id="rId4"/>
    <p:sldId id="2115" r:id="rId5"/>
    <p:sldId id="2116" r:id="rId6"/>
    <p:sldId id="2071" r:id="rId7"/>
    <p:sldId id="2112" r:id="rId8"/>
    <p:sldId id="2103" r:id="rId9"/>
    <p:sldId id="2113" r:id="rId10"/>
    <p:sldId id="2107" r:id="rId11"/>
    <p:sldId id="2109" r:id="rId12"/>
    <p:sldId id="2096" r:id="rId13"/>
    <p:sldId id="2110" r:id="rId14"/>
    <p:sldId id="2111" r:id="rId15"/>
    <p:sldId id="2090" r:id="rId16"/>
    <p:sldId id="2080" r:id="rId17"/>
    <p:sldId id="2078" r:id="rId18"/>
    <p:sldId id="2114" r:id="rId19"/>
    <p:sldId id="2079" r:id="rId20"/>
    <p:sldId id="2123" r:id="rId21"/>
    <p:sldId id="2119" r:id="rId22"/>
    <p:sldId id="212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8200"/>
    <a:srgbClr val="F3EA00"/>
    <a:srgbClr val="574935"/>
    <a:srgbClr val="AB9322"/>
    <a:srgbClr val="0412DD"/>
    <a:srgbClr val="049ABB"/>
    <a:srgbClr val="FFFFFF"/>
    <a:srgbClr val="43E39E"/>
    <a:srgbClr val="00FF00"/>
    <a:srgbClr val="F5E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99" autoAdjust="0"/>
    <p:restoredTop sz="91031" autoAdjust="0"/>
  </p:normalViewPr>
  <p:slideViewPr>
    <p:cSldViewPr snapToGrid="0">
      <p:cViewPr varScale="1">
        <p:scale>
          <a:sx n="156" d="100"/>
          <a:sy n="156" d="100"/>
        </p:scale>
        <p:origin x="16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39845-85D8-427F-8FFA-F1E3B08941F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40C1D-3462-4E22-AD83-B3360C92D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5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0DBC-46D4-BBED-7B04-A0221ED8A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A505D1-2CDA-DA02-B484-C8E1C6096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C9F3B3-E7FB-E170-8038-F9F502E00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07C5F-A17E-0EB3-ED85-D9D3EB2C6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40C1D-3462-4E22-AD83-B3360C92D2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2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40C1D-3462-4E22-AD83-B3360C92D2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28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CEA0D-2116-02A5-1F29-716849574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8922F-A2D0-1D90-B0DE-EA8EB0ECB2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29ABAF-FCA1-1863-B868-C234D11D3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2D89D-B319-25D0-5717-797DE62D4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40C1D-3462-4E22-AD83-B3360C92D2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874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W_TITE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EF1BFF-757F-5A6D-80A9-B4B9C2FD7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706"/>
            <a:ext cx="12191999" cy="73818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B7989E-29C4-A500-708E-B8E0A22E8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12" y="1035865"/>
            <a:ext cx="11333977" cy="4759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1201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W_TITEL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EF1BFF-757F-5A6D-80A9-B4B9C2FD7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706"/>
            <a:ext cx="12191999" cy="73818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571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W_TITEL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E361-211C-0FEF-035D-F35BEA189B41}"/>
              </a:ext>
            </a:extLst>
          </p:cNvPr>
          <p:cNvSpPr/>
          <p:nvPr userDrawn="1"/>
        </p:nvSpPr>
        <p:spPr>
          <a:xfrm>
            <a:off x="0" y="0"/>
            <a:ext cx="12191999" cy="164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C03D6-68D0-DE7C-2C60-EC3FBDAE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79540"/>
            <a:ext cx="12191999" cy="1323579"/>
          </a:xfrm>
          <a:prstGeom prst="rect">
            <a:avLst/>
          </a:prstGeom>
          <a:solidFill>
            <a:srgbClr val="333333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C14D32-80E4-140E-F3E3-B389F182B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197100"/>
            <a:ext cx="12214225" cy="469900"/>
          </a:xfrm>
          <a:prstGeom prst="rect">
            <a:avLst/>
          </a:prstGeom>
          <a:solidFill>
            <a:srgbClr val="333333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001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W_TITEL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6384E96-10B0-5238-CEF2-DD1289169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48C219F-D23E-ED31-0690-CF88D9EA7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E18A3F-0266-9452-66DD-92F42277172B}"/>
              </a:ext>
            </a:extLst>
          </p:cNvPr>
          <p:cNvSpPr/>
          <p:nvPr userDrawn="1"/>
        </p:nvSpPr>
        <p:spPr>
          <a:xfrm>
            <a:off x="0" y="0"/>
            <a:ext cx="12191999" cy="164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4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W_EX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E361-211C-0FEF-035D-F35BEA189B41}"/>
              </a:ext>
            </a:extLst>
          </p:cNvPr>
          <p:cNvSpPr/>
          <p:nvPr userDrawn="1"/>
        </p:nvSpPr>
        <p:spPr>
          <a:xfrm>
            <a:off x="0" y="0"/>
            <a:ext cx="12191999" cy="164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C03D6-68D0-DE7C-2C60-EC3FBDAE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79541"/>
            <a:ext cx="12191999" cy="73818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182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W_TITE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EF1BFF-757F-5A6D-80A9-B4B9C2FD7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8356"/>
            <a:ext cx="12191999" cy="73818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B7989E-29C4-A500-708E-B8E0A22E8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12" y="1035865"/>
            <a:ext cx="11333977" cy="47596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  <a:lvl2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2pPr>
            <a:lvl3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3pPr>
            <a:lvl4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4pPr>
            <a:lvl5pPr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77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W_TITEL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EF1BFF-757F-5A6D-80A9-B4B9C2FD7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8356"/>
            <a:ext cx="12191999" cy="73818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278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W_TITEL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E361-211C-0FEF-035D-F35BEA189B41}"/>
              </a:ext>
            </a:extLst>
          </p:cNvPr>
          <p:cNvSpPr/>
          <p:nvPr userDrawn="1"/>
        </p:nvSpPr>
        <p:spPr>
          <a:xfrm>
            <a:off x="0" y="0"/>
            <a:ext cx="12191999" cy="164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C03D6-68D0-DE7C-2C60-EC3FBDAE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79540"/>
            <a:ext cx="12191999" cy="1323579"/>
          </a:xfrm>
          <a:prstGeom prst="rect">
            <a:avLst/>
          </a:prstGeom>
          <a:solidFill>
            <a:srgbClr val="9B0000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C14D32-80E4-140E-F3E3-B389F182BB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197100"/>
            <a:ext cx="12214225" cy="469900"/>
          </a:xfrm>
          <a:prstGeom prst="rect">
            <a:avLst/>
          </a:prstGeom>
          <a:solidFill>
            <a:srgbClr val="9B0000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76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W_TITEL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6384E96-10B0-5238-CEF2-DD1289169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48C219F-D23E-ED31-0690-CF88D9EA7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E18A3F-0266-9452-66DD-92F42277172B}"/>
              </a:ext>
            </a:extLst>
          </p:cNvPr>
          <p:cNvSpPr/>
          <p:nvPr userDrawn="1"/>
        </p:nvSpPr>
        <p:spPr>
          <a:xfrm>
            <a:off x="0" y="0"/>
            <a:ext cx="12191999" cy="164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6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W_EX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E361-211C-0FEF-035D-F35BEA189B41}"/>
              </a:ext>
            </a:extLst>
          </p:cNvPr>
          <p:cNvSpPr/>
          <p:nvPr userDrawn="1"/>
        </p:nvSpPr>
        <p:spPr>
          <a:xfrm>
            <a:off x="0" y="0"/>
            <a:ext cx="12191999" cy="1649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C03D6-68D0-DE7C-2C60-EC3FBDAE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79541"/>
            <a:ext cx="12191999" cy="73818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33333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034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7F2794-1DDF-CE97-A877-DA1A45A7C9AA}"/>
              </a:ext>
            </a:extLst>
          </p:cNvPr>
          <p:cNvSpPr txBox="1">
            <a:spLocks/>
          </p:cNvSpPr>
          <p:nvPr userDrawn="1"/>
        </p:nvSpPr>
        <p:spPr>
          <a:xfrm>
            <a:off x="0" y="55448"/>
            <a:ext cx="12192000" cy="691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82728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B2C7B9-0E72-C599-0003-725B0187682A}"/>
              </a:ext>
            </a:extLst>
          </p:cNvPr>
          <p:cNvSpPr/>
          <p:nvPr userDrawn="1"/>
        </p:nvSpPr>
        <p:spPr>
          <a:xfrm>
            <a:off x="-3" y="6334884"/>
            <a:ext cx="12192004" cy="530736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A119A5-7266-44EF-8291-13024F01AC00}"/>
              </a:ext>
            </a:extLst>
          </p:cNvPr>
          <p:cNvSpPr txBox="1">
            <a:spLocks/>
          </p:cNvSpPr>
          <p:nvPr userDrawn="1"/>
        </p:nvSpPr>
        <p:spPr>
          <a:xfrm>
            <a:off x="0" y="55448"/>
            <a:ext cx="12192000" cy="691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82728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DBAAF8-484C-6B0B-4E3D-D84D9BEAAA92}"/>
              </a:ext>
            </a:extLst>
          </p:cNvPr>
          <p:cNvSpPr/>
          <p:nvPr userDrawn="1"/>
        </p:nvSpPr>
        <p:spPr>
          <a:xfrm>
            <a:off x="0" y="-7620"/>
            <a:ext cx="12192000" cy="881286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5F257F-14F8-33B7-49AB-2F2C189C2A95}"/>
              </a:ext>
            </a:extLst>
          </p:cNvPr>
          <p:cNvGrpSpPr/>
          <p:nvPr userDrawn="1"/>
        </p:nvGrpSpPr>
        <p:grpSpPr>
          <a:xfrm>
            <a:off x="140494" y="6332960"/>
            <a:ext cx="3673625" cy="508047"/>
            <a:chOff x="1322705" y="1910079"/>
            <a:chExt cx="3673625" cy="50804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B0C373E-F473-B7D4-5AF1-9A3C16049D5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282" b="18596"/>
            <a:stretch/>
          </p:blipFill>
          <p:spPr>
            <a:xfrm>
              <a:off x="1322705" y="1963062"/>
              <a:ext cx="442789" cy="45506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12B7A3-D146-4B99-3245-3EC08B02AE4D}"/>
                </a:ext>
              </a:extLst>
            </p:cNvPr>
            <p:cNvSpPr txBox="1"/>
            <p:nvPr userDrawn="1"/>
          </p:nvSpPr>
          <p:spPr>
            <a:xfrm>
              <a:off x="1720821" y="1910079"/>
              <a:ext cx="2226506" cy="401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Red Hat Display" panose="02010303040201060303" pitchFamily="2" charset="0"/>
                  <a:ea typeface="Red Hat Display" panose="02010303040201060303" pitchFamily="2" charset="0"/>
                  <a:cs typeface="Red Hat Display" panose="02010303040201060303" pitchFamily="2" charset="0"/>
                </a:rPr>
                <a:t>SILVIS LAB</a:t>
              </a:r>
            </a:p>
          </p:txBody>
        </p:sp>
        <p:sp>
          <p:nvSpPr>
            <p:cNvPr id="17" name="Subtitle 2">
              <a:extLst>
                <a:ext uri="{FF2B5EF4-FFF2-40B4-BE49-F238E27FC236}">
                  <a16:creationId xmlns:a16="http://schemas.microsoft.com/office/drawing/2014/main" id="{48181C6E-5BA2-65B1-7506-FFC73716F40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34838" y="2184974"/>
              <a:ext cx="3261492" cy="15232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587799" indent="-587799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273565" indent="-489833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4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959331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063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526795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310527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94260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77992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661724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940" b="0" dirty="0">
                  <a:solidFill>
                    <a:schemeClr val="bg1"/>
                  </a:solidFill>
                  <a:latin typeface="Red Hat Display" panose="02010303040201060303" pitchFamily="2" charset="0"/>
                  <a:ea typeface="Red Hat Display" panose="02010303040201060303" pitchFamily="2" charset="0"/>
                  <a:cs typeface="Red Hat Display" panose="02010303040201060303" pitchFamily="2" charset="0"/>
                </a:rPr>
                <a:t>Spatial Analysis For Conservation and Sustainability</a:t>
              </a:r>
            </a:p>
          </p:txBody>
        </p:sp>
      </p:grpSp>
      <p:pic>
        <p:nvPicPr>
          <p:cNvPr id="18" name="Picture 1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23F97F5-4CDB-D0B4-0D5A-276689A0A7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283" y="6386347"/>
            <a:ext cx="1280317" cy="4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4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A034E2-63C5-0C93-7E5E-8DE71DA10407}"/>
              </a:ext>
            </a:extLst>
          </p:cNvPr>
          <p:cNvSpPr/>
          <p:nvPr userDrawn="1"/>
        </p:nvSpPr>
        <p:spPr>
          <a:xfrm>
            <a:off x="-3" y="6334884"/>
            <a:ext cx="12192004" cy="530736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BED0BF-E359-1794-55A5-4423685061E1}"/>
              </a:ext>
            </a:extLst>
          </p:cNvPr>
          <p:cNvSpPr txBox="1">
            <a:spLocks/>
          </p:cNvSpPr>
          <p:nvPr userDrawn="1"/>
        </p:nvSpPr>
        <p:spPr>
          <a:xfrm>
            <a:off x="0" y="55448"/>
            <a:ext cx="12192000" cy="691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82728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E0BE93-31D0-4B60-649B-D737FB1DF823}"/>
              </a:ext>
            </a:extLst>
          </p:cNvPr>
          <p:cNvSpPr/>
          <p:nvPr userDrawn="1"/>
        </p:nvSpPr>
        <p:spPr>
          <a:xfrm>
            <a:off x="0" y="-7620"/>
            <a:ext cx="12192000" cy="881286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8834E6-B32C-004C-D764-323517283CEA}"/>
              </a:ext>
            </a:extLst>
          </p:cNvPr>
          <p:cNvGrpSpPr/>
          <p:nvPr userDrawn="1"/>
        </p:nvGrpSpPr>
        <p:grpSpPr>
          <a:xfrm>
            <a:off x="140494" y="6332960"/>
            <a:ext cx="3673625" cy="508047"/>
            <a:chOff x="1322705" y="1910079"/>
            <a:chExt cx="3673625" cy="50804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0A34C52-6B5F-11C9-19FC-1DFD064A423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282" b="18596"/>
            <a:stretch/>
          </p:blipFill>
          <p:spPr>
            <a:xfrm>
              <a:off x="1322705" y="1963062"/>
              <a:ext cx="442789" cy="45506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A6253A-0BB6-7742-DDCD-29F9E8362A2F}"/>
                </a:ext>
              </a:extLst>
            </p:cNvPr>
            <p:cNvSpPr txBox="1"/>
            <p:nvPr userDrawn="1"/>
          </p:nvSpPr>
          <p:spPr>
            <a:xfrm>
              <a:off x="1720821" y="1910079"/>
              <a:ext cx="2226506" cy="401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Red Hat Display" panose="02010303040201060303" pitchFamily="2" charset="0"/>
                  <a:ea typeface="Red Hat Display" panose="02010303040201060303" pitchFamily="2" charset="0"/>
                  <a:cs typeface="Red Hat Display" panose="02010303040201060303" pitchFamily="2" charset="0"/>
                </a:rPr>
                <a:t>SILVIS LAB</a:t>
              </a:r>
            </a:p>
          </p:txBody>
        </p:sp>
        <p:sp>
          <p:nvSpPr>
            <p:cNvPr id="17" name="Subtitle 2">
              <a:extLst>
                <a:ext uri="{FF2B5EF4-FFF2-40B4-BE49-F238E27FC236}">
                  <a16:creationId xmlns:a16="http://schemas.microsoft.com/office/drawing/2014/main" id="{16629CE5-684E-13B5-4A44-DF3FDD05718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34838" y="2184974"/>
              <a:ext cx="3261492" cy="15232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587799" indent="-587799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273565" indent="-489833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4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959331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4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3063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526795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310527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94260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77992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661724" indent="-391866" algn="l" defTabSz="1567464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940" b="0" dirty="0">
                  <a:solidFill>
                    <a:schemeClr val="bg1"/>
                  </a:solidFill>
                  <a:latin typeface="Red Hat Display" panose="02010303040201060303" pitchFamily="2" charset="0"/>
                  <a:ea typeface="Red Hat Display" panose="02010303040201060303" pitchFamily="2" charset="0"/>
                  <a:cs typeface="Red Hat Display" panose="02010303040201060303" pitchFamily="2" charset="0"/>
                </a:rPr>
                <a:t>Spatial Analysis For Conservation and Sustainability</a:t>
              </a:r>
            </a:p>
          </p:txBody>
        </p:sp>
      </p:grpSp>
      <p:pic>
        <p:nvPicPr>
          <p:cNvPr id="18" name="Picture 1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3BC3BB9-DE21-72B0-3D19-1695678004F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283" y="6386347"/>
            <a:ext cx="1280317" cy="4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8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4A74E1-DA24-90DB-9D70-714E7A583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76" b="19906"/>
          <a:stretch>
            <a:fillRect/>
          </a:stretch>
        </p:blipFill>
        <p:spPr>
          <a:xfrm>
            <a:off x="9438" y="0"/>
            <a:ext cx="12191997" cy="635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0A8DF-828A-E842-3F99-B131C476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WUI Growth and Vegetation Changes in the Mediterranean Basin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BA492-B38F-96FB-631C-3768876622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Kira Pfoch &amp; Volker </a:t>
            </a:r>
            <a:r>
              <a:rPr lang="en-US"/>
              <a:t>Radeloff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733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40D40-CFA0-80F3-7BBC-EBE91187B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D27C-ADE7-63DE-32D6-212D00133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 Cover Fractions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6BB259-F720-113A-7FC8-EF989E73C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51" y="1074420"/>
            <a:ext cx="3115666" cy="502879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16AA3C-86A4-9CD3-C267-6F28F57AB5BA}"/>
              </a:ext>
            </a:extLst>
          </p:cNvPr>
          <p:cNvCxnSpPr/>
          <p:nvPr/>
        </p:nvCxnSpPr>
        <p:spPr>
          <a:xfrm>
            <a:off x="3642360" y="1310640"/>
            <a:ext cx="769620" cy="0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F9CCEAD-571B-A4D6-7CB0-00418FFBFCFE}"/>
              </a:ext>
            </a:extLst>
          </p:cNvPr>
          <p:cNvSpPr txBox="1"/>
          <p:nvPr/>
        </p:nvSpPr>
        <p:spPr>
          <a:xfrm>
            <a:off x="4411980" y="1125974"/>
            <a:ext cx="3829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Pure Pixel: </a:t>
            </a:r>
            <a:r>
              <a:rPr lang="en-US" dirty="0"/>
              <a:t>100% woody vegetation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ECC352-6029-4889-97C7-88D05323A97A}"/>
              </a:ext>
            </a:extLst>
          </p:cNvPr>
          <p:cNvCxnSpPr/>
          <p:nvPr/>
        </p:nvCxnSpPr>
        <p:spPr>
          <a:xfrm>
            <a:off x="3581400" y="2884409"/>
            <a:ext cx="769620" cy="0"/>
          </a:xfrm>
          <a:prstGeom prst="straightConnector1">
            <a:avLst/>
          </a:prstGeom>
          <a:ln w="76200">
            <a:solidFill>
              <a:srgbClr val="049AB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9211DD0-652A-DECB-DA89-439BAA3B9D75}"/>
              </a:ext>
            </a:extLst>
          </p:cNvPr>
          <p:cNvSpPr txBox="1"/>
          <p:nvPr/>
        </p:nvSpPr>
        <p:spPr>
          <a:xfrm>
            <a:off x="4411980" y="2699743"/>
            <a:ext cx="4408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Mixed Pixel: </a:t>
            </a:r>
            <a:r>
              <a:rPr lang="en-US" dirty="0"/>
              <a:t>35% woody vegetation &amp; </a:t>
            </a:r>
          </a:p>
          <a:p>
            <a:r>
              <a:rPr lang="en-US" dirty="0"/>
              <a:t>                           65% non-woody vegetation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2C0E9EA-9D94-ECA3-F16D-DAF4E62F6983}"/>
              </a:ext>
            </a:extLst>
          </p:cNvPr>
          <p:cNvCxnSpPr>
            <a:cxnSpLocks/>
          </p:cNvCxnSpPr>
          <p:nvPr/>
        </p:nvCxnSpPr>
        <p:spPr>
          <a:xfrm>
            <a:off x="1730609" y="5464979"/>
            <a:ext cx="2528971" cy="214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CA1B00C-15C0-32FA-3154-D6263622199E}"/>
              </a:ext>
            </a:extLst>
          </p:cNvPr>
          <p:cNvSpPr txBox="1"/>
          <p:nvPr/>
        </p:nvSpPr>
        <p:spPr>
          <a:xfrm>
            <a:off x="4351020" y="5297686"/>
            <a:ext cx="3565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Pure Pixel: </a:t>
            </a:r>
            <a:r>
              <a:rPr lang="en-US" dirty="0"/>
              <a:t>100% imperviousness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C08936B-C43C-31FA-BE38-A10C59C186B5}"/>
              </a:ext>
            </a:extLst>
          </p:cNvPr>
          <p:cNvCxnSpPr>
            <a:cxnSpLocks/>
          </p:cNvCxnSpPr>
          <p:nvPr/>
        </p:nvCxnSpPr>
        <p:spPr>
          <a:xfrm>
            <a:off x="2125980" y="3680460"/>
            <a:ext cx="2286000" cy="0"/>
          </a:xfrm>
          <a:prstGeom prst="straightConnector1">
            <a:avLst/>
          </a:prstGeom>
          <a:ln w="76200">
            <a:solidFill>
              <a:srgbClr val="0412D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559F7E8-2F13-4350-03F6-6407CF706340}"/>
              </a:ext>
            </a:extLst>
          </p:cNvPr>
          <p:cNvSpPr txBox="1"/>
          <p:nvPr/>
        </p:nvSpPr>
        <p:spPr>
          <a:xfrm>
            <a:off x="4411979" y="3499843"/>
            <a:ext cx="4322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Pure Pixel: </a:t>
            </a:r>
            <a:r>
              <a:rPr lang="en-US" dirty="0"/>
              <a:t>100% non-woody vegetation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F803681-219A-841E-41C7-63EE80EEF60D}"/>
              </a:ext>
            </a:extLst>
          </p:cNvPr>
          <p:cNvCxnSpPr>
            <a:cxnSpLocks/>
          </p:cNvCxnSpPr>
          <p:nvPr/>
        </p:nvCxnSpPr>
        <p:spPr>
          <a:xfrm>
            <a:off x="2841391" y="1961079"/>
            <a:ext cx="1509629" cy="0"/>
          </a:xfrm>
          <a:prstGeom prst="straightConnector1">
            <a:avLst/>
          </a:prstGeom>
          <a:ln w="76200">
            <a:solidFill>
              <a:srgbClr val="04D9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4F57ECF-69AF-2F4B-2D1D-733C488DBDC3}"/>
              </a:ext>
            </a:extLst>
          </p:cNvPr>
          <p:cNvSpPr txBox="1"/>
          <p:nvPr/>
        </p:nvSpPr>
        <p:spPr>
          <a:xfrm>
            <a:off x="4411980" y="1776413"/>
            <a:ext cx="499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Mixed Pixel: </a:t>
            </a:r>
            <a:r>
              <a:rPr lang="en-US" dirty="0"/>
              <a:t>80% woody vegetation &amp; </a:t>
            </a:r>
          </a:p>
          <a:p>
            <a:r>
              <a:rPr lang="en-US" dirty="0"/>
              <a:t>	         10% non-woody vegetation  &amp;</a:t>
            </a:r>
          </a:p>
          <a:p>
            <a:r>
              <a:rPr lang="en-US" dirty="0"/>
              <a:t>	         10% bare soil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3EC1D3C-EEB2-DF35-C180-EC87C8DC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186" y="1048199"/>
            <a:ext cx="3153963" cy="325243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7CCE156-8909-09E5-DBFE-92693655C4AE}"/>
              </a:ext>
            </a:extLst>
          </p:cNvPr>
          <p:cNvGrpSpPr/>
          <p:nvPr/>
        </p:nvGrpSpPr>
        <p:grpSpPr>
          <a:xfrm>
            <a:off x="9012865" y="4421207"/>
            <a:ext cx="3081670" cy="1682007"/>
            <a:chOff x="9019309" y="965500"/>
            <a:chExt cx="3081670" cy="168200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4322A6-F5E2-5E7C-119F-36ECCE4437BB}"/>
                </a:ext>
              </a:extLst>
            </p:cNvPr>
            <p:cNvSpPr/>
            <p:nvPr/>
          </p:nvSpPr>
          <p:spPr>
            <a:xfrm>
              <a:off x="9019309" y="978195"/>
              <a:ext cx="3081670" cy="1669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A5080A-F05D-CA51-A4BD-FE55525F68E5}"/>
                </a:ext>
              </a:extLst>
            </p:cNvPr>
            <p:cNvSpPr txBox="1"/>
            <p:nvPr/>
          </p:nvSpPr>
          <p:spPr>
            <a:xfrm>
              <a:off x="9085917" y="1085942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lphaLcParenR"/>
              </a:pPr>
              <a:r>
                <a:rPr lang="en-US" dirty="0"/>
                <a:t>non-woody</a:t>
              </a:r>
            </a:p>
            <a:p>
              <a:pPr marL="342900" indent="-342900">
                <a:buAutoNum type="alphaLcParenR"/>
              </a:pPr>
              <a:r>
                <a:rPr lang="en-US" dirty="0"/>
                <a:t>impervious</a:t>
              </a:r>
            </a:p>
            <a:p>
              <a:pPr marL="342900" indent="-342900">
                <a:buAutoNum type="alphaLcParenR"/>
              </a:pPr>
              <a:r>
                <a:rPr lang="en-US" dirty="0"/>
                <a:t>woody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A6245B2-39B8-0A5C-A32E-7DD837C924F5}"/>
                </a:ext>
              </a:extLst>
            </p:cNvPr>
            <p:cNvGrpSpPr/>
            <p:nvPr/>
          </p:nvGrpSpPr>
          <p:grpSpPr>
            <a:xfrm>
              <a:off x="9951188" y="965500"/>
              <a:ext cx="2124981" cy="1608410"/>
              <a:chOff x="9861611" y="2661151"/>
              <a:chExt cx="2124981" cy="1608410"/>
            </a:xfrm>
          </p:grpSpPr>
          <p:pic>
            <p:nvPicPr>
              <p:cNvPr id="46" name="Picture 45" descr="A colorful triangle on a black background&#10;&#10;Description automatically generated">
                <a:extLst>
                  <a:ext uri="{FF2B5EF4-FFF2-40B4-BE49-F238E27FC236}">
                    <a16:creationId xmlns:a16="http://schemas.microsoft.com/office/drawing/2014/main" id="{832610F7-BE29-3CB8-27BB-E389C964CD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61611" y="2784243"/>
                <a:ext cx="2124981" cy="1485318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E9DBF42-C05D-BC2C-5EBF-55AB6D8AD08F}"/>
                  </a:ext>
                </a:extLst>
              </p:cNvPr>
              <p:cNvSpPr txBox="1"/>
              <p:nvPr/>
            </p:nvSpPr>
            <p:spPr>
              <a:xfrm>
                <a:off x="10040493" y="3900229"/>
                <a:ext cx="393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a)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430FBBF-3BAC-9B0C-BF10-C7800846EB89}"/>
                  </a:ext>
                </a:extLst>
              </p:cNvPr>
              <p:cNvSpPr txBox="1"/>
              <p:nvPr/>
            </p:nvSpPr>
            <p:spPr>
              <a:xfrm>
                <a:off x="10727573" y="2661151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b)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A046B0-7B7C-EB17-3177-810C2A63D6C2}"/>
                  </a:ext>
                </a:extLst>
              </p:cNvPr>
              <p:cNvSpPr txBox="1"/>
              <p:nvPr/>
            </p:nvSpPr>
            <p:spPr>
              <a:xfrm>
                <a:off x="11436565" y="3900229"/>
                <a:ext cx="393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c)</a:t>
                </a:r>
              </a:p>
            </p:txBody>
          </p:sp>
        </p:grp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C14205D1-750D-13C2-63B9-A00DAF56F5C4}"/>
              </a:ext>
            </a:extLst>
          </p:cNvPr>
          <p:cNvSpPr/>
          <p:nvPr/>
        </p:nvSpPr>
        <p:spPr>
          <a:xfrm>
            <a:off x="3332344" y="1048199"/>
            <a:ext cx="455373" cy="455129"/>
          </a:xfrm>
          <a:prstGeom prst="rect">
            <a:avLst/>
          </a:prstGeom>
          <a:noFill/>
          <a:ln w="28575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2CACA13-FFD1-2092-A3ED-0F9CBD05B6A6}"/>
              </a:ext>
            </a:extLst>
          </p:cNvPr>
          <p:cNvSpPr/>
          <p:nvPr/>
        </p:nvSpPr>
        <p:spPr>
          <a:xfrm>
            <a:off x="2552744" y="1802711"/>
            <a:ext cx="455373" cy="455129"/>
          </a:xfrm>
          <a:prstGeom prst="rect">
            <a:avLst/>
          </a:prstGeom>
          <a:noFill/>
          <a:ln w="28575">
            <a:solidFill>
              <a:srgbClr val="43E3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0067C66-7603-D792-0E34-E6DABAC6599F}"/>
              </a:ext>
            </a:extLst>
          </p:cNvPr>
          <p:cNvSpPr/>
          <p:nvPr/>
        </p:nvSpPr>
        <p:spPr>
          <a:xfrm>
            <a:off x="3340589" y="2593205"/>
            <a:ext cx="455373" cy="455129"/>
          </a:xfrm>
          <a:prstGeom prst="rect">
            <a:avLst/>
          </a:prstGeom>
          <a:noFill/>
          <a:ln w="28575">
            <a:solidFill>
              <a:srgbClr val="049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2142E03-3809-EEFE-7297-4692A7C2CAF9}"/>
              </a:ext>
            </a:extLst>
          </p:cNvPr>
          <p:cNvSpPr/>
          <p:nvPr/>
        </p:nvSpPr>
        <p:spPr>
          <a:xfrm>
            <a:off x="1804282" y="3346074"/>
            <a:ext cx="455373" cy="455129"/>
          </a:xfrm>
          <a:prstGeom prst="rect">
            <a:avLst/>
          </a:prstGeom>
          <a:noFill/>
          <a:ln w="28575">
            <a:solidFill>
              <a:srgbClr val="0412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CB85877-B1AB-40F9-1824-AF8303A42587}"/>
              </a:ext>
            </a:extLst>
          </p:cNvPr>
          <p:cNvSpPr/>
          <p:nvPr/>
        </p:nvSpPr>
        <p:spPr>
          <a:xfrm>
            <a:off x="1410613" y="5254787"/>
            <a:ext cx="455373" cy="455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1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5445E-85EF-9D0D-64EB-0CBECA9B9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A567B-5068-B94C-7748-9A5822782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 Cover Fractions 2000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8CEC22-E05C-65D7-AA50-8BBA07D07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1" y="1126185"/>
            <a:ext cx="10689336" cy="504748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CB1000C-AAA8-47E9-1DCF-D831700DE2CF}"/>
              </a:ext>
            </a:extLst>
          </p:cNvPr>
          <p:cNvGrpSpPr/>
          <p:nvPr/>
        </p:nvGrpSpPr>
        <p:grpSpPr>
          <a:xfrm>
            <a:off x="9019309" y="965500"/>
            <a:ext cx="3081670" cy="1682007"/>
            <a:chOff x="9019309" y="965500"/>
            <a:chExt cx="3081670" cy="168200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4C8F3D-82D7-EEFF-C98E-078ACC341737}"/>
                </a:ext>
              </a:extLst>
            </p:cNvPr>
            <p:cNvSpPr/>
            <p:nvPr/>
          </p:nvSpPr>
          <p:spPr>
            <a:xfrm>
              <a:off x="9019309" y="978195"/>
              <a:ext cx="3081670" cy="1669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8906C8-D058-4ED3-8BF6-9D2322104E79}"/>
                </a:ext>
              </a:extLst>
            </p:cNvPr>
            <p:cNvSpPr txBox="1"/>
            <p:nvPr/>
          </p:nvSpPr>
          <p:spPr>
            <a:xfrm>
              <a:off x="9085917" y="1085942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lphaLcParenR"/>
              </a:pPr>
              <a:r>
                <a:rPr lang="en-US" dirty="0"/>
                <a:t>non-woody</a:t>
              </a:r>
            </a:p>
            <a:p>
              <a:pPr marL="342900" indent="-342900">
                <a:buAutoNum type="alphaLcParenR"/>
              </a:pPr>
              <a:r>
                <a:rPr lang="en-US" dirty="0"/>
                <a:t>Impervious</a:t>
              </a:r>
            </a:p>
            <a:p>
              <a:pPr marL="342900" indent="-342900">
                <a:buAutoNum type="alphaLcParenR"/>
              </a:pPr>
              <a:r>
                <a:rPr lang="en-US" dirty="0"/>
                <a:t>woody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1AE7505-8151-DA3D-8382-9F5BC2509498}"/>
                </a:ext>
              </a:extLst>
            </p:cNvPr>
            <p:cNvGrpSpPr/>
            <p:nvPr/>
          </p:nvGrpSpPr>
          <p:grpSpPr>
            <a:xfrm>
              <a:off x="9951188" y="965500"/>
              <a:ext cx="2124981" cy="1608410"/>
              <a:chOff x="9861611" y="2661151"/>
              <a:chExt cx="2124981" cy="1608410"/>
            </a:xfrm>
          </p:grpSpPr>
          <p:pic>
            <p:nvPicPr>
              <p:cNvPr id="14" name="Picture 13" descr="A colorful triangle on a black background&#10;&#10;Description automatically generated">
                <a:extLst>
                  <a:ext uri="{FF2B5EF4-FFF2-40B4-BE49-F238E27FC236}">
                    <a16:creationId xmlns:a16="http://schemas.microsoft.com/office/drawing/2014/main" id="{BED58EF1-99C0-B9AD-7CDF-C07347D15C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61611" y="2784243"/>
                <a:ext cx="2124981" cy="1485318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848B90-FA69-6BA8-6958-D8B808C1A144}"/>
                  </a:ext>
                </a:extLst>
              </p:cNvPr>
              <p:cNvSpPr txBox="1"/>
              <p:nvPr/>
            </p:nvSpPr>
            <p:spPr>
              <a:xfrm>
                <a:off x="10040493" y="3900229"/>
                <a:ext cx="393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a)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39DA09C-A081-66F7-6A00-417AC3292058}"/>
                  </a:ext>
                </a:extLst>
              </p:cNvPr>
              <p:cNvSpPr txBox="1"/>
              <p:nvPr/>
            </p:nvSpPr>
            <p:spPr>
              <a:xfrm>
                <a:off x="10727573" y="2661151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2DC6814-E289-1E24-3352-EE7B553C0E50}"/>
                  </a:ext>
                </a:extLst>
              </p:cNvPr>
              <p:cNvSpPr txBox="1"/>
              <p:nvPr/>
            </p:nvSpPr>
            <p:spPr>
              <a:xfrm>
                <a:off x="11436565" y="3900229"/>
                <a:ext cx="393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608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74C2-C181-9BD5-6AAF-5B87039E7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4F4C6-26F4-367D-73B6-83A3A4EA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 Cover Fractions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CA0A79-7E5F-6208-0C53-51CECFFDC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1" y="1126185"/>
            <a:ext cx="10689336" cy="5047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9AB5A77-BEB9-D14A-446F-CB1B8F1F0F1D}"/>
              </a:ext>
            </a:extLst>
          </p:cNvPr>
          <p:cNvSpPr/>
          <p:nvPr/>
        </p:nvSpPr>
        <p:spPr>
          <a:xfrm>
            <a:off x="9019309" y="978195"/>
            <a:ext cx="3081670" cy="16693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1796EB-5553-2777-9BD5-961A8283B216}"/>
              </a:ext>
            </a:extLst>
          </p:cNvPr>
          <p:cNvSpPr txBox="1"/>
          <p:nvPr/>
        </p:nvSpPr>
        <p:spPr>
          <a:xfrm>
            <a:off x="9085917" y="1085942"/>
            <a:ext cx="1710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non-woody</a:t>
            </a:r>
          </a:p>
          <a:p>
            <a:pPr marL="342900" indent="-342900">
              <a:buAutoNum type="alphaLcParenR"/>
            </a:pPr>
            <a:r>
              <a:rPr lang="en-US" dirty="0"/>
              <a:t>Impervious</a:t>
            </a:r>
          </a:p>
          <a:p>
            <a:pPr marL="342900" indent="-342900">
              <a:buAutoNum type="alphaLcParenR"/>
            </a:pPr>
            <a:r>
              <a:rPr lang="en-US" dirty="0"/>
              <a:t>woody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E458CC-4359-AC70-05FD-3E45A60DFD93}"/>
              </a:ext>
            </a:extLst>
          </p:cNvPr>
          <p:cNvGrpSpPr/>
          <p:nvPr/>
        </p:nvGrpSpPr>
        <p:grpSpPr>
          <a:xfrm>
            <a:off x="9951188" y="965500"/>
            <a:ext cx="2124981" cy="1608410"/>
            <a:chOff x="9861611" y="2661151"/>
            <a:chExt cx="2124981" cy="1608410"/>
          </a:xfrm>
        </p:grpSpPr>
        <p:pic>
          <p:nvPicPr>
            <p:cNvPr id="14" name="Picture 13" descr="A colorful triangle on a black background&#10;&#10;Description automatically generated">
              <a:extLst>
                <a:ext uri="{FF2B5EF4-FFF2-40B4-BE49-F238E27FC236}">
                  <a16:creationId xmlns:a16="http://schemas.microsoft.com/office/drawing/2014/main" id="{0BA6336D-1E97-8760-3430-FBD9213B9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1611" y="2784243"/>
              <a:ext cx="2124981" cy="148531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CBB608-86B7-F0C9-190E-5A3005B553DC}"/>
                </a:ext>
              </a:extLst>
            </p:cNvPr>
            <p:cNvSpPr txBox="1"/>
            <p:nvPr/>
          </p:nvSpPr>
          <p:spPr>
            <a:xfrm>
              <a:off x="10040493" y="3900229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087A37-0B4A-13D2-8525-D331CC8E32B3}"/>
                </a:ext>
              </a:extLst>
            </p:cNvPr>
            <p:cNvSpPr txBox="1"/>
            <p:nvPr/>
          </p:nvSpPr>
          <p:spPr>
            <a:xfrm>
              <a:off x="10727573" y="2661151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A8238B-90F3-3053-18A8-7FA5C53B5562}"/>
                </a:ext>
              </a:extLst>
            </p:cNvPr>
            <p:cNvSpPr txBox="1"/>
            <p:nvPr/>
          </p:nvSpPr>
          <p:spPr>
            <a:xfrm>
              <a:off x="11436565" y="3900229"/>
              <a:ext cx="393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129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4F5A-80EC-E3AD-BD88-7A29F1C7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WUI growth &amp; woody vegetation increase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79EBDF-76C9-237D-9ABF-4297B79B3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50" y="1342498"/>
            <a:ext cx="9424252" cy="43595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471849-C2B7-1F3B-A446-481611894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1043" y="4118943"/>
            <a:ext cx="2629485" cy="14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2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324E7-BD59-7786-D8CB-5BD3B4AE9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D0FB-CA95-E804-FBA4-B8218945E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Difference Fraction Index (NDFI)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764784-4F25-9ABB-16FD-EF4FF2493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609" y="1362830"/>
            <a:ext cx="4917746" cy="46284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C1DC0DF-C4F4-C389-7A0B-550569319536}"/>
                  </a:ext>
                </a:extLst>
              </p:cNvPr>
              <p:cNvSpPr txBox="1"/>
              <p:nvPr/>
            </p:nvSpPr>
            <p:spPr>
              <a:xfrm>
                <a:off x="520662" y="1931280"/>
                <a:ext cx="3202480" cy="640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NDFI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woody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nonwoody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woody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nonwoody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C1DC0DF-C4F4-C389-7A0B-550569319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62" y="1931280"/>
                <a:ext cx="3202480" cy="6408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FE2F24-6A5D-929F-1CB9-C1867A5DBAC3}"/>
                  </a:ext>
                </a:extLst>
              </p:cNvPr>
              <p:cNvSpPr txBox="1"/>
              <p:nvPr/>
            </p:nvSpPr>
            <p:spPr>
              <a:xfrm>
                <a:off x="536690" y="3650218"/>
                <a:ext cx="3544368" cy="643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DNDFI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NDFI</m:t>
                              </m:r>
                            </m:e>
                            <m:sub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2020</m:t>
                              </m:r>
                            </m:sub>
                          </m:s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NDFI</m:t>
                              </m:r>
                            </m:e>
                            <m:sub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sub>
                          </m:s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FE2F24-6A5D-929F-1CB9-C1867A5DB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90" y="3650218"/>
                <a:ext cx="3544368" cy="643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16D1AC6-1CE6-567A-1A7D-9F8085BAC44D}"/>
              </a:ext>
            </a:extLst>
          </p:cNvPr>
          <p:cNvSpPr txBox="1"/>
          <p:nvPr/>
        </p:nvSpPr>
        <p:spPr>
          <a:xfrm>
            <a:off x="469862" y="1561948"/>
            <a:ext cx="609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Normalize Difference Fraction Index (NDFI)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B88459-6A92-AC13-BFDE-0EAECF881C81}"/>
              </a:ext>
            </a:extLst>
          </p:cNvPr>
          <p:cNvSpPr txBox="1"/>
          <p:nvPr/>
        </p:nvSpPr>
        <p:spPr>
          <a:xfrm>
            <a:off x="469862" y="3268186"/>
            <a:ext cx="609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Distance to 1:1 line for NDFI for 2000 to 2020</a:t>
            </a:r>
          </a:p>
        </p:txBody>
      </p:sp>
    </p:spTree>
    <p:extLst>
      <p:ext uri="{BB962C8B-B14F-4D97-AF65-F5344CB8AC3E}">
        <p14:creationId xmlns:p14="http://schemas.microsoft.com/office/powerpoint/2010/main" val="257745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6B53-469C-0A1C-75AA-4D49B2DB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6E96-90DB-61FB-4807-8BA8DC5C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DNDFI 2000-2020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BCA4B3-E8F5-48CA-9EC5-784067249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1" y="1126185"/>
            <a:ext cx="10689336" cy="5047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E48640-7ED2-F27C-F2D5-5266837954D8}"/>
              </a:ext>
            </a:extLst>
          </p:cNvPr>
          <p:cNvSpPr txBox="1"/>
          <p:nvPr/>
        </p:nvSpPr>
        <p:spPr>
          <a:xfrm rot="16200000">
            <a:off x="-582000" y="1914185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more non-woody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D92204-6D18-BC46-EC68-E53D0056DF61}"/>
              </a:ext>
            </a:extLst>
          </p:cNvPr>
          <p:cNvGrpSpPr/>
          <p:nvPr/>
        </p:nvGrpSpPr>
        <p:grpSpPr>
          <a:xfrm>
            <a:off x="4066309" y="5731815"/>
            <a:ext cx="4397482" cy="375793"/>
            <a:chOff x="3886200" y="5826054"/>
            <a:chExt cx="4397482" cy="37579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7090ED-8852-A5B7-5555-D5A3113BA572}"/>
                </a:ext>
              </a:extLst>
            </p:cNvPr>
            <p:cNvSpPr/>
            <p:nvPr/>
          </p:nvSpPr>
          <p:spPr>
            <a:xfrm rot="5400000">
              <a:off x="5900057" y="3846834"/>
              <a:ext cx="312982" cy="4340695"/>
            </a:xfrm>
            <a:prstGeom prst="rect">
              <a:avLst/>
            </a:prstGeom>
            <a:gradFill>
              <a:gsLst>
                <a:gs pos="0">
                  <a:srgbClr val="0412DD"/>
                </a:gs>
                <a:gs pos="100000">
                  <a:srgbClr val="04FA08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C4E6FE-66A3-B906-E5DC-03AA1B5C38CA}"/>
                </a:ext>
              </a:extLst>
            </p:cNvPr>
            <p:cNvSpPr txBox="1"/>
            <p:nvPr/>
          </p:nvSpPr>
          <p:spPr>
            <a:xfrm>
              <a:off x="3886200" y="5826054"/>
              <a:ext cx="14670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more woody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9DA9F8-EF95-2108-D5C1-3EFFF13CCBC1}"/>
                </a:ext>
              </a:extLst>
            </p:cNvPr>
            <p:cNvSpPr txBox="1"/>
            <p:nvPr/>
          </p:nvSpPr>
          <p:spPr>
            <a:xfrm>
              <a:off x="6324491" y="5832515"/>
              <a:ext cx="1959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more non-woody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368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41E3-42AA-49A2-ABE6-3367F418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3EBA-40F1-A1F1-FDD4-612DB788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DNDFI &gt; 0.7 (woody increase) | 2000-2020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DAE6D4-6258-EAF4-4F61-CFEA161D1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1" y="1126185"/>
            <a:ext cx="10689335" cy="5047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5F3134-E1A6-7D04-D6F1-B820AC66FEDC}"/>
              </a:ext>
            </a:extLst>
          </p:cNvPr>
          <p:cNvSpPr txBox="1"/>
          <p:nvPr/>
        </p:nvSpPr>
        <p:spPr>
          <a:xfrm rot="16200000">
            <a:off x="-582000" y="1914185"/>
            <a:ext cx="1959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more non-woody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2408F-170D-0A62-5D7C-0A695CD2E5DB}"/>
              </a:ext>
            </a:extLst>
          </p:cNvPr>
          <p:cNvSpPr txBox="1"/>
          <p:nvPr/>
        </p:nvSpPr>
        <p:spPr>
          <a:xfrm>
            <a:off x="2580470" y="5769915"/>
            <a:ext cx="367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woody increase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EACF0D-E979-F9CE-E829-F1936211BB10}"/>
              </a:ext>
            </a:extLst>
          </p:cNvPr>
          <p:cNvSpPr/>
          <p:nvPr/>
        </p:nvSpPr>
        <p:spPr>
          <a:xfrm>
            <a:off x="2359490" y="5853650"/>
            <a:ext cx="236220" cy="222479"/>
          </a:xfrm>
          <a:prstGeom prst="rect">
            <a:avLst/>
          </a:prstGeom>
          <a:solidFill>
            <a:srgbClr val="00FF00"/>
          </a:solidFill>
          <a:ln w="6350">
            <a:solidFill>
              <a:srgbClr val="3333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13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1076-93BF-D6B5-91C4-CD782B89D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8617B-4203-D30D-E72C-43435C85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Burned Area in Greece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2191E5-4124-C0D6-17F7-0E33B3163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6" b="25101"/>
          <a:stretch>
            <a:fillRect/>
          </a:stretch>
        </p:blipFill>
        <p:spPr>
          <a:xfrm>
            <a:off x="148949" y="1069341"/>
            <a:ext cx="9512753" cy="5044542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FEDF40B-4103-CB27-8FB6-0ABD1863EFBE}"/>
              </a:ext>
            </a:extLst>
          </p:cNvPr>
          <p:cNvGrpSpPr/>
          <p:nvPr/>
        </p:nvGrpSpPr>
        <p:grpSpPr>
          <a:xfrm>
            <a:off x="9992532" y="5296122"/>
            <a:ext cx="1848945" cy="709683"/>
            <a:chOff x="9560584" y="2456593"/>
            <a:chExt cx="1848945" cy="70968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414284C-771A-AC03-43C7-C66B8A175861}"/>
                </a:ext>
              </a:extLst>
            </p:cNvPr>
            <p:cNvSpPr txBox="1"/>
            <p:nvPr/>
          </p:nvSpPr>
          <p:spPr>
            <a:xfrm>
              <a:off x="9796805" y="2796944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Interface WUI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FBA3695-D940-4AF3-4C66-179301C8CBD9}"/>
                </a:ext>
              </a:extLst>
            </p:cNvPr>
            <p:cNvGrpSpPr/>
            <p:nvPr/>
          </p:nvGrpSpPr>
          <p:grpSpPr>
            <a:xfrm>
              <a:off x="9560584" y="2456593"/>
              <a:ext cx="1787529" cy="612139"/>
              <a:chOff x="9560584" y="2456593"/>
              <a:chExt cx="1787529" cy="612139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AC713F3-91B5-4665-4843-FF755A1BACEC}"/>
                  </a:ext>
                </a:extLst>
              </p:cNvPr>
              <p:cNvSpPr/>
              <p:nvPr/>
            </p:nvSpPr>
            <p:spPr>
              <a:xfrm>
                <a:off x="9560584" y="2515529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377C80-A7CD-E0C8-D5CD-F704BFB8D87A}"/>
                  </a:ext>
                </a:extLst>
              </p:cNvPr>
              <p:cNvSpPr txBox="1"/>
              <p:nvPr/>
            </p:nvSpPr>
            <p:spPr>
              <a:xfrm>
                <a:off x="9796804" y="2456593"/>
                <a:ext cx="15513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899F5B9-0CBC-344B-236B-2312472C11B5}"/>
                  </a:ext>
                </a:extLst>
              </p:cNvPr>
              <p:cNvSpPr/>
              <p:nvPr/>
            </p:nvSpPr>
            <p:spPr>
              <a:xfrm>
                <a:off x="9560584" y="2846253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23DD106-C373-70B0-55E9-8120C3957FF8}"/>
              </a:ext>
            </a:extLst>
          </p:cNvPr>
          <p:cNvGrpSpPr/>
          <p:nvPr/>
        </p:nvGrpSpPr>
        <p:grpSpPr>
          <a:xfrm>
            <a:off x="9893015" y="4108862"/>
            <a:ext cx="1887046" cy="369332"/>
            <a:chOff x="9862679" y="3798590"/>
            <a:chExt cx="1887046" cy="36933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4601F1-7FF8-2A15-B818-E7C0C4D4F15F}"/>
                </a:ext>
              </a:extLst>
            </p:cNvPr>
            <p:cNvSpPr/>
            <p:nvPr/>
          </p:nvSpPr>
          <p:spPr>
            <a:xfrm rot="5400000">
              <a:off x="10668761" y="3056067"/>
              <a:ext cx="312982" cy="1848946"/>
            </a:xfrm>
            <a:prstGeom prst="rect">
              <a:avLst/>
            </a:prstGeom>
            <a:gradFill>
              <a:gsLst>
                <a:gs pos="7000">
                  <a:schemeClr val="tx1"/>
                </a:gs>
                <a:gs pos="100000">
                  <a:srgbClr val="04FA08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0E1058-3113-57B7-DF65-788CF176A6DE}"/>
                </a:ext>
              </a:extLst>
            </p:cNvPr>
            <p:cNvSpPr txBox="1"/>
            <p:nvPr/>
          </p:nvSpPr>
          <p:spPr>
            <a:xfrm>
              <a:off x="9862679" y="3798590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woody veg.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CE16CE3-1665-FFA3-C126-91E20990DF42}"/>
              </a:ext>
            </a:extLst>
          </p:cNvPr>
          <p:cNvGrpSpPr/>
          <p:nvPr/>
        </p:nvGrpSpPr>
        <p:grpSpPr>
          <a:xfrm>
            <a:off x="9893015" y="4586439"/>
            <a:ext cx="2016899" cy="369332"/>
            <a:chOff x="9862679" y="4438599"/>
            <a:chExt cx="2016899" cy="3693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3A5BD2-F323-4CFD-7F0B-400BD11D1D18}"/>
                </a:ext>
              </a:extLst>
            </p:cNvPr>
            <p:cNvSpPr/>
            <p:nvPr/>
          </p:nvSpPr>
          <p:spPr>
            <a:xfrm rot="16200000">
              <a:off x="10668764" y="3693695"/>
              <a:ext cx="312982" cy="1848947"/>
            </a:xfrm>
            <a:prstGeom prst="rect">
              <a:avLst/>
            </a:prstGeom>
            <a:gradFill>
              <a:gsLst>
                <a:gs pos="0">
                  <a:srgbClr val="0412DD"/>
                </a:gs>
                <a:gs pos="100000">
                  <a:schemeClr val="tx1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F61A9D1-1C1B-1EEC-6BA8-50F3E382D53A}"/>
                </a:ext>
              </a:extLst>
            </p:cNvPr>
            <p:cNvSpPr txBox="1"/>
            <p:nvPr/>
          </p:nvSpPr>
          <p:spPr>
            <a:xfrm>
              <a:off x="9862679" y="4438599"/>
              <a:ext cx="2016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non-woody veg.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8393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B4BC6-A031-14A1-86E9-3BF281AF0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B04B2-D72A-D0CB-FDF0-D3662684A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Burned Area in Greece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DE1E90-A8E7-F2C7-0B69-C284D2FF7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-215" r="136" b="74752"/>
          <a:stretch>
            <a:fillRect/>
          </a:stretch>
        </p:blipFill>
        <p:spPr>
          <a:xfrm>
            <a:off x="565522" y="1156808"/>
            <a:ext cx="9038745" cy="2448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5524F9-559E-5528-9A52-B993129A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01" b="-64"/>
          <a:stretch>
            <a:fillRect/>
          </a:stretch>
        </p:blipFill>
        <p:spPr>
          <a:xfrm>
            <a:off x="565522" y="3587026"/>
            <a:ext cx="9038745" cy="244862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EFF0C29-6013-8D2B-64B0-76F9DBCBC7F2}"/>
              </a:ext>
            </a:extLst>
          </p:cNvPr>
          <p:cNvGrpSpPr/>
          <p:nvPr/>
        </p:nvGrpSpPr>
        <p:grpSpPr>
          <a:xfrm>
            <a:off x="9900783" y="5288502"/>
            <a:ext cx="1848945" cy="709683"/>
            <a:chOff x="9560584" y="2456593"/>
            <a:chExt cx="1848945" cy="70968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2737A2-C1C1-17BF-318C-C601DDCFA253}"/>
                </a:ext>
              </a:extLst>
            </p:cNvPr>
            <p:cNvSpPr txBox="1"/>
            <p:nvPr/>
          </p:nvSpPr>
          <p:spPr>
            <a:xfrm>
              <a:off x="9796805" y="2796944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Interface WUI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853E3BB-C4AA-A61B-4BF3-E49705445511}"/>
                </a:ext>
              </a:extLst>
            </p:cNvPr>
            <p:cNvGrpSpPr/>
            <p:nvPr/>
          </p:nvGrpSpPr>
          <p:grpSpPr>
            <a:xfrm>
              <a:off x="9560584" y="2456593"/>
              <a:ext cx="1787529" cy="612139"/>
              <a:chOff x="9560584" y="2456593"/>
              <a:chExt cx="1787529" cy="61213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8FE2615-90F3-156B-D742-9FCFA656C64E}"/>
                  </a:ext>
                </a:extLst>
              </p:cNvPr>
              <p:cNvSpPr/>
              <p:nvPr/>
            </p:nvSpPr>
            <p:spPr>
              <a:xfrm>
                <a:off x="9560584" y="2515529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8D9D3E1-6DCC-B2BA-4D14-52CAD4BD2334}"/>
                  </a:ext>
                </a:extLst>
              </p:cNvPr>
              <p:cNvSpPr txBox="1"/>
              <p:nvPr/>
            </p:nvSpPr>
            <p:spPr>
              <a:xfrm>
                <a:off x="9796804" y="2456593"/>
                <a:ext cx="15513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9FF4399-EC3D-690C-990D-BC4807ECC8E3}"/>
                  </a:ext>
                </a:extLst>
              </p:cNvPr>
              <p:cNvSpPr/>
              <p:nvPr/>
            </p:nvSpPr>
            <p:spPr>
              <a:xfrm>
                <a:off x="9560584" y="2846253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45C00DC-7250-2226-B478-00D1852E2C6B}"/>
              </a:ext>
            </a:extLst>
          </p:cNvPr>
          <p:cNvGrpSpPr/>
          <p:nvPr/>
        </p:nvGrpSpPr>
        <p:grpSpPr>
          <a:xfrm>
            <a:off x="9893015" y="4108862"/>
            <a:ext cx="1887046" cy="369332"/>
            <a:chOff x="9862679" y="3798590"/>
            <a:chExt cx="1887046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2D1A49-183A-6744-90A4-E1D53EDD770D}"/>
                </a:ext>
              </a:extLst>
            </p:cNvPr>
            <p:cNvSpPr/>
            <p:nvPr/>
          </p:nvSpPr>
          <p:spPr>
            <a:xfrm rot="5400000">
              <a:off x="10668761" y="3056067"/>
              <a:ext cx="312982" cy="1848946"/>
            </a:xfrm>
            <a:prstGeom prst="rect">
              <a:avLst/>
            </a:prstGeom>
            <a:gradFill>
              <a:gsLst>
                <a:gs pos="7000">
                  <a:schemeClr val="tx1"/>
                </a:gs>
                <a:gs pos="100000">
                  <a:srgbClr val="04FA08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18C8E3-243D-8841-AC77-FAE36E000589}"/>
                </a:ext>
              </a:extLst>
            </p:cNvPr>
            <p:cNvSpPr txBox="1"/>
            <p:nvPr/>
          </p:nvSpPr>
          <p:spPr>
            <a:xfrm>
              <a:off x="9862679" y="3798590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woody veg.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7A9E618-8455-FCA4-D880-3C50763DFB41}"/>
              </a:ext>
            </a:extLst>
          </p:cNvPr>
          <p:cNvGrpSpPr/>
          <p:nvPr/>
        </p:nvGrpSpPr>
        <p:grpSpPr>
          <a:xfrm>
            <a:off x="9893015" y="4586439"/>
            <a:ext cx="2016899" cy="369332"/>
            <a:chOff x="9862679" y="4438599"/>
            <a:chExt cx="2016899" cy="36933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EE58A90-A8C3-9621-C195-6796785D5689}"/>
                </a:ext>
              </a:extLst>
            </p:cNvPr>
            <p:cNvSpPr/>
            <p:nvPr/>
          </p:nvSpPr>
          <p:spPr>
            <a:xfrm rot="16200000">
              <a:off x="10668764" y="3693695"/>
              <a:ext cx="312982" cy="1848947"/>
            </a:xfrm>
            <a:prstGeom prst="rect">
              <a:avLst/>
            </a:prstGeom>
            <a:gradFill>
              <a:gsLst>
                <a:gs pos="0">
                  <a:srgbClr val="0412DD"/>
                </a:gs>
                <a:gs pos="100000">
                  <a:schemeClr val="tx1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FEFB55-C57B-BE5F-2CAF-A6CC299DCE52}"/>
                </a:ext>
              </a:extLst>
            </p:cNvPr>
            <p:cNvSpPr txBox="1"/>
            <p:nvPr/>
          </p:nvSpPr>
          <p:spPr>
            <a:xfrm>
              <a:off x="9862679" y="4438599"/>
              <a:ext cx="2016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non-woody veg.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4502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AEC6-011C-5822-291E-D7621CE6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Burned Area in Spain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D748A6-ABE9-6BE3-004A-87B133D38FBA}"/>
              </a:ext>
            </a:extLst>
          </p:cNvPr>
          <p:cNvGrpSpPr/>
          <p:nvPr/>
        </p:nvGrpSpPr>
        <p:grpSpPr>
          <a:xfrm>
            <a:off x="7906287" y="5141216"/>
            <a:ext cx="1848945" cy="709683"/>
            <a:chOff x="9560584" y="2456593"/>
            <a:chExt cx="1848945" cy="70968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4E02B4-A332-7AFA-5EFD-A0EA93324681}"/>
                </a:ext>
              </a:extLst>
            </p:cNvPr>
            <p:cNvSpPr txBox="1"/>
            <p:nvPr/>
          </p:nvSpPr>
          <p:spPr>
            <a:xfrm>
              <a:off x="9796805" y="2796944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Interface WUI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4196D9-27DF-9C29-434D-E84BEB9E75C2}"/>
                </a:ext>
              </a:extLst>
            </p:cNvPr>
            <p:cNvGrpSpPr/>
            <p:nvPr/>
          </p:nvGrpSpPr>
          <p:grpSpPr>
            <a:xfrm>
              <a:off x="9560584" y="2456593"/>
              <a:ext cx="1787529" cy="612139"/>
              <a:chOff x="9560584" y="2456593"/>
              <a:chExt cx="1787529" cy="61213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62298E-5049-C8DA-E202-7C83092D965A}"/>
                  </a:ext>
                </a:extLst>
              </p:cNvPr>
              <p:cNvSpPr/>
              <p:nvPr/>
            </p:nvSpPr>
            <p:spPr>
              <a:xfrm>
                <a:off x="9560584" y="2515529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78E9882-6FD2-B5A1-2575-15CD26B3A8D7}"/>
                  </a:ext>
                </a:extLst>
              </p:cNvPr>
              <p:cNvSpPr txBox="1"/>
              <p:nvPr/>
            </p:nvSpPr>
            <p:spPr>
              <a:xfrm>
                <a:off x="9796804" y="2456593"/>
                <a:ext cx="15513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97F073D-6A21-8BAD-0C3D-67ECB3682697}"/>
                  </a:ext>
                </a:extLst>
              </p:cNvPr>
              <p:cNvSpPr/>
              <p:nvPr/>
            </p:nvSpPr>
            <p:spPr>
              <a:xfrm>
                <a:off x="9560584" y="2846253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CE39A9A-63BF-B2A1-152D-B1F3CF7ED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62" y="870970"/>
            <a:ext cx="6796688" cy="54439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9D9DE33-B1A2-DB6E-D981-C73EBBB9B6A3}"/>
              </a:ext>
            </a:extLst>
          </p:cNvPr>
          <p:cNvGrpSpPr/>
          <p:nvPr/>
        </p:nvGrpSpPr>
        <p:grpSpPr>
          <a:xfrm>
            <a:off x="7806770" y="4041028"/>
            <a:ext cx="1887046" cy="369332"/>
            <a:chOff x="9862679" y="3798590"/>
            <a:chExt cx="1887046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2118470-7BCD-CE58-F5DE-B6E4CF12BCAF}"/>
                </a:ext>
              </a:extLst>
            </p:cNvPr>
            <p:cNvSpPr/>
            <p:nvPr/>
          </p:nvSpPr>
          <p:spPr>
            <a:xfrm rot="5400000">
              <a:off x="10668761" y="3056067"/>
              <a:ext cx="312982" cy="1848946"/>
            </a:xfrm>
            <a:prstGeom prst="rect">
              <a:avLst/>
            </a:prstGeom>
            <a:gradFill>
              <a:gsLst>
                <a:gs pos="7000">
                  <a:schemeClr val="tx1"/>
                </a:gs>
                <a:gs pos="100000">
                  <a:srgbClr val="04FA08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0596AD-C949-D85E-583C-A2CC21D2ABAE}"/>
                </a:ext>
              </a:extLst>
            </p:cNvPr>
            <p:cNvSpPr txBox="1"/>
            <p:nvPr/>
          </p:nvSpPr>
          <p:spPr>
            <a:xfrm>
              <a:off x="9862679" y="3798590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woody veg.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ECFF2C2-78C0-38BA-6F43-F1E29010F44B}"/>
              </a:ext>
            </a:extLst>
          </p:cNvPr>
          <p:cNvGrpSpPr/>
          <p:nvPr/>
        </p:nvGrpSpPr>
        <p:grpSpPr>
          <a:xfrm>
            <a:off x="7806770" y="4518605"/>
            <a:ext cx="2016899" cy="369332"/>
            <a:chOff x="9862679" y="4438599"/>
            <a:chExt cx="2016899" cy="36933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674A153-EB59-7593-FAB7-C5176A73E72B}"/>
                </a:ext>
              </a:extLst>
            </p:cNvPr>
            <p:cNvSpPr/>
            <p:nvPr/>
          </p:nvSpPr>
          <p:spPr>
            <a:xfrm rot="16200000">
              <a:off x="10668764" y="3693695"/>
              <a:ext cx="312982" cy="1848947"/>
            </a:xfrm>
            <a:prstGeom prst="rect">
              <a:avLst/>
            </a:prstGeom>
            <a:gradFill>
              <a:gsLst>
                <a:gs pos="0">
                  <a:srgbClr val="0412DD"/>
                </a:gs>
                <a:gs pos="100000">
                  <a:schemeClr val="tx1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163E60-DB09-87D0-8454-814C5CF1D960}"/>
                </a:ext>
              </a:extLst>
            </p:cNvPr>
            <p:cNvSpPr txBox="1"/>
            <p:nvPr/>
          </p:nvSpPr>
          <p:spPr>
            <a:xfrm>
              <a:off x="9862679" y="4438599"/>
              <a:ext cx="2016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non-woody veg.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58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F3D6E-1BE3-D620-AFEC-BA07E1BF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F7FD8-95DD-F3A3-1D99-324C79315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Burned Area in Spain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4350F4-E68F-4E05-25C1-78A6847D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32" y="895852"/>
            <a:ext cx="6701084" cy="542308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23EE01D-309E-0551-2B0A-52BE8442B399}"/>
              </a:ext>
            </a:extLst>
          </p:cNvPr>
          <p:cNvGrpSpPr/>
          <p:nvPr/>
        </p:nvGrpSpPr>
        <p:grpSpPr>
          <a:xfrm>
            <a:off x="7906287" y="5141216"/>
            <a:ext cx="1848945" cy="709683"/>
            <a:chOff x="9560584" y="2456593"/>
            <a:chExt cx="1848945" cy="70968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CFA4411-E44F-5FF6-63D2-CD7AA90E010B}"/>
                </a:ext>
              </a:extLst>
            </p:cNvPr>
            <p:cNvSpPr txBox="1"/>
            <p:nvPr/>
          </p:nvSpPr>
          <p:spPr>
            <a:xfrm>
              <a:off x="9796805" y="2796944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Interface WUI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59E6575-D67A-1EFD-89D5-59847BDA14CE}"/>
                </a:ext>
              </a:extLst>
            </p:cNvPr>
            <p:cNvGrpSpPr/>
            <p:nvPr/>
          </p:nvGrpSpPr>
          <p:grpSpPr>
            <a:xfrm>
              <a:off x="9560584" y="2456593"/>
              <a:ext cx="1787529" cy="612139"/>
              <a:chOff x="9560584" y="2456593"/>
              <a:chExt cx="1787529" cy="61213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F6FB928-0723-8041-0099-471BC23E28BD}"/>
                  </a:ext>
                </a:extLst>
              </p:cNvPr>
              <p:cNvSpPr/>
              <p:nvPr/>
            </p:nvSpPr>
            <p:spPr>
              <a:xfrm>
                <a:off x="9560584" y="2515529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1CFE8E0-8C41-28A2-1AC4-3C2F95ECC3CF}"/>
                  </a:ext>
                </a:extLst>
              </p:cNvPr>
              <p:cNvSpPr txBox="1"/>
              <p:nvPr/>
            </p:nvSpPr>
            <p:spPr>
              <a:xfrm>
                <a:off x="9796804" y="2456593"/>
                <a:ext cx="15513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9290A6E-C343-F3C7-F8B8-332C5C5C5FCB}"/>
                  </a:ext>
                </a:extLst>
              </p:cNvPr>
              <p:cNvSpPr/>
              <p:nvPr/>
            </p:nvSpPr>
            <p:spPr>
              <a:xfrm>
                <a:off x="9560584" y="2846253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CDA68F1-D069-209F-312A-E65C7F049E28}"/>
              </a:ext>
            </a:extLst>
          </p:cNvPr>
          <p:cNvGrpSpPr/>
          <p:nvPr/>
        </p:nvGrpSpPr>
        <p:grpSpPr>
          <a:xfrm>
            <a:off x="7806770" y="4157081"/>
            <a:ext cx="1887046" cy="369332"/>
            <a:chOff x="9862679" y="3798590"/>
            <a:chExt cx="1887046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B0A640-650A-3379-9E8D-4581131F65CC}"/>
                </a:ext>
              </a:extLst>
            </p:cNvPr>
            <p:cNvSpPr/>
            <p:nvPr/>
          </p:nvSpPr>
          <p:spPr>
            <a:xfrm rot="5400000">
              <a:off x="10668761" y="3056067"/>
              <a:ext cx="312982" cy="1848946"/>
            </a:xfrm>
            <a:prstGeom prst="rect">
              <a:avLst/>
            </a:prstGeom>
            <a:gradFill>
              <a:gsLst>
                <a:gs pos="7000">
                  <a:schemeClr val="tx1"/>
                </a:gs>
                <a:gs pos="100000">
                  <a:srgbClr val="04FA08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89851FD-3EA2-B616-27E9-599914522101}"/>
                </a:ext>
              </a:extLst>
            </p:cNvPr>
            <p:cNvSpPr txBox="1"/>
            <p:nvPr/>
          </p:nvSpPr>
          <p:spPr>
            <a:xfrm>
              <a:off x="9862679" y="3798590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woody veg.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927FB0D-AD66-B8B0-FBBA-3F32F9442259}"/>
              </a:ext>
            </a:extLst>
          </p:cNvPr>
          <p:cNvGrpSpPr/>
          <p:nvPr/>
        </p:nvGrpSpPr>
        <p:grpSpPr>
          <a:xfrm>
            <a:off x="7806770" y="4634658"/>
            <a:ext cx="2016899" cy="369332"/>
            <a:chOff x="9862679" y="4438599"/>
            <a:chExt cx="2016899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C8DF779-486B-134E-5C85-745D819E03CC}"/>
                </a:ext>
              </a:extLst>
            </p:cNvPr>
            <p:cNvSpPr/>
            <p:nvPr/>
          </p:nvSpPr>
          <p:spPr>
            <a:xfrm rot="16200000">
              <a:off x="10668764" y="3693695"/>
              <a:ext cx="312982" cy="1848947"/>
            </a:xfrm>
            <a:prstGeom prst="rect">
              <a:avLst/>
            </a:prstGeom>
            <a:gradFill>
              <a:gsLst>
                <a:gs pos="0">
                  <a:srgbClr val="0412DD"/>
                </a:gs>
                <a:gs pos="100000">
                  <a:schemeClr val="tx1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529FF5-ED66-7961-C01E-7D925EF5CF99}"/>
                </a:ext>
              </a:extLst>
            </p:cNvPr>
            <p:cNvSpPr txBox="1"/>
            <p:nvPr/>
          </p:nvSpPr>
          <p:spPr>
            <a:xfrm>
              <a:off x="9862679" y="4438599"/>
              <a:ext cx="2016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non-woody veg.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424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8F23E-81CA-69CB-DACB-A23490AEE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AB51-9068-CA67-92D8-DF7579A1C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Burned Area in Spain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92C7D81-189C-4088-A405-1FF35F35A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61" y="865168"/>
            <a:ext cx="7020638" cy="545585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7F00968-F8E7-5D99-B224-9F65DFFEA537}"/>
              </a:ext>
            </a:extLst>
          </p:cNvPr>
          <p:cNvGrpSpPr/>
          <p:nvPr/>
        </p:nvGrpSpPr>
        <p:grpSpPr>
          <a:xfrm>
            <a:off x="7906287" y="5141216"/>
            <a:ext cx="1848945" cy="709683"/>
            <a:chOff x="9560584" y="2456593"/>
            <a:chExt cx="1848945" cy="7096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B46551C-A004-3ED4-5CF1-A38E08587D23}"/>
                </a:ext>
              </a:extLst>
            </p:cNvPr>
            <p:cNvSpPr txBox="1"/>
            <p:nvPr/>
          </p:nvSpPr>
          <p:spPr>
            <a:xfrm>
              <a:off x="9796805" y="2796944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Interface WUI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9039D0C-79CC-DD23-5BF0-1F3C958369EE}"/>
                </a:ext>
              </a:extLst>
            </p:cNvPr>
            <p:cNvGrpSpPr/>
            <p:nvPr/>
          </p:nvGrpSpPr>
          <p:grpSpPr>
            <a:xfrm>
              <a:off x="9560584" y="2456593"/>
              <a:ext cx="1787529" cy="612139"/>
              <a:chOff x="9560584" y="2456593"/>
              <a:chExt cx="1787529" cy="61213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DC9B732-86A9-0A6B-7E68-5A0EA4A71A82}"/>
                  </a:ext>
                </a:extLst>
              </p:cNvPr>
              <p:cNvSpPr/>
              <p:nvPr/>
            </p:nvSpPr>
            <p:spPr>
              <a:xfrm>
                <a:off x="9560584" y="2515529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27BEEEC-43DC-364B-B0C9-485F55653C78}"/>
                  </a:ext>
                </a:extLst>
              </p:cNvPr>
              <p:cNvSpPr txBox="1"/>
              <p:nvPr/>
            </p:nvSpPr>
            <p:spPr>
              <a:xfrm>
                <a:off x="9796804" y="2456593"/>
                <a:ext cx="15513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CF90B09-68D9-C385-61F3-9C3546AB6143}"/>
                  </a:ext>
                </a:extLst>
              </p:cNvPr>
              <p:cNvSpPr/>
              <p:nvPr/>
            </p:nvSpPr>
            <p:spPr>
              <a:xfrm>
                <a:off x="9560584" y="2846253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2485132-B414-8BDC-5C18-B296AFF813C0}"/>
              </a:ext>
            </a:extLst>
          </p:cNvPr>
          <p:cNvGrpSpPr/>
          <p:nvPr/>
        </p:nvGrpSpPr>
        <p:grpSpPr>
          <a:xfrm>
            <a:off x="7906287" y="4101242"/>
            <a:ext cx="1887046" cy="369332"/>
            <a:chOff x="9862679" y="3798590"/>
            <a:chExt cx="1887046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9150F9-11EF-80F6-F908-A5104CE51A23}"/>
                </a:ext>
              </a:extLst>
            </p:cNvPr>
            <p:cNvSpPr/>
            <p:nvPr/>
          </p:nvSpPr>
          <p:spPr>
            <a:xfrm rot="5400000">
              <a:off x="10668761" y="3056067"/>
              <a:ext cx="312982" cy="1848946"/>
            </a:xfrm>
            <a:prstGeom prst="rect">
              <a:avLst/>
            </a:prstGeom>
            <a:gradFill>
              <a:gsLst>
                <a:gs pos="7000">
                  <a:schemeClr val="tx1"/>
                </a:gs>
                <a:gs pos="100000">
                  <a:srgbClr val="04FA08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C2B9DB-58E2-6349-EBB8-260D9D25A42D}"/>
                </a:ext>
              </a:extLst>
            </p:cNvPr>
            <p:cNvSpPr txBox="1"/>
            <p:nvPr/>
          </p:nvSpPr>
          <p:spPr>
            <a:xfrm>
              <a:off x="9862679" y="3798590"/>
              <a:ext cx="16127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woody veg.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55645F8-6C58-68CD-6CA0-7B5C11A5C9EB}"/>
              </a:ext>
            </a:extLst>
          </p:cNvPr>
          <p:cNvGrpSpPr/>
          <p:nvPr/>
        </p:nvGrpSpPr>
        <p:grpSpPr>
          <a:xfrm>
            <a:off x="7906287" y="4578819"/>
            <a:ext cx="2016899" cy="369332"/>
            <a:chOff x="9862679" y="4438599"/>
            <a:chExt cx="2016899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73D678-FC58-9127-2574-4009C5CD1B5A}"/>
                </a:ext>
              </a:extLst>
            </p:cNvPr>
            <p:cNvSpPr/>
            <p:nvPr/>
          </p:nvSpPr>
          <p:spPr>
            <a:xfrm rot="16200000">
              <a:off x="10668764" y="3693695"/>
              <a:ext cx="312982" cy="1848947"/>
            </a:xfrm>
            <a:prstGeom prst="rect">
              <a:avLst/>
            </a:prstGeom>
            <a:gradFill>
              <a:gsLst>
                <a:gs pos="0">
                  <a:srgbClr val="0412DD"/>
                </a:gs>
                <a:gs pos="100000">
                  <a:schemeClr val="tx1"/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9479DE-1E27-3821-3C6D-F0EFDDE2F4D2}"/>
                </a:ext>
              </a:extLst>
            </p:cNvPr>
            <p:cNvSpPr txBox="1"/>
            <p:nvPr/>
          </p:nvSpPr>
          <p:spPr>
            <a:xfrm>
              <a:off x="9862679" y="4438599"/>
              <a:ext cx="2016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non-woody veg.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096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BBA10-50F2-5CBC-AA7D-D88E94708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80516-5CF7-4112-7ED5-FB6E4BA0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 dirty="0"/>
              <a:t>Results: WUI-Fire Relationship at 10km Hexagons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50F7EE-B416-53D9-49CF-172095529479}"/>
              </a:ext>
            </a:extLst>
          </p:cNvPr>
          <p:cNvSpPr txBox="1"/>
          <p:nvPr/>
        </p:nvSpPr>
        <p:spPr>
          <a:xfrm>
            <a:off x="11842750" y="6079957"/>
            <a:ext cx="3492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333333"/>
                </a:solidFill>
              </a:rPr>
              <a:t>8</a:t>
            </a:r>
            <a:endParaRPr lang="en-US" sz="1000" baseline="30000" dirty="0">
              <a:solidFill>
                <a:srgbClr val="33333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0AFF52-306E-0000-9F05-11E60D070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6" b="48672"/>
          <a:stretch>
            <a:fillRect/>
          </a:stretch>
        </p:blipFill>
        <p:spPr>
          <a:xfrm>
            <a:off x="361090" y="1578388"/>
            <a:ext cx="10624456" cy="45633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149177-056A-803D-368B-A2640F550F2D}"/>
              </a:ext>
            </a:extLst>
          </p:cNvPr>
          <p:cNvSpPr txBox="1"/>
          <p:nvPr/>
        </p:nvSpPr>
        <p:spPr>
          <a:xfrm>
            <a:off x="-64121" y="-4795336"/>
            <a:ext cx="1004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a) Annual Burned Area from 2001-2025 for the global Mediterranean Ecosystems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CDEEA5-5955-AC0E-4C6F-1A647F78FEAE}"/>
              </a:ext>
            </a:extLst>
          </p:cNvPr>
          <p:cNvSpPr/>
          <p:nvPr/>
        </p:nvSpPr>
        <p:spPr>
          <a:xfrm>
            <a:off x="7746649" y="1006454"/>
            <a:ext cx="4295273" cy="15955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27FD2F-20F2-2573-B102-37C05EC6822F}"/>
              </a:ext>
            </a:extLst>
          </p:cNvPr>
          <p:cNvGrpSpPr/>
          <p:nvPr/>
        </p:nvGrpSpPr>
        <p:grpSpPr>
          <a:xfrm>
            <a:off x="7921400" y="1131876"/>
            <a:ext cx="4167528" cy="1380758"/>
            <a:chOff x="639829" y="4674214"/>
            <a:chExt cx="4167528" cy="138075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30101EB-2483-5BB2-C7D7-17BEA83E71B3}"/>
                </a:ext>
              </a:extLst>
            </p:cNvPr>
            <p:cNvSpPr/>
            <p:nvPr/>
          </p:nvSpPr>
          <p:spPr>
            <a:xfrm>
              <a:off x="639829" y="4733150"/>
              <a:ext cx="236220" cy="222479"/>
            </a:xfrm>
            <a:prstGeom prst="rect">
              <a:avLst/>
            </a:prstGeom>
            <a:solidFill>
              <a:srgbClr val="CC000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B5465B4-143B-C95E-AF69-38E3FB8C16F8}"/>
                </a:ext>
              </a:extLst>
            </p:cNvPr>
            <p:cNvSpPr txBox="1"/>
            <p:nvPr/>
          </p:nvSpPr>
          <p:spPr>
            <a:xfrm>
              <a:off x="876049" y="4674214"/>
              <a:ext cx="3931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WUI (&gt;5%) and Wildfire (2001-2025)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D2C738-687B-7FA0-6CDB-328B5E81F34E}"/>
                </a:ext>
              </a:extLst>
            </p:cNvPr>
            <p:cNvSpPr txBox="1"/>
            <p:nvPr/>
          </p:nvSpPr>
          <p:spPr>
            <a:xfrm>
              <a:off x="876049" y="5014565"/>
              <a:ext cx="27769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Wildfire (2001-2025)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B9A116-1057-EEF3-88DF-644816B6235E}"/>
                </a:ext>
              </a:extLst>
            </p:cNvPr>
            <p:cNvSpPr txBox="1"/>
            <p:nvPr/>
          </p:nvSpPr>
          <p:spPr>
            <a:xfrm>
              <a:off x="876049" y="5345289"/>
              <a:ext cx="2921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WUI (&gt;5%)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8EB281-2C14-22A3-917F-A4F851A59849}"/>
                </a:ext>
              </a:extLst>
            </p:cNvPr>
            <p:cNvSpPr txBox="1"/>
            <p:nvPr/>
          </p:nvSpPr>
          <p:spPr>
            <a:xfrm>
              <a:off x="876049" y="5685640"/>
              <a:ext cx="3017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No fire and no WUI (&gt; 5%)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0641076-4D21-E656-F817-10FC5D83467A}"/>
                </a:ext>
              </a:extLst>
            </p:cNvPr>
            <p:cNvSpPr/>
            <p:nvPr/>
          </p:nvSpPr>
          <p:spPr>
            <a:xfrm>
              <a:off x="639829" y="5063874"/>
              <a:ext cx="236220" cy="222479"/>
            </a:xfrm>
            <a:prstGeom prst="rect">
              <a:avLst/>
            </a:prstGeom>
            <a:solidFill>
              <a:srgbClr val="760101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2C09CF9-04A1-9EE6-AC51-58954D3F2DE7}"/>
                </a:ext>
              </a:extLst>
            </p:cNvPr>
            <p:cNvSpPr/>
            <p:nvPr/>
          </p:nvSpPr>
          <p:spPr>
            <a:xfrm>
              <a:off x="639829" y="5404225"/>
              <a:ext cx="236220" cy="222479"/>
            </a:xfrm>
            <a:prstGeom prst="rect">
              <a:avLst/>
            </a:prstGeom>
            <a:solidFill>
              <a:srgbClr val="FEAA00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CFD2370-94AC-C489-A783-3A8FB305D100}"/>
                </a:ext>
              </a:extLst>
            </p:cNvPr>
            <p:cNvSpPr/>
            <p:nvPr/>
          </p:nvSpPr>
          <p:spPr>
            <a:xfrm>
              <a:off x="639829" y="5745714"/>
              <a:ext cx="236220" cy="222479"/>
            </a:xfrm>
            <a:prstGeom prst="rect">
              <a:avLst/>
            </a:prstGeom>
            <a:solidFill>
              <a:srgbClr val="AAAAAA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6595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985C3-100B-1892-E333-1AD0B8D34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3DEB-27AD-8F54-8934-4AA1C68F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Landsat-based WUI mapping method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3EA2B3-05F2-DD7C-6E23-203638727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0194"/>
            <a:ext cx="11841227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35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FBF95-DEB6-5262-98DA-00DB7D2D4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DFFE246-53E8-9225-4F4A-8B33EF98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1" y="1126185"/>
            <a:ext cx="10689335" cy="5047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DE4158-9EEF-0D6C-3A93-3266ED731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WUI in 2000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801B6D-460E-6FC3-2C94-2315309B1F83}"/>
              </a:ext>
            </a:extLst>
          </p:cNvPr>
          <p:cNvGrpSpPr/>
          <p:nvPr/>
        </p:nvGrpSpPr>
        <p:grpSpPr>
          <a:xfrm>
            <a:off x="8040650" y="1181418"/>
            <a:ext cx="3332510" cy="1531290"/>
            <a:chOff x="8108156" y="1126185"/>
            <a:chExt cx="3332510" cy="153129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2E868B-6FBD-96BD-3F35-719B1B4BEE5F}"/>
                </a:ext>
              </a:extLst>
            </p:cNvPr>
            <p:cNvSpPr/>
            <p:nvPr/>
          </p:nvSpPr>
          <p:spPr>
            <a:xfrm>
              <a:off x="8108156" y="1126185"/>
              <a:ext cx="3332510" cy="1531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5AA923D-0C3C-21EE-24B7-2E647A94EF6A}"/>
                </a:ext>
              </a:extLst>
            </p:cNvPr>
            <p:cNvGrpSpPr/>
            <p:nvPr/>
          </p:nvGrpSpPr>
          <p:grpSpPr>
            <a:xfrm>
              <a:off x="8186855" y="1223865"/>
              <a:ext cx="3253811" cy="1380758"/>
              <a:chOff x="639829" y="4674214"/>
              <a:chExt cx="3253811" cy="1380758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8C1A912-09EE-C80B-BBC1-0A7AB335ACCB}"/>
                  </a:ext>
                </a:extLst>
              </p:cNvPr>
              <p:cNvSpPr/>
              <p:nvPr/>
            </p:nvSpPr>
            <p:spPr>
              <a:xfrm>
                <a:off x="639829" y="4733150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DA818FF-1E99-3D51-6E4A-CF5374CFE0E2}"/>
                  </a:ext>
                </a:extLst>
              </p:cNvPr>
              <p:cNvSpPr txBox="1"/>
              <p:nvPr/>
            </p:nvSpPr>
            <p:spPr>
              <a:xfrm>
                <a:off x="876049" y="4674214"/>
                <a:ext cx="27769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 (woody)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67F284-9EA2-87C9-395F-B26D0BF26C2F}"/>
                  </a:ext>
                </a:extLst>
              </p:cNvPr>
              <p:cNvSpPr txBox="1"/>
              <p:nvPr/>
            </p:nvSpPr>
            <p:spPr>
              <a:xfrm>
                <a:off x="876049" y="5014565"/>
                <a:ext cx="27769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Interface WUI (woody)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368237-2C53-EA27-95F2-FAC45CEE5B8F}"/>
                  </a:ext>
                </a:extLst>
              </p:cNvPr>
              <p:cNvSpPr txBox="1"/>
              <p:nvPr/>
            </p:nvSpPr>
            <p:spPr>
              <a:xfrm>
                <a:off x="876049" y="5345289"/>
                <a:ext cx="29213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 (non-woody)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CDA539-B7B5-F7AF-9B45-12DF843E2A74}"/>
                  </a:ext>
                </a:extLst>
              </p:cNvPr>
              <p:cNvSpPr txBox="1"/>
              <p:nvPr/>
            </p:nvSpPr>
            <p:spPr>
              <a:xfrm>
                <a:off x="876049" y="5685640"/>
                <a:ext cx="30175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Interface WUI (non-woody)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C926FB-94BE-9514-4728-572CCA259504}"/>
                  </a:ext>
                </a:extLst>
              </p:cNvPr>
              <p:cNvSpPr/>
              <p:nvPr/>
            </p:nvSpPr>
            <p:spPr>
              <a:xfrm>
                <a:off x="639829" y="5063874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2B61DDB-1BAB-A3DC-C2A5-86D56B268FEA}"/>
                  </a:ext>
                </a:extLst>
              </p:cNvPr>
              <p:cNvSpPr/>
              <p:nvPr/>
            </p:nvSpPr>
            <p:spPr>
              <a:xfrm>
                <a:off x="639829" y="5404225"/>
                <a:ext cx="236220" cy="222479"/>
              </a:xfrm>
              <a:prstGeom prst="rect">
                <a:avLst/>
              </a:prstGeom>
              <a:solidFill>
                <a:srgbClr val="574935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1DD3-7A9B-EB49-A32E-DB78B5B45B04}"/>
                  </a:ext>
                </a:extLst>
              </p:cNvPr>
              <p:cNvSpPr/>
              <p:nvPr/>
            </p:nvSpPr>
            <p:spPr>
              <a:xfrm>
                <a:off x="639829" y="5745714"/>
                <a:ext cx="236220" cy="222479"/>
              </a:xfrm>
              <a:prstGeom prst="rect">
                <a:avLst/>
              </a:prstGeom>
              <a:solidFill>
                <a:srgbClr val="AB9322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1497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8BF4C-B8D1-526D-37FD-07E9C0393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F53C8F5-29DA-BFD1-461A-DC008D9D0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1" y="1126185"/>
            <a:ext cx="10689335" cy="5047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286EEC-C67C-0C55-5B60-66CF4A781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WUI in 2020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C72684-B5C6-B889-49A5-18AEC1150E05}"/>
              </a:ext>
            </a:extLst>
          </p:cNvPr>
          <p:cNvGrpSpPr/>
          <p:nvPr/>
        </p:nvGrpSpPr>
        <p:grpSpPr>
          <a:xfrm>
            <a:off x="8040650" y="1181418"/>
            <a:ext cx="3332510" cy="1531290"/>
            <a:chOff x="8108156" y="1126185"/>
            <a:chExt cx="3332510" cy="153129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FA13041-7F78-4CCE-DBF6-6D45EE7516A5}"/>
                </a:ext>
              </a:extLst>
            </p:cNvPr>
            <p:cNvSpPr/>
            <p:nvPr/>
          </p:nvSpPr>
          <p:spPr>
            <a:xfrm>
              <a:off x="8108156" y="1126185"/>
              <a:ext cx="3332510" cy="1531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D8196E-AC30-682A-FA2E-78112F5770FA}"/>
                </a:ext>
              </a:extLst>
            </p:cNvPr>
            <p:cNvGrpSpPr/>
            <p:nvPr/>
          </p:nvGrpSpPr>
          <p:grpSpPr>
            <a:xfrm>
              <a:off x="8186855" y="1223865"/>
              <a:ext cx="3253811" cy="1380758"/>
              <a:chOff x="639829" y="4674214"/>
              <a:chExt cx="3253811" cy="1380758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C4E293D-CBD9-1490-18D9-F48A34C617DF}"/>
                  </a:ext>
                </a:extLst>
              </p:cNvPr>
              <p:cNvSpPr/>
              <p:nvPr/>
            </p:nvSpPr>
            <p:spPr>
              <a:xfrm>
                <a:off x="639829" y="4733150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1BF555-258E-41C2-4C50-FA73FCFA2409}"/>
                  </a:ext>
                </a:extLst>
              </p:cNvPr>
              <p:cNvSpPr txBox="1"/>
              <p:nvPr/>
            </p:nvSpPr>
            <p:spPr>
              <a:xfrm>
                <a:off x="876049" y="4674214"/>
                <a:ext cx="27769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 (woody)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28E8E2F-E57B-1307-24C2-86803FA98A9D}"/>
                  </a:ext>
                </a:extLst>
              </p:cNvPr>
              <p:cNvSpPr txBox="1"/>
              <p:nvPr/>
            </p:nvSpPr>
            <p:spPr>
              <a:xfrm>
                <a:off x="876049" y="5014565"/>
                <a:ext cx="27769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Interface WUI (woody)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3D64901-D62A-23B5-0BBB-41968B512945}"/>
                  </a:ext>
                </a:extLst>
              </p:cNvPr>
              <p:cNvSpPr txBox="1"/>
              <p:nvPr/>
            </p:nvSpPr>
            <p:spPr>
              <a:xfrm>
                <a:off x="876049" y="5345289"/>
                <a:ext cx="29213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 (non-woody)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9AC8F4-9A9E-BA53-C784-B2A230FC8050}"/>
                  </a:ext>
                </a:extLst>
              </p:cNvPr>
              <p:cNvSpPr txBox="1"/>
              <p:nvPr/>
            </p:nvSpPr>
            <p:spPr>
              <a:xfrm>
                <a:off x="876049" y="5685640"/>
                <a:ext cx="30175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Interface WUI (non-woody)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4FF7E8D-B8DE-73B4-1A3D-A5A38AC3E59B}"/>
                  </a:ext>
                </a:extLst>
              </p:cNvPr>
              <p:cNvSpPr/>
              <p:nvPr/>
            </p:nvSpPr>
            <p:spPr>
              <a:xfrm>
                <a:off x="639829" y="5063874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3650ACA-4EA0-520D-7EB3-FDD4B0849370}"/>
                  </a:ext>
                </a:extLst>
              </p:cNvPr>
              <p:cNvSpPr/>
              <p:nvPr/>
            </p:nvSpPr>
            <p:spPr>
              <a:xfrm>
                <a:off x="639829" y="5404225"/>
                <a:ext cx="236220" cy="222479"/>
              </a:xfrm>
              <a:prstGeom prst="rect">
                <a:avLst/>
              </a:prstGeom>
              <a:solidFill>
                <a:srgbClr val="574935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FBF2222-CFD4-EDE4-5177-FD98BF78E584}"/>
                  </a:ext>
                </a:extLst>
              </p:cNvPr>
              <p:cNvSpPr/>
              <p:nvPr/>
            </p:nvSpPr>
            <p:spPr>
              <a:xfrm>
                <a:off x="639829" y="5745714"/>
                <a:ext cx="236220" cy="222479"/>
              </a:xfrm>
              <a:prstGeom prst="rect">
                <a:avLst/>
              </a:prstGeom>
              <a:solidFill>
                <a:srgbClr val="AB9322"/>
              </a:solidFill>
              <a:ln w="63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2694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057AE-2CB6-73B5-7197-24269E433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4B309F-1EBC-C93C-77E1-0463BEEC6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32" y="1126185"/>
            <a:ext cx="10689333" cy="50474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3DF85E-7CA6-1BDE-8992-8CD61096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WUI Growth (2000-2020)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1FC093-3E3E-7011-7EB8-CCED804756B5}"/>
              </a:ext>
            </a:extLst>
          </p:cNvPr>
          <p:cNvGrpSpPr/>
          <p:nvPr/>
        </p:nvGrpSpPr>
        <p:grpSpPr>
          <a:xfrm>
            <a:off x="2552793" y="5327348"/>
            <a:ext cx="3012463" cy="712527"/>
            <a:chOff x="0" y="-12278"/>
            <a:chExt cx="3013050" cy="7127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4FBFC6D-F0AF-C15A-8BF0-4CC630613ED1}"/>
                </a:ext>
              </a:extLst>
            </p:cNvPr>
            <p:cNvSpPr/>
            <p:nvPr/>
          </p:nvSpPr>
          <p:spPr>
            <a:xfrm>
              <a:off x="0" y="58936"/>
              <a:ext cx="236220" cy="222479"/>
            </a:xfrm>
            <a:prstGeom prst="rect">
              <a:avLst/>
            </a:prstGeom>
            <a:solidFill>
              <a:srgbClr val="F5EB00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7DC87A10-615F-0C59-BDD0-AAE6D9A929FA}"/>
                </a:ext>
              </a:extLst>
            </p:cNvPr>
            <p:cNvSpPr txBox="1"/>
            <p:nvPr/>
          </p:nvSpPr>
          <p:spPr>
            <a:xfrm>
              <a:off x="236195" y="-12278"/>
              <a:ext cx="2776855" cy="37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Persistent WUI</a:t>
              </a:r>
              <a:endPara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66F215A1-9258-952E-D356-388EFD145CDC}"/>
                </a:ext>
              </a:extLst>
            </p:cNvPr>
            <p:cNvSpPr txBox="1"/>
            <p:nvPr/>
          </p:nvSpPr>
          <p:spPr>
            <a:xfrm>
              <a:off x="236195" y="321843"/>
              <a:ext cx="2776855" cy="37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New WUI</a:t>
              </a:r>
              <a:endPara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8CE3433-F42F-9EF3-196F-607D97AFE14A}"/>
                </a:ext>
              </a:extLst>
            </p:cNvPr>
            <p:cNvSpPr/>
            <p:nvPr/>
          </p:nvSpPr>
          <p:spPr>
            <a:xfrm>
              <a:off x="0" y="389660"/>
              <a:ext cx="236220" cy="222479"/>
            </a:xfrm>
            <a:prstGeom prst="rect">
              <a:avLst/>
            </a:prstGeom>
            <a:solidFill>
              <a:srgbClr val="C10002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7274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4B009-A2CB-AA9D-B831-FD07503FA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31595-A4D5-2275-854C-5D7B24FD1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WUI Growth (2000-2020) in Spain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D1044-B03D-2749-23D7-CB71EB2B8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49" y="927761"/>
            <a:ext cx="7317111" cy="523725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D3934A1-3F4F-FC72-0D8C-552059EF1501}"/>
              </a:ext>
            </a:extLst>
          </p:cNvPr>
          <p:cNvGrpSpPr/>
          <p:nvPr/>
        </p:nvGrpSpPr>
        <p:grpSpPr>
          <a:xfrm>
            <a:off x="8423722" y="1488416"/>
            <a:ext cx="3332510" cy="1531290"/>
            <a:chOff x="8108156" y="1126185"/>
            <a:chExt cx="3332510" cy="153129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6D46C2-27B5-5259-89C5-F503A940D3FB}"/>
                </a:ext>
              </a:extLst>
            </p:cNvPr>
            <p:cNvSpPr/>
            <p:nvPr/>
          </p:nvSpPr>
          <p:spPr>
            <a:xfrm>
              <a:off x="8108156" y="1126185"/>
              <a:ext cx="3332510" cy="1531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CD7549E-F70C-FA66-8D12-8D9EDE6E5F50}"/>
                </a:ext>
              </a:extLst>
            </p:cNvPr>
            <p:cNvGrpSpPr/>
            <p:nvPr/>
          </p:nvGrpSpPr>
          <p:grpSpPr>
            <a:xfrm>
              <a:off x="8186855" y="1223865"/>
              <a:ext cx="3253811" cy="1380758"/>
              <a:chOff x="639829" y="4674214"/>
              <a:chExt cx="3253811" cy="138075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673E897-8794-ADFB-EA73-DE761E11474C}"/>
                  </a:ext>
                </a:extLst>
              </p:cNvPr>
              <p:cNvSpPr/>
              <p:nvPr/>
            </p:nvSpPr>
            <p:spPr>
              <a:xfrm>
                <a:off x="639829" y="4733150"/>
                <a:ext cx="236220" cy="222479"/>
              </a:xfrm>
              <a:prstGeom prst="rect">
                <a:avLst/>
              </a:prstGeom>
              <a:solidFill>
                <a:srgbClr val="ED82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BD69EE-33E0-5D6C-41F5-CA40D1FCF550}"/>
                  </a:ext>
                </a:extLst>
              </p:cNvPr>
              <p:cNvSpPr txBox="1"/>
              <p:nvPr/>
            </p:nvSpPr>
            <p:spPr>
              <a:xfrm>
                <a:off x="876049" y="4674214"/>
                <a:ext cx="2776995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 (woody)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8ADE27E-6B9C-E92F-A2D2-A0B56C29ACCF}"/>
                  </a:ext>
                </a:extLst>
              </p:cNvPr>
              <p:cNvSpPr txBox="1"/>
              <p:nvPr/>
            </p:nvSpPr>
            <p:spPr>
              <a:xfrm>
                <a:off x="876049" y="5014565"/>
                <a:ext cx="2776995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Interface WUI (woody)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58B208-1779-5DC6-CC00-D4195FF3D69A}"/>
                  </a:ext>
                </a:extLst>
              </p:cNvPr>
              <p:cNvSpPr txBox="1"/>
              <p:nvPr/>
            </p:nvSpPr>
            <p:spPr>
              <a:xfrm>
                <a:off x="876049" y="5345289"/>
                <a:ext cx="2921339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Intermix WUI (non-woody)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DD584CE-5F7B-4974-8A4F-77B72F802684}"/>
                  </a:ext>
                </a:extLst>
              </p:cNvPr>
              <p:cNvSpPr txBox="1"/>
              <p:nvPr/>
            </p:nvSpPr>
            <p:spPr>
              <a:xfrm>
                <a:off x="876049" y="5685640"/>
                <a:ext cx="3017591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Interface WUI (non-woody)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35984D3-2395-2E0A-6FD1-21AE04E72CC3}"/>
                  </a:ext>
                </a:extLst>
              </p:cNvPr>
              <p:cNvSpPr/>
              <p:nvPr/>
            </p:nvSpPr>
            <p:spPr>
              <a:xfrm>
                <a:off x="639829" y="5063874"/>
                <a:ext cx="236220" cy="222479"/>
              </a:xfrm>
              <a:prstGeom prst="rect">
                <a:avLst/>
              </a:prstGeom>
              <a:solidFill>
                <a:srgbClr val="F3EA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1BE162-07E8-F4EF-038D-4C341D3D4867}"/>
                  </a:ext>
                </a:extLst>
              </p:cNvPr>
              <p:cNvSpPr/>
              <p:nvPr/>
            </p:nvSpPr>
            <p:spPr>
              <a:xfrm>
                <a:off x="639829" y="5404225"/>
                <a:ext cx="236220" cy="222479"/>
              </a:xfrm>
              <a:prstGeom prst="rect">
                <a:avLst/>
              </a:prstGeom>
              <a:solidFill>
                <a:srgbClr val="574935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28DDED0-06FE-5E16-ACAD-97E28B385F87}"/>
                  </a:ext>
                </a:extLst>
              </p:cNvPr>
              <p:cNvSpPr/>
              <p:nvPr/>
            </p:nvSpPr>
            <p:spPr>
              <a:xfrm>
                <a:off x="639829" y="5745714"/>
                <a:ext cx="236220" cy="222479"/>
              </a:xfrm>
              <a:prstGeom prst="rect">
                <a:avLst/>
              </a:prstGeom>
              <a:solidFill>
                <a:srgbClr val="AB9322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61A3AA2-B3DD-11B8-11AD-97F1689EBFF9}"/>
              </a:ext>
            </a:extLst>
          </p:cNvPr>
          <p:cNvGrpSpPr/>
          <p:nvPr/>
        </p:nvGrpSpPr>
        <p:grpSpPr>
          <a:xfrm>
            <a:off x="8502301" y="3521480"/>
            <a:ext cx="3012463" cy="712527"/>
            <a:chOff x="0" y="-12278"/>
            <a:chExt cx="3013050" cy="7127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9156C40-DC5B-9024-A459-6E6E0C9C1567}"/>
                </a:ext>
              </a:extLst>
            </p:cNvPr>
            <p:cNvSpPr/>
            <p:nvPr/>
          </p:nvSpPr>
          <p:spPr>
            <a:xfrm>
              <a:off x="0" y="58936"/>
              <a:ext cx="236220" cy="222479"/>
            </a:xfrm>
            <a:prstGeom prst="rect">
              <a:avLst/>
            </a:prstGeom>
            <a:solidFill>
              <a:srgbClr val="F5EB00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F640EB8F-0097-3E8B-FCEA-BAE72D0341FB}"/>
                </a:ext>
              </a:extLst>
            </p:cNvPr>
            <p:cNvSpPr txBox="1"/>
            <p:nvPr/>
          </p:nvSpPr>
          <p:spPr>
            <a:xfrm>
              <a:off x="236195" y="-12278"/>
              <a:ext cx="2776855" cy="37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Persistent WUI</a:t>
              </a:r>
              <a:endPara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2">
              <a:extLst>
                <a:ext uri="{FF2B5EF4-FFF2-40B4-BE49-F238E27FC236}">
                  <a16:creationId xmlns:a16="http://schemas.microsoft.com/office/drawing/2014/main" id="{BCAB2162-58F9-D87D-63A9-2E506C3A5B34}"/>
                </a:ext>
              </a:extLst>
            </p:cNvPr>
            <p:cNvSpPr txBox="1"/>
            <p:nvPr/>
          </p:nvSpPr>
          <p:spPr>
            <a:xfrm>
              <a:off x="236195" y="321843"/>
              <a:ext cx="2776855" cy="378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US" sz="1800" kern="1200" dirty="0">
                  <a:solidFill>
                    <a:srgbClr val="000000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New WUI</a:t>
              </a:r>
              <a:endParaRPr lang="en-US" sz="11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E1DCFBB-1BE6-B315-B5DC-312DDB870E68}"/>
                </a:ext>
              </a:extLst>
            </p:cNvPr>
            <p:cNvSpPr/>
            <p:nvPr/>
          </p:nvSpPr>
          <p:spPr>
            <a:xfrm>
              <a:off x="0" y="389660"/>
              <a:ext cx="236220" cy="222479"/>
            </a:xfrm>
            <a:prstGeom prst="rect">
              <a:avLst/>
            </a:prstGeom>
            <a:solidFill>
              <a:srgbClr val="C10002"/>
            </a:solidFill>
            <a:ln w="6350">
              <a:solidFill>
                <a:srgbClr val="3333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2896855-D008-CAF1-6F84-3FD5825686B7}"/>
              </a:ext>
            </a:extLst>
          </p:cNvPr>
          <p:cNvSpPr/>
          <p:nvPr/>
        </p:nvSpPr>
        <p:spPr>
          <a:xfrm>
            <a:off x="9012865" y="4433902"/>
            <a:ext cx="3081670" cy="16693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D5F952-7254-88B7-CF6B-A2C231FD8498}"/>
              </a:ext>
            </a:extLst>
          </p:cNvPr>
          <p:cNvSpPr txBox="1"/>
          <p:nvPr/>
        </p:nvSpPr>
        <p:spPr>
          <a:xfrm>
            <a:off x="8430159" y="4758740"/>
            <a:ext cx="1710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non-woody</a:t>
            </a:r>
          </a:p>
          <a:p>
            <a:pPr marL="342900" indent="-342900">
              <a:buAutoNum type="alphaLcParenR"/>
            </a:pPr>
            <a:r>
              <a:rPr lang="en-US" dirty="0"/>
              <a:t>Impervious</a:t>
            </a:r>
          </a:p>
          <a:p>
            <a:pPr marL="342900" indent="-342900">
              <a:buAutoNum type="alphaLcParenR"/>
            </a:pPr>
            <a:r>
              <a:rPr lang="en-US" dirty="0"/>
              <a:t>woody</a:t>
            </a:r>
          </a:p>
        </p:txBody>
      </p:sp>
      <p:pic>
        <p:nvPicPr>
          <p:cNvPr id="32" name="Picture 31" descr="A colorful triangle on a black background&#10;&#10;Description automatically generated">
            <a:extLst>
              <a:ext uri="{FF2B5EF4-FFF2-40B4-BE49-F238E27FC236}">
                <a16:creationId xmlns:a16="http://schemas.microsoft.com/office/drawing/2014/main" id="{A5F4F40D-E1EF-44C3-E1E0-5186C7EF3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430" y="4761390"/>
            <a:ext cx="2124981" cy="1485318"/>
          </a:xfrm>
          <a:prstGeom prst="rect">
            <a:avLst/>
          </a:prstGeom>
        </p:spPr>
      </p:pic>
      <p:sp>
        <p:nvSpPr>
          <p:cNvPr id="34" name="TextBox 11">
            <a:extLst>
              <a:ext uri="{FF2B5EF4-FFF2-40B4-BE49-F238E27FC236}">
                <a16:creationId xmlns:a16="http://schemas.microsoft.com/office/drawing/2014/main" id="{74133864-02ED-5C31-A474-89BEDFB985E2}"/>
              </a:ext>
            </a:extLst>
          </p:cNvPr>
          <p:cNvSpPr txBox="1"/>
          <p:nvPr/>
        </p:nvSpPr>
        <p:spPr>
          <a:xfrm>
            <a:off x="8423722" y="1236493"/>
            <a:ext cx="3419706" cy="37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200" dirty="0">
                <a:solidFill>
                  <a:srgbClr val="0000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WUI </a:t>
            </a:r>
            <a:r>
              <a:rPr lang="en-US" b="1" dirty="0">
                <a:solidFill>
                  <a:srgbClr val="00000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Classes in 2000 &amp; 2020</a:t>
            </a:r>
            <a:endParaRPr lang="en-US" sz="11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id="{B93FC419-EB58-7F5F-D6B9-F536D6F73B39}"/>
              </a:ext>
            </a:extLst>
          </p:cNvPr>
          <p:cNvSpPr txBox="1"/>
          <p:nvPr/>
        </p:nvSpPr>
        <p:spPr>
          <a:xfrm>
            <a:off x="8423722" y="3204913"/>
            <a:ext cx="3419706" cy="37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200" dirty="0">
                <a:solidFill>
                  <a:srgbClr val="0000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WUI </a:t>
            </a:r>
            <a:r>
              <a:rPr lang="en-US" b="1" dirty="0">
                <a:solidFill>
                  <a:srgbClr val="00000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Growth</a:t>
            </a:r>
            <a:endParaRPr lang="en-US" sz="11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11">
            <a:extLst>
              <a:ext uri="{FF2B5EF4-FFF2-40B4-BE49-F238E27FC236}">
                <a16:creationId xmlns:a16="http://schemas.microsoft.com/office/drawing/2014/main" id="{EB727532-51C5-AC0C-C457-DB0A28146C2F}"/>
              </a:ext>
            </a:extLst>
          </p:cNvPr>
          <p:cNvSpPr txBox="1"/>
          <p:nvPr/>
        </p:nvSpPr>
        <p:spPr>
          <a:xfrm>
            <a:off x="8423722" y="4424715"/>
            <a:ext cx="3419706" cy="37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200" dirty="0">
                <a:solidFill>
                  <a:srgbClr val="00000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Fractions</a:t>
            </a:r>
            <a:endParaRPr lang="en-US" sz="1100" b="1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250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6B88-C6D1-5A27-E33D-8F1007A8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Mediterranean Ecosystems</a:t>
            </a:r>
          </a:p>
        </p:txBody>
      </p:sp>
      <p:pic>
        <p:nvPicPr>
          <p:cNvPr id="3" name="Picture 2" descr="A collage of maps of different colors&#10;&#10;AI-generated content may be incorrect.">
            <a:extLst>
              <a:ext uri="{FF2B5EF4-FFF2-40B4-BE49-F238E27FC236}">
                <a16:creationId xmlns:a16="http://schemas.microsoft.com/office/drawing/2014/main" id="{2E5E01FF-A64F-D850-055A-D9954A84C0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93" y="1228190"/>
            <a:ext cx="5328536" cy="4848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5A18B0-5362-7BEB-09A0-D35BBB7F42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5" b="22561"/>
          <a:stretch>
            <a:fillRect/>
          </a:stretch>
        </p:blipFill>
        <p:spPr bwMode="auto">
          <a:xfrm>
            <a:off x="6370179" y="1228189"/>
            <a:ext cx="5355828" cy="4848477"/>
          </a:xfrm>
          <a:prstGeom prst="rect">
            <a:avLst/>
          </a:pr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4A665A-7ADE-C799-4688-DBFF971EC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533" y="4596903"/>
            <a:ext cx="1478996" cy="8223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4F91328-5CC6-4143-39CE-595C607CF4ED}"/>
              </a:ext>
            </a:extLst>
          </p:cNvPr>
          <p:cNvSpPr txBox="1"/>
          <p:nvPr/>
        </p:nvSpPr>
        <p:spPr>
          <a:xfrm>
            <a:off x="465993" y="908263"/>
            <a:ext cx="3643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A) Land Cover Fractions for 2020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357906-499F-F945-4A8B-39D4DAA26463}"/>
              </a:ext>
            </a:extLst>
          </p:cNvPr>
          <p:cNvSpPr txBox="1"/>
          <p:nvPr/>
        </p:nvSpPr>
        <p:spPr>
          <a:xfrm>
            <a:off x="6397473" y="890100"/>
            <a:ext cx="3515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B) WUI Growth (10km hexagons)</a:t>
            </a:r>
          </a:p>
        </p:txBody>
      </p:sp>
    </p:spTree>
    <p:extLst>
      <p:ext uri="{BB962C8B-B14F-4D97-AF65-F5344CB8AC3E}">
        <p14:creationId xmlns:p14="http://schemas.microsoft.com/office/powerpoint/2010/main" val="2816508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F3FDB-7890-767E-7D16-1F543C4D7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0B22A-E726-4386-4641-1F71749A5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12" y="1583323"/>
            <a:ext cx="11333977" cy="4212185"/>
          </a:xfrm>
        </p:spPr>
        <p:txBody>
          <a:bodyPr/>
          <a:lstStyle/>
          <a:p>
            <a:pPr lvl="0" fontAlgn="base"/>
            <a:r>
              <a:rPr lang="en-US" b="1" dirty="0"/>
              <a:t>WUI growth</a:t>
            </a:r>
            <a:r>
              <a:rPr lang="en-US" dirty="0"/>
              <a:t> increases ignitions and exposes people and houses to wildfires.​</a:t>
            </a:r>
          </a:p>
          <a:p>
            <a:pPr lvl="0" fontAlgn="base"/>
            <a:r>
              <a:rPr lang="en-US" b="1" dirty="0"/>
              <a:t>Land-use change</a:t>
            </a:r>
            <a:r>
              <a:rPr lang="en-US" dirty="0"/>
              <a:t> cause fuel to build up, exacerbating wildfire risk. ​</a:t>
            </a:r>
          </a:p>
          <a:p>
            <a:pPr lvl="0" fontAlgn="base"/>
            <a:r>
              <a:rPr lang="en-US" b="1" dirty="0"/>
              <a:t>Drought and climate change</a:t>
            </a:r>
            <a:r>
              <a:rPr lang="en-US" dirty="0"/>
              <a:t> contribute to landscape flammability and thereby to larger, more intense wildfires.​</a:t>
            </a:r>
          </a:p>
          <a:p>
            <a:pPr lvl="0" fontAlgn="base"/>
            <a:r>
              <a:rPr lang="en-US" b="1" dirty="0"/>
              <a:t>Wildfire risk</a:t>
            </a:r>
            <a:r>
              <a:rPr lang="en-US" dirty="0"/>
              <a:t> is due to WUI growth and increased ignitions, more fuels and climate change.​</a:t>
            </a:r>
          </a:p>
        </p:txBody>
      </p:sp>
    </p:spTree>
    <p:extLst>
      <p:ext uri="{BB962C8B-B14F-4D97-AF65-F5344CB8AC3E}">
        <p14:creationId xmlns:p14="http://schemas.microsoft.com/office/powerpoint/2010/main" val="3123795126"/>
      </p:ext>
    </p:extLst>
  </p:cSld>
  <p:clrMapOvr>
    <a:masterClrMapping/>
  </p:clrMapOvr>
</p:sld>
</file>

<file path=ppt/theme/theme1.xml><?xml version="1.0" encoding="utf-8"?>
<a:theme xmlns:a="http://schemas.openxmlformats.org/drawingml/2006/main" name="GRAY_WHITE_SILVIS">
  <a:themeElements>
    <a:clrScheme name="UW-Madison">
      <a:dk1>
        <a:srgbClr val="191919"/>
      </a:dk1>
      <a:lt1>
        <a:sysClr val="window" lastClr="FFFFFF"/>
      </a:lt1>
      <a:dk2>
        <a:srgbClr val="333333"/>
      </a:dk2>
      <a:lt2>
        <a:srgbClr val="FFFFFF"/>
      </a:lt2>
      <a:accent1>
        <a:srgbClr val="C5050C"/>
      </a:accent1>
      <a:accent2>
        <a:srgbClr val="9B0000"/>
      </a:accent2>
      <a:accent3>
        <a:srgbClr val="0479A8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W-Madiso">
      <a:majorFont>
        <a:latin typeface="Red Hat Display"/>
        <a:ea typeface=""/>
        <a:cs typeface=""/>
      </a:majorFont>
      <a:minorFont>
        <a:latin typeface="Red Hat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D_WHITE_SILVIS">
  <a:themeElements>
    <a:clrScheme name="UW-Madison">
      <a:dk1>
        <a:srgbClr val="191919"/>
      </a:dk1>
      <a:lt1>
        <a:sysClr val="window" lastClr="FFFFFF"/>
      </a:lt1>
      <a:dk2>
        <a:srgbClr val="333333"/>
      </a:dk2>
      <a:lt2>
        <a:srgbClr val="FFFFFF"/>
      </a:lt2>
      <a:accent1>
        <a:srgbClr val="C5050C"/>
      </a:accent1>
      <a:accent2>
        <a:srgbClr val="9B0000"/>
      </a:accent2>
      <a:accent3>
        <a:srgbClr val="0479A8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UW-Madiso">
      <a:majorFont>
        <a:latin typeface="Red Hat Display"/>
        <a:ea typeface=""/>
        <a:cs typeface=""/>
      </a:majorFont>
      <a:minorFont>
        <a:latin typeface="Red Hat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15467</TotalTime>
  <Words>462</Words>
  <Application>Microsoft Office PowerPoint</Application>
  <PresentationFormat>Widescreen</PresentationFormat>
  <Paragraphs>114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Arial</vt:lpstr>
      <vt:lpstr>Cambria Math</vt:lpstr>
      <vt:lpstr>Red Hat Display</vt:lpstr>
      <vt:lpstr>GRAY_WHITE_SILVIS</vt:lpstr>
      <vt:lpstr>RED_WHITE_SILVIS</vt:lpstr>
      <vt:lpstr>WUI Growth and Vegetation Changes in the Mediterranean Basin</vt:lpstr>
      <vt:lpstr>Land Cover Fractions</vt:lpstr>
      <vt:lpstr>Land Cover Fractions 2000</vt:lpstr>
      <vt:lpstr>Land Cover Fractions 2020</vt:lpstr>
      <vt:lpstr>WUI growth &amp; woody vegetation increase</vt:lpstr>
      <vt:lpstr>Normalized Difference Fraction Index (NDFI)</vt:lpstr>
      <vt:lpstr>DNDFI 2000-2020</vt:lpstr>
      <vt:lpstr>DNDFI &gt; 0.7 (woody increase) | 2000-2020</vt:lpstr>
      <vt:lpstr>Burned Area in Greece</vt:lpstr>
      <vt:lpstr>Burned Area in Greece</vt:lpstr>
      <vt:lpstr>Burned Area in Spain</vt:lpstr>
      <vt:lpstr>Burned Area in Spain</vt:lpstr>
      <vt:lpstr>Burned Area in Spain</vt:lpstr>
      <vt:lpstr>Results: WUI-Fire Relationship at 10km Hexagons</vt:lpstr>
      <vt:lpstr>Landsat-based WUI mapping method</vt:lpstr>
      <vt:lpstr>WUI in 2000</vt:lpstr>
      <vt:lpstr>WUI in 2020</vt:lpstr>
      <vt:lpstr>WUI Growth (2000-2020)</vt:lpstr>
      <vt:lpstr>WUI Growth (2000-2020) in Spain</vt:lpstr>
      <vt:lpstr>Global Mediterranean Ecosystems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Kira Pfoch</dc:creator>
  <cp:lastModifiedBy>Kira Pfoch</cp:lastModifiedBy>
  <cp:revision>570</cp:revision>
  <dcterms:created xsi:type="dcterms:W3CDTF">2024-10-03T14:48:10Z</dcterms:created>
  <dcterms:modified xsi:type="dcterms:W3CDTF">2026-08-05T18:46:46Z</dcterms:modified>
</cp:coreProperties>
</file>