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7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95"/>
  </p:notesMasterIdLst>
  <p:handoutMasterIdLst>
    <p:handoutMasterId r:id="rId96"/>
  </p:handoutMasterIdLst>
  <p:sldIdLst>
    <p:sldId id="1217" r:id="rId2"/>
    <p:sldId id="946" r:id="rId3"/>
    <p:sldId id="1167" r:id="rId4"/>
    <p:sldId id="1170" r:id="rId5"/>
    <p:sldId id="1203" r:id="rId6"/>
    <p:sldId id="1166" r:id="rId7"/>
    <p:sldId id="983" r:id="rId8"/>
    <p:sldId id="996" r:id="rId9"/>
    <p:sldId id="1031" r:id="rId10"/>
    <p:sldId id="1001" r:id="rId11"/>
    <p:sldId id="1168" r:id="rId12"/>
    <p:sldId id="1039" r:id="rId13"/>
    <p:sldId id="1041" r:id="rId14"/>
    <p:sldId id="1042" r:id="rId15"/>
    <p:sldId id="1123" r:id="rId16"/>
    <p:sldId id="1045" r:id="rId17"/>
    <p:sldId id="1046" r:id="rId18"/>
    <p:sldId id="1047" r:id="rId19"/>
    <p:sldId id="1048" r:id="rId20"/>
    <p:sldId id="1206" r:id="rId21"/>
    <p:sldId id="1051" r:id="rId22"/>
    <p:sldId id="1069" r:id="rId23"/>
    <p:sldId id="1052" r:id="rId24"/>
    <p:sldId id="1204" r:id="rId25"/>
    <p:sldId id="1205" r:id="rId26"/>
    <p:sldId id="1093" r:id="rId27"/>
    <p:sldId id="1193" r:id="rId28"/>
    <p:sldId id="1216" r:id="rId29"/>
    <p:sldId id="1066" r:id="rId30"/>
    <p:sldId id="1103" r:id="rId31"/>
    <p:sldId id="1099" r:id="rId32"/>
    <p:sldId id="1174" r:id="rId33"/>
    <p:sldId id="1100" r:id="rId34"/>
    <p:sldId id="1213" r:id="rId35"/>
    <p:sldId id="1184" r:id="rId36"/>
    <p:sldId id="1157" r:id="rId37"/>
    <p:sldId id="1214" r:id="rId38"/>
    <p:sldId id="1102" r:id="rId39"/>
    <p:sldId id="1162" r:id="rId40"/>
    <p:sldId id="1212" r:id="rId41"/>
    <p:sldId id="1148" r:id="rId42"/>
    <p:sldId id="1207" r:id="rId43"/>
    <p:sldId id="1094" r:id="rId44"/>
    <p:sldId id="1065" r:id="rId45"/>
    <p:sldId id="1186" r:id="rId46"/>
    <p:sldId id="1112" r:id="rId47"/>
    <p:sldId id="1090" r:id="rId48"/>
    <p:sldId id="1092" r:id="rId49"/>
    <p:sldId id="1188" r:id="rId50"/>
    <p:sldId id="1187" r:id="rId51"/>
    <p:sldId id="1151" r:id="rId52"/>
    <p:sldId id="1091" r:id="rId53"/>
    <p:sldId id="1153" r:id="rId54"/>
    <p:sldId id="1154" r:id="rId55"/>
    <p:sldId id="1095" r:id="rId56"/>
    <p:sldId id="1192" r:id="rId57"/>
    <p:sldId id="1057" r:id="rId58"/>
    <p:sldId id="1118" r:id="rId59"/>
    <p:sldId id="1075" r:id="rId60"/>
    <p:sldId id="1077" r:id="rId61"/>
    <p:sldId id="1155" r:id="rId62"/>
    <p:sldId id="1121" r:id="rId63"/>
    <p:sldId id="1054" r:id="rId64"/>
    <p:sldId id="1080" r:id="rId65"/>
    <p:sldId id="1079" r:id="rId66"/>
    <p:sldId id="1132" r:id="rId67"/>
    <p:sldId id="1082" r:id="rId68"/>
    <p:sldId id="1211" r:id="rId69"/>
    <p:sldId id="1133" r:id="rId70"/>
    <p:sldId id="1134" r:id="rId71"/>
    <p:sldId id="1085" r:id="rId72"/>
    <p:sldId id="1129" r:id="rId73"/>
    <p:sldId id="1084" r:id="rId74"/>
    <p:sldId id="1190" r:id="rId75"/>
    <p:sldId id="1127" r:id="rId76"/>
    <p:sldId id="1164" r:id="rId77"/>
    <p:sldId id="1055" r:id="rId78"/>
    <p:sldId id="1083" r:id="rId79"/>
    <p:sldId id="1122" r:id="rId80"/>
    <p:sldId id="1189" r:id="rId81"/>
    <p:sldId id="1194" r:id="rId82"/>
    <p:sldId id="1096" r:id="rId83"/>
    <p:sldId id="1200" r:id="rId84"/>
    <p:sldId id="1201" r:id="rId85"/>
    <p:sldId id="1143" r:id="rId86"/>
    <p:sldId id="1195" r:id="rId87"/>
    <p:sldId id="1179" r:id="rId88"/>
    <p:sldId id="1176" r:id="rId89"/>
    <p:sldId id="1180" r:id="rId90"/>
    <p:sldId id="1208" r:id="rId91"/>
    <p:sldId id="1209" r:id="rId92"/>
    <p:sldId id="1215" r:id="rId93"/>
    <p:sldId id="1110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2B3A98-882C-AE13-E07D-4C1839083795}" name="Kira Pfoch" initials="KP" userId="S::pfoch@wisc.edu::478b96f2-d4b1-4ab2-8cac-97b0368f24a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A PFOCH" initials="KP" lastIdx="1" clrIdx="0">
    <p:extLst>
      <p:ext uri="{19B8F6BF-5375-455C-9EA6-DF929625EA0E}">
        <p15:presenceInfo xmlns:p15="http://schemas.microsoft.com/office/powerpoint/2012/main" userId="KIRA PFO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3DC"/>
    <a:srgbClr val="77933C"/>
    <a:srgbClr val="C3D69B"/>
    <a:srgbClr val="E6B9B8"/>
    <a:srgbClr val="2E2E2E"/>
    <a:srgbClr val="ABD2E1"/>
    <a:srgbClr val="843C0C"/>
    <a:srgbClr val="00B050"/>
    <a:srgbClr val="47ACC6"/>
    <a:srgbClr val="F79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85473" autoAdjust="0"/>
  </p:normalViewPr>
  <p:slideViewPr>
    <p:cSldViewPr snapToGrid="0">
      <p:cViewPr varScale="1">
        <p:scale>
          <a:sx n="136" d="100"/>
          <a:sy n="136" d="100"/>
        </p:scale>
        <p:origin x="696" y="108"/>
      </p:cViewPr>
      <p:guideLst>
        <p:guide orient="horz" pos="2160"/>
        <p:guide pos="3864"/>
        <p:guide pos="3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-96811"/>
    </p:cViewPr>
  </p:sorterViewPr>
  <p:notesViewPr>
    <p:cSldViewPr snapToGrid="0">
      <p:cViewPr varScale="1">
        <p:scale>
          <a:sx n="97" d="100"/>
          <a:sy n="97" d="100"/>
        </p:scale>
        <p:origin x="361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zayeva\Downloads\statistic_id1006502_population-of-the-world-10000bce-210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aven.russell.wisc.edu\data\afarizayeva\PhD_Madison2\Dissertation\left2doOveral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rslfs-egghead.ad.wisc.edu\EggData\sdmCaucasus\Data\ChapterIII\final\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Estimated global population from 1000 to 2020 (in millions)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'[statistic_id1006502_population-of-the-world-10000bce-2100.xlsx]Sheet1'!$A$2:$A$16</c:f>
              <c:strCache>
                <c:ptCount val="15"/>
                <c:pt idx="0">
                  <c:v>1000</c:v>
                </c:pt>
                <c:pt idx="1">
                  <c:v>1100</c:v>
                </c:pt>
                <c:pt idx="2">
                  <c:v>1200</c:v>
                </c:pt>
                <c:pt idx="3">
                  <c:v>1300</c:v>
                </c:pt>
                <c:pt idx="4">
                  <c:v>1400</c:v>
                </c:pt>
                <c:pt idx="5">
                  <c:v>1500</c:v>
                </c:pt>
                <c:pt idx="6">
                  <c:v>1600</c:v>
                </c:pt>
                <c:pt idx="7">
                  <c:v>1700</c:v>
                </c:pt>
                <c:pt idx="8">
                  <c:v>1750</c:v>
                </c:pt>
                <c:pt idx="9">
                  <c:v>1800</c:v>
                </c:pt>
                <c:pt idx="10">
                  <c:v>1850</c:v>
                </c:pt>
                <c:pt idx="11">
                  <c:v>1900</c:v>
                </c:pt>
                <c:pt idx="12">
                  <c:v>1950</c:v>
                </c:pt>
                <c:pt idx="13">
                  <c:v>2000</c:v>
                </c:pt>
                <c:pt idx="14">
                  <c:v>2020</c:v>
                </c:pt>
              </c:strCache>
            </c:strRef>
          </c:cat>
          <c:val>
            <c:numRef>
              <c:f>'[statistic_id1006502_population-of-the-world-10000bce-2100.xlsx]Sheet1'!$B$2:$B$16</c:f>
              <c:numCache>
                <c:formatCode>#,##0</c:formatCode>
                <c:ptCount val="15"/>
                <c:pt idx="0">
                  <c:v>295</c:v>
                </c:pt>
                <c:pt idx="1">
                  <c:v>353</c:v>
                </c:pt>
                <c:pt idx="2">
                  <c:v>393</c:v>
                </c:pt>
                <c:pt idx="3">
                  <c:v>392</c:v>
                </c:pt>
                <c:pt idx="4">
                  <c:v>390</c:v>
                </c:pt>
                <c:pt idx="5">
                  <c:v>461</c:v>
                </c:pt>
                <c:pt idx="6">
                  <c:v>554</c:v>
                </c:pt>
                <c:pt idx="7">
                  <c:v>603</c:v>
                </c:pt>
                <c:pt idx="8">
                  <c:v>814</c:v>
                </c:pt>
                <c:pt idx="9">
                  <c:v>990</c:v>
                </c:pt>
                <c:pt idx="10">
                  <c:v>1263</c:v>
                </c:pt>
                <c:pt idx="11">
                  <c:v>1654</c:v>
                </c:pt>
                <c:pt idx="12">
                  <c:v>2536</c:v>
                </c:pt>
                <c:pt idx="13">
                  <c:v>6143</c:v>
                </c:pt>
                <c:pt idx="14">
                  <c:v>7835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0E-4B41-B1B1-0E957E9EC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279592"/>
        <c:axId val="903342376"/>
      </c:lineChart>
      <c:catAx>
        <c:axId val="575279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342376"/>
        <c:crosses val="autoZero"/>
        <c:auto val="1"/>
        <c:lblAlgn val="ctr"/>
        <c:lblOffset val="100"/>
        <c:noMultiLvlLbl val="0"/>
      </c:catAx>
      <c:valAx>
        <c:axId val="90334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279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'iucn&lt;II'!$C$20:$C$21</c:f>
              <c:strCache>
                <c:ptCount val="2"/>
                <c:pt idx="1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'iucn&lt;II'!$C$22:$C$35</c:f>
              <c:numCache>
                <c:formatCode>0.0</c:formatCode>
                <c:ptCount val="14"/>
                <c:pt idx="0">
                  <c:v>19.930945415249997</c:v>
                </c:pt>
                <c:pt idx="1">
                  <c:v>43.439550881632009</c:v>
                </c:pt>
                <c:pt idx="2">
                  <c:v>15.885253221342792</c:v>
                </c:pt>
                <c:pt idx="3">
                  <c:v>32.172252854874252</c:v>
                </c:pt>
                <c:pt idx="4">
                  <c:v>94.879774460778449</c:v>
                </c:pt>
                <c:pt idx="5">
                  <c:v>88.849883821367257</c:v>
                </c:pt>
                <c:pt idx="6">
                  <c:v>0</c:v>
                </c:pt>
                <c:pt idx="7">
                  <c:v>0</c:v>
                </c:pt>
                <c:pt idx="8">
                  <c:v>70.396513177020253</c:v>
                </c:pt>
                <c:pt idx="9">
                  <c:v>65.155403299849624</c:v>
                </c:pt>
                <c:pt idx="10">
                  <c:v>35.887799256707723</c:v>
                </c:pt>
                <c:pt idx="11">
                  <c:v>27.871682739264195</c:v>
                </c:pt>
                <c:pt idx="12">
                  <c:v>57.409289689486208</c:v>
                </c:pt>
                <c:pt idx="13">
                  <c:v>78.660986357637768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61-4983-87D9-5313C7DD15C0}"/>
            </c:ext>
          </c:extLst>
        </c:ser>
        <c:ser>
          <c:idx val="1"/>
          <c:order val="1"/>
          <c:tx>
            <c:strRef>
              <c:f>'iucn&lt;II'!$D$20:$D$21</c:f>
              <c:strCache>
                <c:ptCount val="2"/>
                <c:pt idx="1">
                  <c:v>least 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'iucn&lt;II'!$D$22:$D$35</c:f>
              <c:numCache>
                <c:formatCode>0.0</c:formatCode>
                <c:ptCount val="14"/>
                <c:pt idx="0">
                  <c:v>72.478216177749673</c:v>
                </c:pt>
                <c:pt idx="1">
                  <c:v>52.566880156031736</c:v>
                </c:pt>
                <c:pt idx="2">
                  <c:v>70.886706458692245</c:v>
                </c:pt>
                <c:pt idx="3">
                  <c:v>39.167168630292203</c:v>
                </c:pt>
                <c:pt idx="4">
                  <c:v>1.8886609236149019</c:v>
                </c:pt>
                <c:pt idx="5">
                  <c:v>7.3659972016739772</c:v>
                </c:pt>
                <c:pt idx="6">
                  <c:v>96.623118689474751</c:v>
                </c:pt>
                <c:pt idx="7">
                  <c:v>85.471733480482385</c:v>
                </c:pt>
                <c:pt idx="8">
                  <c:v>18.602489213477977</c:v>
                </c:pt>
                <c:pt idx="9">
                  <c:v>13.796395638961565</c:v>
                </c:pt>
                <c:pt idx="10">
                  <c:v>31.390295371886655</c:v>
                </c:pt>
                <c:pt idx="11">
                  <c:v>26.423057537180298</c:v>
                </c:pt>
                <c:pt idx="12">
                  <c:v>35.491369736668737</c:v>
                </c:pt>
                <c:pt idx="13">
                  <c:v>7.8323848723080758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61-4983-87D9-5313C7DD15C0}"/>
            </c:ext>
          </c:extLst>
        </c:ser>
        <c:ser>
          <c:idx val="2"/>
          <c:order val="2"/>
          <c:tx>
            <c:strRef>
              <c:f>'iucn&lt;II'!$E$20:$E$21</c:f>
              <c:strCache>
                <c:ptCount val="2"/>
                <c:pt idx="1">
                  <c:v>moderately 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'iucn&lt;II'!$E$22:$E$35</c:f>
              <c:numCache>
                <c:formatCode>0.0</c:formatCode>
                <c:ptCount val="14"/>
                <c:pt idx="0">
                  <c:v>7.4461927729896438</c:v>
                </c:pt>
                <c:pt idx="1">
                  <c:v>3.4771882659919346</c:v>
                </c:pt>
                <c:pt idx="2">
                  <c:v>11.563451712503319</c:v>
                </c:pt>
                <c:pt idx="3">
                  <c:v>25.994203899730838</c:v>
                </c:pt>
                <c:pt idx="4">
                  <c:v>1.5698232537128014</c:v>
                </c:pt>
                <c:pt idx="5">
                  <c:v>2.8581407654195505</c:v>
                </c:pt>
                <c:pt idx="6">
                  <c:v>3.3768813105252291</c:v>
                </c:pt>
                <c:pt idx="7">
                  <c:v>14.527845291300373</c:v>
                </c:pt>
                <c:pt idx="8">
                  <c:v>9.4046132642326654</c:v>
                </c:pt>
                <c:pt idx="9">
                  <c:v>4.5361952386629101</c:v>
                </c:pt>
                <c:pt idx="10">
                  <c:v>12.282831705159333</c:v>
                </c:pt>
                <c:pt idx="11">
                  <c:v>14.687028775910134</c:v>
                </c:pt>
                <c:pt idx="12">
                  <c:v>7.0945302974214837</c:v>
                </c:pt>
                <c:pt idx="13">
                  <c:v>5.2806378008252759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61-4983-87D9-5313C7DD15C0}"/>
            </c:ext>
          </c:extLst>
        </c:ser>
        <c:ser>
          <c:idx val="3"/>
          <c:order val="3"/>
          <c:tx>
            <c:strRef>
              <c:f>'iucn&lt;II'!$F$20:$F$21</c:f>
              <c:strCache>
                <c:ptCount val="2"/>
                <c:pt idx="1">
                  <c:v>highly 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'iucn&lt;II'!$F$22:$F$35</c:f>
              <c:numCache>
                <c:formatCode>0.0</c:formatCode>
                <c:ptCount val="14"/>
                <c:pt idx="0">
                  <c:v>0.14464563401070082</c:v>
                </c:pt>
                <c:pt idx="1">
                  <c:v>0.51638069634432415</c:v>
                </c:pt>
                <c:pt idx="2">
                  <c:v>1.6645886074616369</c:v>
                </c:pt>
                <c:pt idx="3">
                  <c:v>2.666374615102717</c:v>
                </c:pt>
                <c:pt idx="4">
                  <c:v>1.6617413618938268</c:v>
                </c:pt>
                <c:pt idx="5">
                  <c:v>0.92597821153922588</c:v>
                </c:pt>
                <c:pt idx="6">
                  <c:v>0</c:v>
                </c:pt>
                <c:pt idx="7">
                  <c:v>4.2122821723581619E-4</c:v>
                </c:pt>
                <c:pt idx="8">
                  <c:v>1.5963843452690931</c:v>
                </c:pt>
                <c:pt idx="9">
                  <c:v>16.512005822525893</c:v>
                </c:pt>
                <c:pt idx="10">
                  <c:v>20.439073666246287</c:v>
                </c:pt>
                <c:pt idx="11">
                  <c:v>31.018230947645371</c:v>
                </c:pt>
                <c:pt idx="12">
                  <c:v>4.8102764235803935E-3</c:v>
                </c:pt>
                <c:pt idx="13">
                  <c:v>8.2259909692288709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61-4983-87D9-5313C7DD15C0}"/>
            </c:ext>
          </c:extLst>
        </c:ser>
        <c:ser>
          <c:idx val="4"/>
          <c:order val="4"/>
          <c:tx>
            <c:strRef>
              <c:f>'iucn&lt;II'!$G$20:$G$21</c:f>
              <c:strCache>
                <c:ptCount val="2"/>
                <c:pt idx="0">
                  <c:v>1970-90</c:v>
                </c:pt>
                <c:pt idx="1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'iucn&lt;II'!$G$22:$G$35</c:f>
              <c:numCache>
                <c:formatCode>0.0</c:formatCode>
                <c:ptCount val="14"/>
                <c:pt idx="0">
                  <c:v>18.442051269682384</c:v>
                </c:pt>
                <c:pt idx="1">
                  <c:v>23.819458681556348</c:v>
                </c:pt>
                <c:pt idx="2">
                  <c:v>4.0670960413651116</c:v>
                </c:pt>
                <c:pt idx="3">
                  <c:v>31.952655720635626</c:v>
                </c:pt>
                <c:pt idx="4">
                  <c:v>96.648890863978068</c:v>
                </c:pt>
                <c:pt idx="5">
                  <c:v>98.042439728919007</c:v>
                </c:pt>
                <c:pt idx="6">
                  <c:v>0</c:v>
                </c:pt>
                <c:pt idx="7">
                  <c:v>0</c:v>
                </c:pt>
                <c:pt idx="8">
                  <c:v>25.06128948635337</c:v>
                </c:pt>
                <c:pt idx="9">
                  <c:v>50.124430618820128</c:v>
                </c:pt>
                <c:pt idx="10">
                  <c:v>30.780283672184577</c:v>
                </c:pt>
                <c:pt idx="11">
                  <c:v>28.020219975558273</c:v>
                </c:pt>
                <c:pt idx="12">
                  <c:v>23.218901603525531</c:v>
                </c:pt>
                <c:pt idx="13">
                  <c:v>72.272710439580791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61-4983-87D9-5313C7DD15C0}"/>
            </c:ext>
          </c:extLst>
        </c:ser>
        <c:ser>
          <c:idx val="5"/>
          <c:order val="5"/>
          <c:tx>
            <c:strRef>
              <c:f>'iucn&lt;II'!$H$20:$H$21</c:f>
              <c:strCache>
                <c:ptCount val="2"/>
                <c:pt idx="0">
                  <c:v>1970-90</c:v>
                </c:pt>
                <c:pt idx="1">
                  <c:v>least 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'iucn&lt;II'!$H$22:$H$35</c:f>
              <c:numCache>
                <c:formatCode>0.0</c:formatCode>
                <c:ptCount val="14"/>
                <c:pt idx="0">
                  <c:v>70.919308739643768</c:v>
                </c:pt>
                <c:pt idx="1">
                  <c:v>66.24457817279901</c:v>
                </c:pt>
                <c:pt idx="2">
                  <c:v>58.373792630163244</c:v>
                </c:pt>
                <c:pt idx="3">
                  <c:v>25.235557904451639</c:v>
                </c:pt>
                <c:pt idx="4">
                  <c:v>3.3511091360219232</c:v>
                </c:pt>
                <c:pt idx="5">
                  <c:v>1.957560271080991</c:v>
                </c:pt>
                <c:pt idx="6">
                  <c:v>100</c:v>
                </c:pt>
                <c:pt idx="7">
                  <c:v>99.861169723956507</c:v>
                </c:pt>
                <c:pt idx="8">
                  <c:v>17.398807539902975</c:v>
                </c:pt>
                <c:pt idx="9">
                  <c:v>21.353553308891602</c:v>
                </c:pt>
                <c:pt idx="10">
                  <c:v>29.361552420101471</c:v>
                </c:pt>
                <c:pt idx="11">
                  <c:v>22.926711846831836</c:v>
                </c:pt>
                <c:pt idx="12">
                  <c:v>50.683257415842689</c:v>
                </c:pt>
                <c:pt idx="13">
                  <c:v>12.698589045661596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61-4983-87D9-5313C7DD15C0}"/>
            </c:ext>
          </c:extLst>
        </c:ser>
        <c:ser>
          <c:idx val="6"/>
          <c:order val="6"/>
          <c:tx>
            <c:strRef>
              <c:f>'iucn&lt;II'!$I$20:$I$21</c:f>
              <c:strCache>
                <c:ptCount val="2"/>
                <c:pt idx="0">
                  <c:v>1970-90</c:v>
                </c:pt>
                <c:pt idx="1">
                  <c:v>moderately 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'iucn&lt;II'!$I$22:$I$35</c:f>
              <c:numCache>
                <c:formatCode>0.0</c:formatCode>
                <c:ptCount val="14"/>
                <c:pt idx="0">
                  <c:v>10.272427973613439</c:v>
                </c:pt>
                <c:pt idx="1">
                  <c:v>7.1019404011046667</c:v>
                </c:pt>
                <c:pt idx="2">
                  <c:v>21.838160183319072</c:v>
                </c:pt>
                <c:pt idx="3">
                  <c:v>39.562290226269688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0.1388302760434949</c:v>
                </c:pt>
                <c:pt idx="8">
                  <c:v>43.433692552679325</c:v>
                </c:pt>
                <c:pt idx="9">
                  <c:v>9.8974188053179279</c:v>
                </c:pt>
                <c:pt idx="10">
                  <c:v>4.7220679183794392</c:v>
                </c:pt>
                <c:pt idx="11">
                  <c:v>6.5040921379106029</c:v>
                </c:pt>
                <c:pt idx="12">
                  <c:v>22.31344665407547</c:v>
                </c:pt>
                <c:pt idx="13">
                  <c:v>13.041513905862312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61-4983-87D9-5313C7DD15C0}"/>
            </c:ext>
          </c:extLst>
        </c:ser>
        <c:ser>
          <c:idx val="7"/>
          <c:order val="7"/>
          <c:tx>
            <c:strRef>
              <c:f>'iucn&lt;II'!$J$20:$J$21</c:f>
              <c:strCache>
                <c:ptCount val="2"/>
                <c:pt idx="0">
                  <c:v>1970-90</c:v>
                </c:pt>
                <c:pt idx="1">
                  <c:v>highly 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'iucn&lt;II'!$J$22:$J$35</c:f>
              <c:numCache>
                <c:formatCode>0.0</c:formatCode>
                <c:ptCount val="14"/>
                <c:pt idx="0">
                  <c:v>0.36621201706041495</c:v>
                </c:pt>
                <c:pt idx="1">
                  <c:v>2.8340227445399848</c:v>
                </c:pt>
                <c:pt idx="2">
                  <c:v>15.720951145152574</c:v>
                </c:pt>
                <c:pt idx="3">
                  <c:v>3.2494961486430531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14.106210421064326</c:v>
                </c:pt>
                <c:pt idx="9">
                  <c:v>18.624597266970333</c:v>
                </c:pt>
                <c:pt idx="10">
                  <c:v>35.136095989334514</c:v>
                </c:pt>
                <c:pt idx="11">
                  <c:v>42.548976039699291</c:v>
                </c:pt>
                <c:pt idx="12">
                  <c:v>3.784394326556308</c:v>
                </c:pt>
                <c:pt idx="13">
                  <c:v>1.9871866088953081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461-4983-87D9-5313C7DD15C0}"/>
            </c:ext>
          </c:extLst>
        </c:ser>
        <c:ser>
          <c:idx val="8"/>
          <c:order val="8"/>
          <c:tx>
            <c:strRef>
              <c:f>'iucn&lt;II'!$K$20:$K$21</c:f>
              <c:strCache>
                <c:ptCount val="2"/>
                <c:pt idx="0">
                  <c:v>after 1990</c:v>
                </c:pt>
                <c:pt idx="1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'iucn&lt;II'!$K$22:$K$35</c:f>
              <c:numCache>
                <c:formatCode>0.0</c:formatCode>
                <c:ptCount val="14"/>
                <c:pt idx="0">
                  <c:v>24.155219240741452</c:v>
                </c:pt>
                <c:pt idx="1">
                  <c:v>32.07887859051305</c:v>
                </c:pt>
                <c:pt idx="2">
                  <c:v>7.8237750402474404</c:v>
                </c:pt>
                <c:pt idx="3">
                  <c:v>13.002510199531789</c:v>
                </c:pt>
                <c:pt idx="4">
                  <c:v>90.281049692415252</c:v>
                </c:pt>
                <c:pt idx="5">
                  <c:v>73.163303744288584</c:v>
                </c:pt>
                <c:pt idx="6">
                  <c:v>0</c:v>
                </c:pt>
                <c:pt idx="7">
                  <c:v>0</c:v>
                </c:pt>
                <c:pt idx="8">
                  <c:v>62.964661871785161</c:v>
                </c:pt>
                <c:pt idx="9">
                  <c:v>64.534507550775473</c:v>
                </c:pt>
                <c:pt idx="10">
                  <c:v>55.795861023560185</c:v>
                </c:pt>
                <c:pt idx="11">
                  <c:v>43.491922353474159</c:v>
                </c:pt>
                <c:pt idx="12">
                  <c:v>49.583286569980842</c:v>
                </c:pt>
                <c:pt idx="13">
                  <c:v>72.796996960166794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61-4983-87D9-5313C7DD15C0}"/>
            </c:ext>
          </c:extLst>
        </c:ser>
        <c:ser>
          <c:idx val="9"/>
          <c:order val="9"/>
          <c:tx>
            <c:strRef>
              <c:f>'iucn&lt;II'!$L$20:$L$21</c:f>
              <c:strCache>
                <c:ptCount val="2"/>
                <c:pt idx="0">
                  <c:v>after 1990</c:v>
                </c:pt>
                <c:pt idx="1">
                  <c:v>least 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'iucn&lt;II'!$L$22:$L$35</c:f>
              <c:numCache>
                <c:formatCode>0.0</c:formatCode>
                <c:ptCount val="14"/>
                <c:pt idx="0">
                  <c:v>74.929021287904192</c:v>
                </c:pt>
                <c:pt idx="1">
                  <c:v>53.665265646199153</c:v>
                </c:pt>
                <c:pt idx="2">
                  <c:v>88.378589519196154</c:v>
                </c:pt>
                <c:pt idx="3">
                  <c:v>73.577390356393607</c:v>
                </c:pt>
                <c:pt idx="4">
                  <c:v>9.7189503075847377</c:v>
                </c:pt>
                <c:pt idx="5">
                  <c:v>9.1976229480500145</c:v>
                </c:pt>
                <c:pt idx="6">
                  <c:v>100</c:v>
                </c:pt>
                <c:pt idx="7">
                  <c:v>80.043245206352211</c:v>
                </c:pt>
                <c:pt idx="8">
                  <c:v>31.269047778099413</c:v>
                </c:pt>
                <c:pt idx="9">
                  <c:v>23.290422335327765</c:v>
                </c:pt>
                <c:pt idx="10">
                  <c:v>39.230111561959866</c:v>
                </c:pt>
                <c:pt idx="11">
                  <c:v>17.41412064470995</c:v>
                </c:pt>
                <c:pt idx="12">
                  <c:v>47.753677488934564</c:v>
                </c:pt>
                <c:pt idx="13">
                  <c:v>15.543384264201428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461-4983-87D9-5313C7DD15C0}"/>
            </c:ext>
          </c:extLst>
        </c:ser>
        <c:ser>
          <c:idx val="10"/>
          <c:order val="10"/>
          <c:tx>
            <c:strRef>
              <c:f>'iucn&lt;II'!$M$20:$M$21</c:f>
              <c:strCache>
                <c:ptCount val="2"/>
                <c:pt idx="0">
                  <c:v>after 1990</c:v>
                </c:pt>
                <c:pt idx="1">
                  <c:v>moderately 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'iucn&lt;II'!$M$22:$M$35</c:f>
              <c:numCache>
                <c:formatCode>0.0</c:formatCode>
                <c:ptCount val="14"/>
                <c:pt idx="0">
                  <c:v>0.88423644553142955</c:v>
                </c:pt>
                <c:pt idx="1">
                  <c:v>9.0730929200171513</c:v>
                </c:pt>
                <c:pt idx="2">
                  <c:v>2.2080759670650938</c:v>
                </c:pt>
                <c:pt idx="3">
                  <c:v>13.151387139432831</c:v>
                </c:pt>
                <c:pt idx="4">
                  <c:v>0</c:v>
                </c:pt>
                <c:pt idx="5">
                  <c:v>11.140944888787661</c:v>
                </c:pt>
                <c:pt idx="6">
                  <c:v>0</c:v>
                </c:pt>
                <c:pt idx="7">
                  <c:v>19.677470609397343</c:v>
                </c:pt>
                <c:pt idx="8">
                  <c:v>4.3526538852642744</c:v>
                </c:pt>
                <c:pt idx="9">
                  <c:v>8.6348345612390585</c:v>
                </c:pt>
                <c:pt idx="10">
                  <c:v>0.58928191808930497</c:v>
                </c:pt>
                <c:pt idx="11">
                  <c:v>8.0825585659095651</c:v>
                </c:pt>
                <c:pt idx="12">
                  <c:v>2.2768745680294358</c:v>
                </c:pt>
                <c:pt idx="13">
                  <c:v>10.395597560624589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61-4983-87D9-5313C7DD15C0}"/>
            </c:ext>
          </c:extLst>
        </c:ser>
        <c:ser>
          <c:idx val="11"/>
          <c:order val="11"/>
          <c:tx>
            <c:strRef>
              <c:f>'iucn&lt;II'!$N$20:$N$21</c:f>
              <c:strCache>
                <c:ptCount val="2"/>
                <c:pt idx="0">
                  <c:v>after 1990</c:v>
                </c:pt>
                <c:pt idx="1">
                  <c:v>highly 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'iucn&lt;II'!$A$22:$B$35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'iucn&lt;II'!$N$22:$N$35</c:f>
              <c:numCache>
                <c:formatCode>0.0</c:formatCode>
                <c:ptCount val="14"/>
                <c:pt idx="0">
                  <c:v>3.1523025822929179E-2</c:v>
                </c:pt>
                <c:pt idx="1">
                  <c:v>5.1827628432706367</c:v>
                </c:pt>
                <c:pt idx="2">
                  <c:v>1.5895594734913243</c:v>
                </c:pt>
                <c:pt idx="3">
                  <c:v>0.26871230464177026</c:v>
                </c:pt>
                <c:pt idx="4">
                  <c:v>0</c:v>
                </c:pt>
                <c:pt idx="5">
                  <c:v>6.4981284188737476</c:v>
                </c:pt>
                <c:pt idx="6">
                  <c:v>0</c:v>
                </c:pt>
                <c:pt idx="7">
                  <c:v>0.27928418425044904</c:v>
                </c:pt>
                <c:pt idx="8">
                  <c:v>1.4136364648511432</c:v>
                </c:pt>
                <c:pt idx="9">
                  <c:v>3.5402355526576956</c:v>
                </c:pt>
                <c:pt idx="10">
                  <c:v>4.384745496390642</c:v>
                </c:pt>
                <c:pt idx="11">
                  <c:v>31.011398435906322</c:v>
                </c:pt>
                <c:pt idx="12">
                  <c:v>0.38616137305516418</c:v>
                </c:pt>
                <c:pt idx="13">
                  <c:v>1.2640212150071899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461-4983-87D9-5313C7DD1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9081392"/>
        <c:axId val="1179075488"/>
      </c:barChart>
      <c:catAx>
        <c:axId val="117908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9075488"/>
        <c:crosses val="autoZero"/>
        <c:auto val="1"/>
        <c:lblAlgn val="ctr"/>
        <c:lblOffset val="100"/>
        <c:noMultiLvlLbl val="0"/>
      </c:catAx>
      <c:valAx>
        <c:axId val="1179075488"/>
        <c:scaling>
          <c:orientation val="minMax"/>
          <c:min val="0"/>
        </c:scaling>
        <c:delete val="1"/>
        <c:axPos val="l"/>
        <c:numFmt formatCode="@" sourceLinked="0"/>
        <c:majorTickMark val="out"/>
        <c:minorTickMark val="none"/>
        <c:tickLblPos val="nextTo"/>
        <c:crossAx val="117908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02684550362765"/>
          <c:y val="3.612989901686018E-2"/>
          <c:w val="0.80805719944069099"/>
          <c:h val="0.7871544107833978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Sheet10!$B$1</c:f>
              <c:strCache>
                <c:ptCount val="1"/>
                <c:pt idx="0">
                  <c:v>Area sq km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chemeClr val="tx2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Sheet10!$A$2:$A$21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6</c:v>
                </c:pt>
                <c:pt idx="4">
                  <c:v>1</c:v>
                </c:pt>
                <c:pt idx="5">
                  <c:v>7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4</c:v>
                </c:pt>
                <c:pt idx="13">
                  <c:v>1</c:v>
                </c:pt>
                <c:pt idx="14">
                  <c:v>5</c:v>
                </c:pt>
                <c:pt idx="15">
                  <c:v>4</c:v>
                </c:pt>
                <c:pt idx="16">
                  <c:v>6</c:v>
                </c:pt>
                <c:pt idx="17">
                  <c:v>4</c:v>
                </c:pt>
                <c:pt idx="18">
                  <c:v>4</c:v>
                </c:pt>
                <c:pt idx="19">
                  <c:v>7</c:v>
                </c:pt>
              </c:numCache>
            </c:numRef>
          </c:xVal>
          <c:yVal>
            <c:numRef>
              <c:f>Sheet10!$B$2:$B$21</c:f>
              <c:numCache>
                <c:formatCode>#,##0</c:formatCode>
                <c:ptCount val="20"/>
                <c:pt idx="0">
                  <c:v>484000</c:v>
                </c:pt>
                <c:pt idx="1">
                  <c:v>60000</c:v>
                </c:pt>
                <c:pt idx="2" formatCode="#,##0.00">
                  <c:v>44957</c:v>
                </c:pt>
                <c:pt idx="3">
                  <c:v>22400</c:v>
                </c:pt>
                <c:pt idx="4">
                  <c:v>22209</c:v>
                </c:pt>
                <c:pt idx="5" formatCode="General">
                  <c:v>4200</c:v>
                </c:pt>
                <c:pt idx="6" formatCode="General">
                  <c:v>3600</c:v>
                </c:pt>
                <c:pt idx="7" formatCode="General">
                  <c:v>2896.3</c:v>
                </c:pt>
                <c:pt idx="8" formatCode="General">
                  <c:v>2880</c:v>
                </c:pt>
                <c:pt idx="9" formatCode="General">
                  <c:v>2212</c:v>
                </c:pt>
                <c:pt idx="10" formatCode="General">
                  <c:v>2000</c:v>
                </c:pt>
                <c:pt idx="11" formatCode="General">
                  <c:v>1600</c:v>
                </c:pt>
                <c:pt idx="12" formatCode="General">
                  <c:v>900</c:v>
                </c:pt>
                <c:pt idx="13" formatCode="General">
                  <c:v>231</c:v>
                </c:pt>
                <c:pt idx="14" formatCode="General">
                  <c:v>43</c:v>
                </c:pt>
                <c:pt idx="15" formatCode="General">
                  <c:v>42</c:v>
                </c:pt>
                <c:pt idx="16" formatCode="General">
                  <c:v>40</c:v>
                </c:pt>
                <c:pt idx="17" formatCode="General">
                  <c:v>8</c:v>
                </c:pt>
                <c:pt idx="18" formatCode="General">
                  <c:v>5</c:v>
                </c:pt>
                <c:pt idx="19" formatCode="General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A2-405B-9A0F-A8B98FB7F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2248808"/>
        <c:axId val="1112249464"/>
      </c:scatterChart>
      <c:valAx>
        <c:axId val="1112248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Number of LC classes</a:t>
                </a:r>
              </a:p>
            </c:rich>
          </c:tx>
          <c:layout>
            <c:manualLayout>
              <c:xMode val="edge"/>
              <c:yMode val="edge"/>
              <c:x val="0.42455881227774284"/>
              <c:y val="0.92701686018061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249464"/>
        <c:crosses val="autoZero"/>
        <c:crossBetween val="midCat"/>
      </c:valAx>
      <c:valAx>
        <c:axId val="111224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Study area, sq km</a:t>
                </a:r>
              </a:p>
            </c:rich>
          </c:tx>
          <c:layout>
            <c:manualLayout>
              <c:xMode val="edge"/>
              <c:yMode val="edge"/>
              <c:x val="0"/>
              <c:y val="0.234825748476355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248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'TSS &amp; AUC'!$J$4</c:f>
              <c:strCache>
                <c:ptCount val="1"/>
                <c:pt idx="0">
                  <c:v>TSS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'TSS &amp; AUC'!$K$3:$Q$3</c:f>
              <c:strCache>
                <c:ptCount val="7"/>
                <c:pt idx="0">
                  <c:v>bezoar</c:v>
                </c:pt>
                <c:pt idx="1">
                  <c:v>chamois</c:v>
                </c:pt>
                <c:pt idx="2">
                  <c:v>gazelle</c:v>
                </c:pt>
                <c:pt idx="3">
                  <c:v>mouflon</c:v>
                </c:pt>
                <c:pt idx="4">
                  <c:v>red deer</c:v>
                </c:pt>
                <c:pt idx="5">
                  <c:v>roe deer</c:v>
                </c:pt>
                <c:pt idx="6">
                  <c:v>tur</c:v>
                </c:pt>
              </c:strCache>
            </c:strRef>
          </c:cat>
          <c:val>
            <c:numRef>
              <c:f>'TSS &amp; AUC'!$K$4:$Q$4</c:f>
              <c:numCache>
                <c:formatCode>General</c:formatCode>
                <c:ptCount val="7"/>
                <c:pt idx="0">
                  <c:v>88.1</c:v>
                </c:pt>
                <c:pt idx="1">
                  <c:v>80.7</c:v>
                </c:pt>
                <c:pt idx="2">
                  <c:v>80.300000000000011</c:v>
                </c:pt>
                <c:pt idx="3">
                  <c:v>66.100000000000009</c:v>
                </c:pt>
                <c:pt idx="4">
                  <c:v>83.5</c:v>
                </c:pt>
                <c:pt idx="5">
                  <c:v>77.7</c:v>
                </c:pt>
                <c:pt idx="6">
                  <c:v>80.5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2-4845-8C4F-1EE36B09451E}"/>
            </c:ext>
          </c:extLst>
        </c:ser>
        <c:ser>
          <c:idx val="1"/>
          <c:order val="1"/>
          <c:tx>
            <c:strRef>
              <c:f>'TSS &amp; AUC'!$J$5</c:f>
              <c:strCache>
                <c:ptCount val="1"/>
                <c:pt idx="0">
                  <c:v>AUC</c:v>
                </c:pt>
              </c:strCache>
            </c:strRef>
          </c:tx>
          <c:spPr>
            <a:solidFill>
              <a:schemeClr val="bg2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strRef>
              <c:f>'TSS &amp; AUC'!$K$3:$Q$3</c:f>
              <c:strCache>
                <c:ptCount val="7"/>
                <c:pt idx="0">
                  <c:v>bezoar</c:v>
                </c:pt>
                <c:pt idx="1">
                  <c:v>chamois</c:v>
                </c:pt>
                <c:pt idx="2">
                  <c:v>gazelle</c:v>
                </c:pt>
                <c:pt idx="3">
                  <c:v>mouflon</c:v>
                </c:pt>
                <c:pt idx="4">
                  <c:v>red deer</c:v>
                </c:pt>
                <c:pt idx="5">
                  <c:v>roe deer</c:v>
                </c:pt>
                <c:pt idx="6">
                  <c:v>tur</c:v>
                </c:pt>
              </c:strCache>
            </c:strRef>
          </c:cat>
          <c:val>
            <c:numRef>
              <c:f>'TSS &amp; AUC'!$K$5:$Q$5</c:f>
              <c:numCache>
                <c:formatCode>General</c:formatCode>
                <c:ptCount val="7"/>
                <c:pt idx="0">
                  <c:v>97.8</c:v>
                </c:pt>
                <c:pt idx="1">
                  <c:v>95.899999999999991</c:v>
                </c:pt>
                <c:pt idx="2">
                  <c:v>96.399999999999991</c:v>
                </c:pt>
                <c:pt idx="3">
                  <c:v>91.7</c:v>
                </c:pt>
                <c:pt idx="4">
                  <c:v>97.5</c:v>
                </c:pt>
                <c:pt idx="5">
                  <c:v>95.899999999999991</c:v>
                </c:pt>
                <c:pt idx="6">
                  <c:v>96.399999999999991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C2-4845-8C4F-1EE36B09451E}"/>
            </c:ext>
          </c:extLst>
        </c:ser>
        <c:ser>
          <c:idx val="2"/>
          <c:order val="2"/>
          <c:tx>
            <c:strRef>
              <c:f>'TSS &amp; AUC'!$J$6</c:f>
              <c:strCache>
                <c:ptCount val="1"/>
                <c:pt idx="0">
                  <c:v>Sensitivity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'TSS &amp; AUC'!$K$3:$Q$3</c:f>
              <c:strCache>
                <c:ptCount val="7"/>
                <c:pt idx="0">
                  <c:v>bezoar</c:v>
                </c:pt>
                <c:pt idx="1">
                  <c:v>chamois</c:v>
                </c:pt>
                <c:pt idx="2">
                  <c:v>gazelle</c:v>
                </c:pt>
                <c:pt idx="3">
                  <c:v>mouflon</c:v>
                </c:pt>
                <c:pt idx="4">
                  <c:v>red deer</c:v>
                </c:pt>
                <c:pt idx="5">
                  <c:v>roe deer</c:v>
                </c:pt>
                <c:pt idx="6">
                  <c:v>tur</c:v>
                </c:pt>
              </c:strCache>
            </c:strRef>
          </c:cat>
          <c:val>
            <c:numRef>
              <c:f>'TSS &amp; AUC'!$K$6:$Q$6</c:f>
              <c:numCache>
                <c:formatCode>General</c:formatCode>
                <c:ptCount val="7"/>
                <c:pt idx="0">
                  <c:v>100</c:v>
                </c:pt>
                <c:pt idx="1">
                  <c:v>95.5</c:v>
                </c:pt>
                <c:pt idx="2">
                  <c:v>89.7</c:v>
                </c:pt>
                <c:pt idx="3">
                  <c:v>71.7</c:v>
                </c:pt>
                <c:pt idx="4">
                  <c:v>92.7</c:v>
                </c:pt>
                <c:pt idx="5">
                  <c:v>86.800000000000011</c:v>
                </c:pt>
                <c:pt idx="6">
                  <c:v>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C2-4845-8C4F-1EE36B09451E}"/>
            </c:ext>
          </c:extLst>
        </c:ser>
        <c:ser>
          <c:idx val="3"/>
          <c:order val="3"/>
          <c:tx>
            <c:strRef>
              <c:f>'TSS &amp; AUC'!$J$7</c:f>
              <c:strCache>
                <c:ptCount val="1"/>
                <c:pt idx="0">
                  <c:v>Specificity</c:v>
                </c:pt>
              </c:strCache>
            </c:strRef>
          </c:tx>
          <c:spPr>
            <a:pattFill prst="openDmnd">
              <a:fgClr>
                <a:schemeClr val="bg2">
                  <a:lumMod val="2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cat>
            <c:strRef>
              <c:f>'TSS &amp; AUC'!$K$3:$Q$3</c:f>
              <c:strCache>
                <c:ptCount val="7"/>
                <c:pt idx="0">
                  <c:v>bezoar</c:v>
                </c:pt>
                <c:pt idx="1">
                  <c:v>chamois</c:v>
                </c:pt>
                <c:pt idx="2">
                  <c:v>gazelle</c:v>
                </c:pt>
                <c:pt idx="3">
                  <c:v>mouflon</c:v>
                </c:pt>
                <c:pt idx="4">
                  <c:v>red deer</c:v>
                </c:pt>
                <c:pt idx="5">
                  <c:v>roe deer</c:v>
                </c:pt>
                <c:pt idx="6">
                  <c:v>tur</c:v>
                </c:pt>
              </c:strCache>
            </c:strRef>
          </c:cat>
          <c:val>
            <c:numRef>
              <c:f>'TSS &amp; AUC'!$K$7:$Q$7</c:f>
              <c:numCache>
                <c:formatCode>General</c:formatCode>
                <c:ptCount val="7"/>
                <c:pt idx="0">
                  <c:v>88.3</c:v>
                </c:pt>
                <c:pt idx="1">
                  <c:v>85.4</c:v>
                </c:pt>
                <c:pt idx="2">
                  <c:v>90.7</c:v>
                </c:pt>
                <c:pt idx="3">
                  <c:v>94.7</c:v>
                </c:pt>
                <c:pt idx="4">
                  <c:v>90.9</c:v>
                </c:pt>
                <c:pt idx="5">
                  <c:v>90.9</c:v>
                </c:pt>
                <c:pt idx="6">
                  <c:v>84.3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C2-4845-8C4F-1EE36B094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570960"/>
        <c:axId val="842564728"/>
      </c:barChart>
      <c:catAx>
        <c:axId val="84257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564728"/>
        <c:crosses val="autoZero"/>
        <c:auto val="1"/>
        <c:lblAlgn val="ctr"/>
        <c:lblOffset val="100"/>
        <c:noMultiLvlLbl val="0"/>
      </c:catAx>
      <c:valAx>
        <c:axId val="8425647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57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shrubDesertSteppe!$M$1</c:f>
              <c:strCache>
                <c:ptCount val="1"/>
                <c:pt idx="0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shrubDesertSteppe!$M$2:$M$15</c:f>
              <c:numCache>
                <c:formatCode>0.0</c:formatCode>
                <c:ptCount val="14"/>
                <c:pt idx="0">
                  <c:v>3326.8203000000003</c:v>
                </c:pt>
                <c:pt idx="1">
                  <c:v>15030.709199999999</c:v>
                </c:pt>
                <c:pt idx="2">
                  <c:v>10476.09</c:v>
                </c:pt>
                <c:pt idx="3">
                  <c:v>25775.491499999996</c:v>
                </c:pt>
                <c:pt idx="4">
                  <c:v>32957.342100000002</c:v>
                </c:pt>
                <c:pt idx="5">
                  <c:v>23091.368399999999</c:v>
                </c:pt>
                <c:pt idx="6">
                  <c:v>0</c:v>
                </c:pt>
                <c:pt idx="7">
                  <c:v>0</c:v>
                </c:pt>
                <c:pt idx="8">
                  <c:v>45872.731799999994</c:v>
                </c:pt>
                <c:pt idx="9">
                  <c:v>49597.3773</c:v>
                </c:pt>
                <c:pt idx="10">
                  <c:v>40329.379799999995</c:v>
                </c:pt>
                <c:pt idx="11">
                  <c:v>45735.618599999994</c:v>
                </c:pt>
                <c:pt idx="12">
                  <c:v>43580.559600000001</c:v>
                </c:pt>
                <c:pt idx="13">
                  <c:v>50196.279600000002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46-4C96-9001-D0722005AE54}"/>
            </c:ext>
          </c:extLst>
        </c:ser>
        <c:ser>
          <c:idx val="1"/>
          <c:order val="1"/>
          <c:tx>
            <c:strRef>
              <c:f>shrubDesertSteppe!$N$1</c:f>
              <c:strCache>
                <c:ptCount val="1"/>
                <c:pt idx="0">
                  <c:v>least-suitable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shrubDesertSteppe!$N$2:$N$15</c:f>
              <c:numCache>
                <c:formatCode>0.0</c:formatCode>
                <c:ptCount val="14"/>
                <c:pt idx="0">
                  <c:v>46255.540500000003</c:v>
                </c:pt>
                <c:pt idx="1">
                  <c:v>35483.236199999999</c:v>
                </c:pt>
                <c:pt idx="2">
                  <c:v>36475.993799999997</c:v>
                </c:pt>
                <c:pt idx="3">
                  <c:v>25174.785599999999</c:v>
                </c:pt>
                <c:pt idx="4">
                  <c:v>13235.3487</c:v>
                </c:pt>
                <c:pt idx="5">
                  <c:v>21843.988200000003</c:v>
                </c:pt>
                <c:pt idx="6">
                  <c:v>41530.815000000002</c:v>
                </c:pt>
                <c:pt idx="7">
                  <c:v>34643.506500000003</c:v>
                </c:pt>
                <c:pt idx="8">
                  <c:v>3779.6238000000003</c:v>
                </c:pt>
                <c:pt idx="9">
                  <c:v>602.69400000000007</c:v>
                </c:pt>
                <c:pt idx="10">
                  <c:v>7831.1690999999992</c:v>
                </c:pt>
                <c:pt idx="11">
                  <c:v>2784.4182000000001</c:v>
                </c:pt>
                <c:pt idx="12">
                  <c:v>6603.5033999999996</c:v>
                </c:pt>
                <c:pt idx="13">
                  <c:v>3.7944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46-4C96-9001-D0722005AE54}"/>
            </c:ext>
          </c:extLst>
        </c:ser>
        <c:ser>
          <c:idx val="2"/>
          <c:order val="2"/>
          <c:tx>
            <c:strRef>
              <c:f>shrubDesertSteppe!$O$1</c:f>
              <c:strCache>
                <c:ptCount val="1"/>
                <c:pt idx="0">
                  <c:v>moderately-suitable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shrubDesertSteppe!$O$2:$O$15</c:f>
              <c:numCache>
                <c:formatCode>0.0</c:formatCode>
                <c:ptCount val="14"/>
                <c:pt idx="0">
                  <c:v>1158.1074000000001</c:v>
                </c:pt>
                <c:pt idx="1">
                  <c:v>208.95569999999998</c:v>
                </c:pt>
                <c:pt idx="2">
                  <c:v>3746.2832999999996</c:v>
                </c:pt>
                <c:pt idx="3">
                  <c:v>0.94140000000000001</c:v>
                </c:pt>
                <c:pt idx="4">
                  <c:v>3274.0137</c:v>
                </c:pt>
                <c:pt idx="5">
                  <c:v>4075.9515000000006</c:v>
                </c:pt>
                <c:pt idx="6">
                  <c:v>9420.4026000000013</c:v>
                </c:pt>
                <c:pt idx="7">
                  <c:v>16257.808799999999</c:v>
                </c:pt>
                <c:pt idx="8">
                  <c:v>528.31620000000009</c:v>
                </c:pt>
                <c:pt idx="9">
                  <c:v>2.7000000000000001E-3</c:v>
                </c:pt>
                <c:pt idx="10">
                  <c:v>563.90940000000001</c:v>
                </c:pt>
                <c:pt idx="11">
                  <c:v>1131.5961</c:v>
                </c:pt>
                <c:pt idx="12">
                  <c:v>16.010999999999999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46-4C96-9001-D0722005AE54}"/>
            </c:ext>
          </c:extLst>
        </c:ser>
        <c:ser>
          <c:idx val="3"/>
          <c:order val="3"/>
          <c:tx>
            <c:strRef>
              <c:f>shrubDesertSteppe!$P$1</c:f>
              <c:strCache>
                <c:ptCount val="1"/>
                <c:pt idx="0">
                  <c:v>highly-suitable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shrubDesertSteppe!$P$2:$P$15</c:f>
              <c:numCache>
                <c:formatCode>0.0</c:formatCode>
                <c:ptCount val="14"/>
                <c:pt idx="0">
                  <c:v>13.692600000000001</c:v>
                </c:pt>
                <c:pt idx="1">
                  <c:v>31.259700000000002</c:v>
                </c:pt>
                <c:pt idx="2">
                  <c:v>252.85140000000001</c:v>
                </c:pt>
                <c:pt idx="3">
                  <c:v>0</c:v>
                </c:pt>
                <c:pt idx="4">
                  <c:v>733.36950000000002</c:v>
                </c:pt>
                <c:pt idx="5">
                  <c:v>1188.7658999999999</c:v>
                </c:pt>
                <c:pt idx="6">
                  <c:v>8.9999999999999998E-4</c:v>
                </c:pt>
                <c:pt idx="7">
                  <c:v>49.903199999999998</c:v>
                </c:pt>
                <c:pt idx="8">
                  <c:v>19.402200000000001</c:v>
                </c:pt>
                <c:pt idx="9">
                  <c:v>0</c:v>
                </c:pt>
                <c:pt idx="10">
                  <c:v>1475.6156999999998</c:v>
                </c:pt>
                <c:pt idx="11">
                  <c:v>548.44110000000001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46-4C96-9001-D0722005A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4939736"/>
        <c:axId val="1014944984"/>
      </c:barChart>
      <c:catAx>
        <c:axId val="101493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44984"/>
        <c:crosses val="autoZero"/>
        <c:auto val="1"/>
        <c:lblAlgn val="ctr"/>
        <c:lblOffset val="100"/>
        <c:noMultiLvlLbl val="0"/>
      </c:catAx>
      <c:valAx>
        <c:axId val="10149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9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CaucasusMixedForests!$M$1</c:f>
              <c:strCache>
                <c:ptCount val="1"/>
                <c:pt idx="0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CaucasusMixedForests!$M$2:$M$15</c:f>
              <c:numCache>
                <c:formatCode>0.0</c:formatCode>
                <c:ptCount val="14"/>
                <c:pt idx="0">
                  <c:v>8472.5108999999993</c:v>
                </c:pt>
                <c:pt idx="1">
                  <c:v>8761.5494999999992</c:v>
                </c:pt>
                <c:pt idx="2">
                  <c:v>3560.4413999999997</c:v>
                </c:pt>
                <c:pt idx="3">
                  <c:v>8367.7562999999991</c:v>
                </c:pt>
                <c:pt idx="4">
                  <c:v>35210.617200000001</c:v>
                </c:pt>
                <c:pt idx="5">
                  <c:v>35233.904699999999</c:v>
                </c:pt>
                <c:pt idx="6">
                  <c:v>0</c:v>
                </c:pt>
                <c:pt idx="7">
                  <c:v>0</c:v>
                </c:pt>
                <c:pt idx="8">
                  <c:v>16153.3269</c:v>
                </c:pt>
                <c:pt idx="9">
                  <c:v>24628.717800000002</c:v>
                </c:pt>
                <c:pt idx="10">
                  <c:v>8363.5524000000005</c:v>
                </c:pt>
                <c:pt idx="11">
                  <c:v>14235.267599999999</c:v>
                </c:pt>
                <c:pt idx="12">
                  <c:v>11496.7557</c:v>
                </c:pt>
                <c:pt idx="13">
                  <c:v>27685.963800000001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3-429D-8CDF-6ABA022A4023}"/>
            </c:ext>
          </c:extLst>
        </c:ser>
        <c:ser>
          <c:idx val="1"/>
          <c:order val="1"/>
          <c:tx>
            <c:strRef>
              <c:f>CaucasusMixedForests!$N$1</c:f>
              <c:strCache>
                <c:ptCount val="1"/>
                <c:pt idx="0">
                  <c:v>least 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CaucasusMixedForests!$N$2:$N$15</c:f>
              <c:numCache>
                <c:formatCode>0.0</c:formatCode>
                <c:ptCount val="14"/>
                <c:pt idx="0">
                  <c:v>23762.741399999999</c:v>
                </c:pt>
                <c:pt idx="1">
                  <c:v>22745.4264</c:v>
                </c:pt>
                <c:pt idx="2">
                  <c:v>21665.7333</c:v>
                </c:pt>
                <c:pt idx="3">
                  <c:v>21332.617200000001</c:v>
                </c:pt>
                <c:pt idx="4">
                  <c:v>334.53809999999999</c:v>
                </c:pt>
                <c:pt idx="5">
                  <c:v>306.64709999999997</c:v>
                </c:pt>
                <c:pt idx="6">
                  <c:v>35200.900799999996</c:v>
                </c:pt>
                <c:pt idx="7">
                  <c:v>31900.303799999998</c:v>
                </c:pt>
                <c:pt idx="8">
                  <c:v>11252.746799999999</c:v>
                </c:pt>
                <c:pt idx="9">
                  <c:v>8443.9179000000004</c:v>
                </c:pt>
                <c:pt idx="10">
                  <c:v>14983.749</c:v>
                </c:pt>
                <c:pt idx="11">
                  <c:v>10364.9985</c:v>
                </c:pt>
                <c:pt idx="12">
                  <c:v>17250.351299999998</c:v>
                </c:pt>
                <c:pt idx="13">
                  <c:v>4888.7586000000001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B3-429D-8CDF-6ABA022A4023}"/>
            </c:ext>
          </c:extLst>
        </c:ser>
        <c:ser>
          <c:idx val="2"/>
          <c:order val="2"/>
          <c:tx>
            <c:strRef>
              <c:f>CaucasusMixedForests!$O$1</c:f>
              <c:strCache>
                <c:ptCount val="1"/>
                <c:pt idx="0">
                  <c:v>moderately 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CaucasusMixedForests!$O$2:$O$15</c:f>
              <c:numCache>
                <c:formatCode>0.0</c:formatCode>
                <c:ptCount val="14"/>
                <c:pt idx="0">
                  <c:v>3209.7104999999997</c:v>
                </c:pt>
                <c:pt idx="1">
                  <c:v>2973.9339</c:v>
                </c:pt>
                <c:pt idx="2">
                  <c:v>8595.9584999999988</c:v>
                </c:pt>
                <c:pt idx="3">
                  <c:v>5445.99</c:v>
                </c:pt>
                <c:pt idx="4">
                  <c:v>0</c:v>
                </c:pt>
                <c:pt idx="5">
                  <c:v>4.6035000000000004</c:v>
                </c:pt>
                <c:pt idx="6">
                  <c:v>465.1866</c:v>
                </c:pt>
                <c:pt idx="7">
                  <c:v>3765.7808999999997</c:v>
                </c:pt>
                <c:pt idx="8">
                  <c:v>5824.6956</c:v>
                </c:pt>
                <c:pt idx="9">
                  <c:v>1603.5606</c:v>
                </c:pt>
                <c:pt idx="10">
                  <c:v>2497.0662000000002</c:v>
                </c:pt>
                <c:pt idx="11">
                  <c:v>2430.7515000000003</c:v>
                </c:pt>
                <c:pt idx="12">
                  <c:v>6293.4452999999994</c:v>
                </c:pt>
                <c:pt idx="13">
                  <c:v>2061.3789000000002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B3-429D-8CDF-6ABA022A4023}"/>
            </c:ext>
          </c:extLst>
        </c:ser>
        <c:ser>
          <c:idx val="3"/>
          <c:order val="3"/>
          <c:tx>
            <c:strRef>
              <c:f>CaucasusMixedForests!$P$1</c:f>
              <c:strCache>
                <c:ptCount val="1"/>
                <c:pt idx="0">
                  <c:v>highly 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CaucasusMixedForests!$P$2:$P$15</c:f>
              <c:numCache>
                <c:formatCode>0.0</c:formatCode>
                <c:ptCount val="14"/>
                <c:pt idx="0">
                  <c:v>148.80420000000001</c:v>
                </c:pt>
                <c:pt idx="1">
                  <c:v>1112.8571999999999</c:v>
                </c:pt>
                <c:pt idx="2">
                  <c:v>1843.9541999999999</c:v>
                </c:pt>
                <c:pt idx="3">
                  <c:v>519.72389999999996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2.7000000000000001E-3</c:v>
                </c:pt>
                <c:pt idx="8">
                  <c:v>2314.386</c:v>
                </c:pt>
                <c:pt idx="9">
                  <c:v>868.95899999999995</c:v>
                </c:pt>
                <c:pt idx="10">
                  <c:v>9700.7877000000008</c:v>
                </c:pt>
                <c:pt idx="11">
                  <c:v>8514.1376999999993</c:v>
                </c:pt>
                <c:pt idx="12">
                  <c:v>504.60300000000007</c:v>
                </c:pt>
                <c:pt idx="13">
                  <c:v>909.05399999999997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B3-429D-8CDF-6ABA022A4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4939736"/>
        <c:axId val="1014944984"/>
      </c:barChart>
      <c:catAx>
        <c:axId val="101493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44984"/>
        <c:crosses val="autoZero"/>
        <c:auto val="1"/>
        <c:lblAlgn val="ctr"/>
        <c:lblOffset val="100"/>
        <c:noMultiLvlLbl val="0"/>
      </c:catAx>
      <c:valAx>
        <c:axId val="10149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9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shrubDesertSteppe!$M$1</c:f>
              <c:strCache>
                <c:ptCount val="1"/>
                <c:pt idx="0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shrubDesertSteppe!$M$2:$M$15</c:f>
              <c:numCache>
                <c:formatCode>0.0</c:formatCode>
                <c:ptCount val="14"/>
                <c:pt idx="0">
                  <c:v>3326.8203000000003</c:v>
                </c:pt>
                <c:pt idx="1">
                  <c:v>15030.709199999999</c:v>
                </c:pt>
                <c:pt idx="2">
                  <c:v>10476.09</c:v>
                </c:pt>
                <c:pt idx="3">
                  <c:v>25775.491499999996</c:v>
                </c:pt>
                <c:pt idx="4">
                  <c:v>32957.342100000002</c:v>
                </c:pt>
                <c:pt idx="5">
                  <c:v>23091.368399999999</c:v>
                </c:pt>
                <c:pt idx="6">
                  <c:v>0</c:v>
                </c:pt>
                <c:pt idx="7">
                  <c:v>0</c:v>
                </c:pt>
                <c:pt idx="8">
                  <c:v>45872.731799999994</c:v>
                </c:pt>
                <c:pt idx="9">
                  <c:v>49597.3773</c:v>
                </c:pt>
                <c:pt idx="10">
                  <c:v>40329.379799999995</c:v>
                </c:pt>
                <c:pt idx="11">
                  <c:v>45735.618599999994</c:v>
                </c:pt>
                <c:pt idx="12">
                  <c:v>43580.559600000001</c:v>
                </c:pt>
                <c:pt idx="13">
                  <c:v>50196.279600000002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46-4C96-9001-D0722005AE54}"/>
            </c:ext>
          </c:extLst>
        </c:ser>
        <c:ser>
          <c:idx val="1"/>
          <c:order val="1"/>
          <c:tx>
            <c:strRef>
              <c:f>shrubDesertSteppe!$N$1</c:f>
              <c:strCache>
                <c:ptCount val="1"/>
                <c:pt idx="0">
                  <c:v>least-suitable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shrubDesertSteppe!$N$2:$N$15</c:f>
              <c:numCache>
                <c:formatCode>0.0</c:formatCode>
                <c:ptCount val="14"/>
                <c:pt idx="0">
                  <c:v>46255.540500000003</c:v>
                </c:pt>
                <c:pt idx="1">
                  <c:v>35483.236199999999</c:v>
                </c:pt>
                <c:pt idx="2">
                  <c:v>36475.993799999997</c:v>
                </c:pt>
                <c:pt idx="3">
                  <c:v>25174.785599999999</c:v>
                </c:pt>
                <c:pt idx="4">
                  <c:v>13235.3487</c:v>
                </c:pt>
                <c:pt idx="5">
                  <c:v>21843.988200000003</c:v>
                </c:pt>
                <c:pt idx="6">
                  <c:v>41530.815000000002</c:v>
                </c:pt>
                <c:pt idx="7">
                  <c:v>34643.506500000003</c:v>
                </c:pt>
                <c:pt idx="8">
                  <c:v>3779.6238000000003</c:v>
                </c:pt>
                <c:pt idx="9">
                  <c:v>602.69400000000007</c:v>
                </c:pt>
                <c:pt idx="10">
                  <c:v>7831.1690999999992</c:v>
                </c:pt>
                <c:pt idx="11">
                  <c:v>2784.4182000000001</c:v>
                </c:pt>
                <c:pt idx="12">
                  <c:v>6603.5033999999996</c:v>
                </c:pt>
                <c:pt idx="13">
                  <c:v>3.7944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46-4C96-9001-D0722005AE54}"/>
            </c:ext>
          </c:extLst>
        </c:ser>
        <c:ser>
          <c:idx val="2"/>
          <c:order val="2"/>
          <c:tx>
            <c:strRef>
              <c:f>shrubDesertSteppe!$O$1</c:f>
              <c:strCache>
                <c:ptCount val="1"/>
                <c:pt idx="0">
                  <c:v>moderately-suitable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shrubDesertSteppe!$O$2:$O$15</c:f>
              <c:numCache>
                <c:formatCode>0.0</c:formatCode>
                <c:ptCount val="14"/>
                <c:pt idx="0">
                  <c:v>1158.1074000000001</c:v>
                </c:pt>
                <c:pt idx="1">
                  <c:v>208.95569999999998</c:v>
                </c:pt>
                <c:pt idx="2">
                  <c:v>3746.2832999999996</c:v>
                </c:pt>
                <c:pt idx="3">
                  <c:v>0.94140000000000001</c:v>
                </c:pt>
                <c:pt idx="4">
                  <c:v>3274.0137</c:v>
                </c:pt>
                <c:pt idx="5">
                  <c:v>4075.9515000000006</c:v>
                </c:pt>
                <c:pt idx="6">
                  <c:v>9420.4026000000013</c:v>
                </c:pt>
                <c:pt idx="7">
                  <c:v>16257.808799999999</c:v>
                </c:pt>
                <c:pt idx="8">
                  <c:v>528.31620000000009</c:v>
                </c:pt>
                <c:pt idx="9">
                  <c:v>2.7000000000000001E-3</c:v>
                </c:pt>
                <c:pt idx="10">
                  <c:v>563.90940000000001</c:v>
                </c:pt>
                <c:pt idx="11">
                  <c:v>1131.5961</c:v>
                </c:pt>
                <c:pt idx="12">
                  <c:v>16.010999999999999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46-4C96-9001-D0722005AE54}"/>
            </c:ext>
          </c:extLst>
        </c:ser>
        <c:ser>
          <c:idx val="3"/>
          <c:order val="3"/>
          <c:tx>
            <c:strRef>
              <c:f>shrubDesertSteppe!$P$1</c:f>
              <c:strCache>
                <c:ptCount val="1"/>
                <c:pt idx="0">
                  <c:v>highly-suitable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shrubDesertSteppe!$P$2:$P$15</c:f>
              <c:numCache>
                <c:formatCode>0.0</c:formatCode>
                <c:ptCount val="14"/>
                <c:pt idx="0">
                  <c:v>13.692600000000001</c:v>
                </c:pt>
                <c:pt idx="1">
                  <c:v>31.259700000000002</c:v>
                </c:pt>
                <c:pt idx="2">
                  <c:v>252.85140000000001</c:v>
                </c:pt>
                <c:pt idx="3">
                  <c:v>0</c:v>
                </c:pt>
                <c:pt idx="4">
                  <c:v>733.36950000000002</c:v>
                </c:pt>
                <c:pt idx="5">
                  <c:v>1188.7658999999999</c:v>
                </c:pt>
                <c:pt idx="6">
                  <c:v>8.9999999999999998E-4</c:v>
                </c:pt>
                <c:pt idx="7">
                  <c:v>49.903199999999998</c:v>
                </c:pt>
                <c:pt idx="8">
                  <c:v>19.402200000000001</c:v>
                </c:pt>
                <c:pt idx="9">
                  <c:v>0</c:v>
                </c:pt>
                <c:pt idx="10">
                  <c:v>1475.6156999999998</c:v>
                </c:pt>
                <c:pt idx="11">
                  <c:v>548.44110000000001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46-4C96-9001-D0722005A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4939736"/>
        <c:axId val="1014944984"/>
      </c:barChart>
      <c:catAx>
        <c:axId val="101493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44984"/>
        <c:crosses val="autoZero"/>
        <c:auto val="1"/>
        <c:lblAlgn val="ctr"/>
        <c:lblOffset val="100"/>
        <c:noMultiLvlLbl val="0"/>
      </c:catAx>
      <c:valAx>
        <c:axId val="10149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9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CaucasusMixedForests!$M$1</c:f>
              <c:strCache>
                <c:ptCount val="1"/>
                <c:pt idx="0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CaucasusMixedForests!$M$2:$M$15</c:f>
              <c:numCache>
                <c:formatCode>0.0</c:formatCode>
                <c:ptCount val="14"/>
                <c:pt idx="0">
                  <c:v>8472.5108999999993</c:v>
                </c:pt>
                <c:pt idx="1">
                  <c:v>8761.5494999999992</c:v>
                </c:pt>
                <c:pt idx="2">
                  <c:v>3560.4413999999997</c:v>
                </c:pt>
                <c:pt idx="3">
                  <c:v>8367.7562999999991</c:v>
                </c:pt>
                <c:pt idx="4">
                  <c:v>35210.617200000001</c:v>
                </c:pt>
                <c:pt idx="5">
                  <c:v>35233.904699999999</c:v>
                </c:pt>
                <c:pt idx="6">
                  <c:v>0</c:v>
                </c:pt>
                <c:pt idx="7">
                  <c:v>0</c:v>
                </c:pt>
                <c:pt idx="8">
                  <c:v>16153.3269</c:v>
                </c:pt>
                <c:pt idx="9">
                  <c:v>24628.717800000002</c:v>
                </c:pt>
                <c:pt idx="10">
                  <c:v>8363.5524000000005</c:v>
                </c:pt>
                <c:pt idx="11">
                  <c:v>14235.267599999999</c:v>
                </c:pt>
                <c:pt idx="12">
                  <c:v>11496.7557</c:v>
                </c:pt>
                <c:pt idx="13">
                  <c:v>27685.963800000001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3-429D-8CDF-6ABA022A4023}"/>
            </c:ext>
          </c:extLst>
        </c:ser>
        <c:ser>
          <c:idx val="1"/>
          <c:order val="1"/>
          <c:tx>
            <c:strRef>
              <c:f>CaucasusMixedForests!$N$1</c:f>
              <c:strCache>
                <c:ptCount val="1"/>
                <c:pt idx="0">
                  <c:v>least 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CaucasusMixedForests!$N$2:$N$15</c:f>
              <c:numCache>
                <c:formatCode>0.0</c:formatCode>
                <c:ptCount val="14"/>
                <c:pt idx="0">
                  <c:v>23762.741399999999</c:v>
                </c:pt>
                <c:pt idx="1">
                  <c:v>22745.4264</c:v>
                </c:pt>
                <c:pt idx="2">
                  <c:v>21665.7333</c:v>
                </c:pt>
                <c:pt idx="3">
                  <c:v>21332.617200000001</c:v>
                </c:pt>
                <c:pt idx="4">
                  <c:v>334.53809999999999</c:v>
                </c:pt>
                <c:pt idx="5">
                  <c:v>306.64709999999997</c:v>
                </c:pt>
                <c:pt idx="6">
                  <c:v>35200.900799999996</c:v>
                </c:pt>
                <c:pt idx="7">
                  <c:v>31900.303799999998</c:v>
                </c:pt>
                <c:pt idx="8">
                  <c:v>11252.746799999999</c:v>
                </c:pt>
                <c:pt idx="9">
                  <c:v>8443.9179000000004</c:v>
                </c:pt>
                <c:pt idx="10">
                  <c:v>14983.749</c:v>
                </c:pt>
                <c:pt idx="11">
                  <c:v>10364.9985</c:v>
                </c:pt>
                <c:pt idx="12">
                  <c:v>17250.351299999998</c:v>
                </c:pt>
                <c:pt idx="13">
                  <c:v>4888.7586000000001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B3-429D-8CDF-6ABA022A4023}"/>
            </c:ext>
          </c:extLst>
        </c:ser>
        <c:ser>
          <c:idx val="2"/>
          <c:order val="2"/>
          <c:tx>
            <c:strRef>
              <c:f>CaucasusMixedForests!$O$1</c:f>
              <c:strCache>
                <c:ptCount val="1"/>
                <c:pt idx="0">
                  <c:v>moderately 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CaucasusMixedForests!$O$2:$O$15</c:f>
              <c:numCache>
                <c:formatCode>0.0</c:formatCode>
                <c:ptCount val="14"/>
                <c:pt idx="0">
                  <c:v>3209.7104999999997</c:v>
                </c:pt>
                <c:pt idx="1">
                  <c:v>2973.9339</c:v>
                </c:pt>
                <c:pt idx="2">
                  <c:v>8595.9584999999988</c:v>
                </c:pt>
                <c:pt idx="3">
                  <c:v>5445.99</c:v>
                </c:pt>
                <c:pt idx="4">
                  <c:v>0</c:v>
                </c:pt>
                <c:pt idx="5">
                  <c:v>4.6035000000000004</c:v>
                </c:pt>
                <c:pt idx="6">
                  <c:v>465.1866</c:v>
                </c:pt>
                <c:pt idx="7">
                  <c:v>3765.7808999999997</c:v>
                </c:pt>
                <c:pt idx="8">
                  <c:v>5824.6956</c:v>
                </c:pt>
                <c:pt idx="9">
                  <c:v>1603.5606</c:v>
                </c:pt>
                <c:pt idx="10">
                  <c:v>2497.0662000000002</c:v>
                </c:pt>
                <c:pt idx="11">
                  <c:v>2430.7515000000003</c:v>
                </c:pt>
                <c:pt idx="12">
                  <c:v>6293.4452999999994</c:v>
                </c:pt>
                <c:pt idx="13">
                  <c:v>2061.3789000000002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B3-429D-8CDF-6ABA022A4023}"/>
            </c:ext>
          </c:extLst>
        </c:ser>
        <c:ser>
          <c:idx val="3"/>
          <c:order val="3"/>
          <c:tx>
            <c:strRef>
              <c:f>CaucasusMixedForests!$P$1</c:f>
              <c:strCache>
                <c:ptCount val="1"/>
                <c:pt idx="0">
                  <c:v>highly 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CaucasusMixedForests!$P$2:$P$15</c:f>
              <c:numCache>
                <c:formatCode>0.0</c:formatCode>
                <c:ptCount val="14"/>
                <c:pt idx="0">
                  <c:v>148.80420000000001</c:v>
                </c:pt>
                <c:pt idx="1">
                  <c:v>1112.8571999999999</c:v>
                </c:pt>
                <c:pt idx="2">
                  <c:v>1843.9541999999999</c:v>
                </c:pt>
                <c:pt idx="3">
                  <c:v>519.72389999999996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2.7000000000000001E-3</c:v>
                </c:pt>
                <c:pt idx="8">
                  <c:v>2314.386</c:v>
                </c:pt>
                <c:pt idx="9">
                  <c:v>868.95899999999995</c:v>
                </c:pt>
                <c:pt idx="10">
                  <c:v>9700.7877000000008</c:v>
                </c:pt>
                <c:pt idx="11">
                  <c:v>8514.1376999999993</c:v>
                </c:pt>
                <c:pt idx="12">
                  <c:v>504.60300000000007</c:v>
                </c:pt>
                <c:pt idx="13">
                  <c:v>909.05399999999997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B3-429D-8CDF-6ABA022A4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4939736"/>
        <c:axId val="1014944984"/>
      </c:barChart>
      <c:catAx>
        <c:axId val="101493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44984"/>
        <c:crosses val="autoZero"/>
        <c:auto val="1"/>
        <c:lblAlgn val="ctr"/>
        <c:lblOffset val="100"/>
        <c:noMultiLvlLbl val="0"/>
      </c:catAx>
      <c:valAx>
        <c:axId val="10149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9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shrubDesertSteppe!$M$1</c:f>
              <c:strCache>
                <c:ptCount val="1"/>
                <c:pt idx="0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shrubDesertSteppe!$M$2:$M$15</c:f>
              <c:numCache>
                <c:formatCode>0.0</c:formatCode>
                <c:ptCount val="14"/>
                <c:pt idx="0">
                  <c:v>3326.8203000000003</c:v>
                </c:pt>
                <c:pt idx="1">
                  <c:v>15030.709199999999</c:v>
                </c:pt>
                <c:pt idx="2">
                  <c:v>10476.09</c:v>
                </c:pt>
                <c:pt idx="3">
                  <c:v>25775.491499999996</c:v>
                </c:pt>
                <c:pt idx="4">
                  <c:v>32957.342100000002</c:v>
                </c:pt>
                <c:pt idx="5">
                  <c:v>23091.368399999999</c:v>
                </c:pt>
                <c:pt idx="6">
                  <c:v>0</c:v>
                </c:pt>
                <c:pt idx="7">
                  <c:v>0</c:v>
                </c:pt>
                <c:pt idx="8">
                  <c:v>45872.731799999994</c:v>
                </c:pt>
                <c:pt idx="9">
                  <c:v>49597.3773</c:v>
                </c:pt>
                <c:pt idx="10">
                  <c:v>40329.379799999995</c:v>
                </c:pt>
                <c:pt idx="11">
                  <c:v>45735.618599999994</c:v>
                </c:pt>
                <c:pt idx="12">
                  <c:v>43580.559600000001</c:v>
                </c:pt>
                <c:pt idx="13">
                  <c:v>50196.279600000002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46-4C96-9001-D0722005AE54}"/>
            </c:ext>
          </c:extLst>
        </c:ser>
        <c:ser>
          <c:idx val="1"/>
          <c:order val="1"/>
          <c:tx>
            <c:strRef>
              <c:f>shrubDesertSteppe!$N$1</c:f>
              <c:strCache>
                <c:ptCount val="1"/>
                <c:pt idx="0">
                  <c:v>least-suitable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shrubDesertSteppe!$N$2:$N$15</c:f>
              <c:numCache>
                <c:formatCode>0.0</c:formatCode>
                <c:ptCount val="14"/>
                <c:pt idx="0">
                  <c:v>46255.540500000003</c:v>
                </c:pt>
                <c:pt idx="1">
                  <c:v>35483.236199999999</c:v>
                </c:pt>
                <c:pt idx="2">
                  <c:v>36475.993799999997</c:v>
                </c:pt>
                <c:pt idx="3">
                  <c:v>25174.785599999999</c:v>
                </c:pt>
                <c:pt idx="4">
                  <c:v>13235.3487</c:v>
                </c:pt>
                <c:pt idx="5">
                  <c:v>21843.988200000003</c:v>
                </c:pt>
                <c:pt idx="6">
                  <c:v>41530.815000000002</c:v>
                </c:pt>
                <c:pt idx="7">
                  <c:v>34643.506500000003</c:v>
                </c:pt>
                <c:pt idx="8">
                  <c:v>3779.6238000000003</c:v>
                </c:pt>
                <c:pt idx="9">
                  <c:v>602.69400000000007</c:v>
                </c:pt>
                <c:pt idx="10">
                  <c:v>7831.1690999999992</c:v>
                </c:pt>
                <c:pt idx="11">
                  <c:v>2784.4182000000001</c:v>
                </c:pt>
                <c:pt idx="12">
                  <c:v>6603.5033999999996</c:v>
                </c:pt>
                <c:pt idx="13">
                  <c:v>3.7944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46-4C96-9001-D0722005AE54}"/>
            </c:ext>
          </c:extLst>
        </c:ser>
        <c:ser>
          <c:idx val="2"/>
          <c:order val="2"/>
          <c:tx>
            <c:strRef>
              <c:f>shrubDesertSteppe!$O$1</c:f>
              <c:strCache>
                <c:ptCount val="1"/>
                <c:pt idx="0">
                  <c:v>moderately-suitable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shrubDesertSteppe!$O$2:$O$15</c:f>
              <c:numCache>
                <c:formatCode>0.0</c:formatCode>
                <c:ptCount val="14"/>
                <c:pt idx="0">
                  <c:v>1158.1074000000001</c:v>
                </c:pt>
                <c:pt idx="1">
                  <c:v>208.95569999999998</c:v>
                </c:pt>
                <c:pt idx="2">
                  <c:v>3746.2832999999996</c:v>
                </c:pt>
                <c:pt idx="3">
                  <c:v>0.94140000000000001</c:v>
                </c:pt>
                <c:pt idx="4">
                  <c:v>3274.0137</c:v>
                </c:pt>
                <c:pt idx="5">
                  <c:v>4075.9515000000006</c:v>
                </c:pt>
                <c:pt idx="6">
                  <c:v>9420.4026000000013</c:v>
                </c:pt>
                <c:pt idx="7">
                  <c:v>16257.808799999999</c:v>
                </c:pt>
                <c:pt idx="8">
                  <c:v>528.31620000000009</c:v>
                </c:pt>
                <c:pt idx="9">
                  <c:v>2.7000000000000001E-3</c:v>
                </c:pt>
                <c:pt idx="10">
                  <c:v>563.90940000000001</c:v>
                </c:pt>
                <c:pt idx="11">
                  <c:v>1131.5961</c:v>
                </c:pt>
                <c:pt idx="12">
                  <c:v>16.010999999999999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46-4C96-9001-D0722005AE54}"/>
            </c:ext>
          </c:extLst>
        </c:ser>
        <c:ser>
          <c:idx val="3"/>
          <c:order val="3"/>
          <c:tx>
            <c:strRef>
              <c:f>shrubDesertSteppe!$P$1</c:f>
              <c:strCache>
                <c:ptCount val="1"/>
                <c:pt idx="0">
                  <c:v>highly-suitable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shrubDesertSteppe!$K$2:$L$15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shrubDesertSteppe!$P$2:$P$15</c:f>
              <c:numCache>
                <c:formatCode>0.0</c:formatCode>
                <c:ptCount val="14"/>
                <c:pt idx="0">
                  <c:v>13.692600000000001</c:v>
                </c:pt>
                <c:pt idx="1">
                  <c:v>31.259700000000002</c:v>
                </c:pt>
                <c:pt idx="2">
                  <c:v>252.85140000000001</c:v>
                </c:pt>
                <c:pt idx="3">
                  <c:v>0</c:v>
                </c:pt>
                <c:pt idx="4">
                  <c:v>733.36950000000002</c:v>
                </c:pt>
                <c:pt idx="5">
                  <c:v>1188.7658999999999</c:v>
                </c:pt>
                <c:pt idx="6">
                  <c:v>8.9999999999999998E-4</c:v>
                </c:pt>
                <c:pt idx="7">
                  <c:v>49.903199999999998</c:v>
                </c:pt>
                <c:pt idx="8">
                  <c:v>19.402200000000001</c:v>
                </c:pt>
                <c:pt idx="9">
                  <c:v>0</c:v>
                </c:pt>
                <c:pt idx="10">
                  <c:v>1475.6156999999998</c:v>
                </c:pt>
                <c:pt idx="11">
                  <c:v>548.44110000000001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46-4C96-9001-D0722005A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4939736"/>
        <c:axId val="1014944984"/>
      </c:barChart>
      <c:catAx>
        <c:axId val="101493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44984"/>
        <c:crosses val="autoZero"/>
        <c:auto val="1"/>
        <c:lblAlgn val="ctr"/>
        <c:lblOffset val="100"/>
        <c:noMultiLvlLbl val="0"/>
      </c:catAx>
      <c:valAx>
        <c:axId val="10149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9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CaucasusMixedForests!$M$1</c:f>
              <c:strCache>
                <c:ptCount val="1"/>
                <c:pt idx="0">
                  <c:v>non-habitat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CaucasusMixedForests!$M$2:$M$15</c:f>
              <c:numCache>
                <c:formatCode>0.0</c:formatCode>
                <c:ptCount val="14"/>
                <c:pt idx="0">
                  <c:v>8472.5108999999993</c:v>
                </c:pt>
                <c:pt idx="1">
                  <c:v>8761.5494999999992</c:v>
                </c:pt>
                <c:pt idx="2">
                  <c:v>3560.4413999999997</c:v>
                </c:pt>
                <c:pt idx="3">
                  <c:v>8367.7562999999991</c:v>
                </c:pt>
                <c:pt idx="4">
                  <c:v>35210.617200000001</c:v>
                </c:pt>
                <c:pt idx="5">
                  <c:v>35233.904699999999</c:v>
                </c:pt>
                <c:pt idx="6">
                  <c:v>0</c:v>
                </c:pt>
                <c:pt idx="7">
                  <c:v>0</c:v>
                </c:pt>
                <c:pt idx="8">
                  <c:v>16153.3269</c:v>
                </c:pt>
                <c:pt idx="9">
                  <c:v>24628.717800000002</c:v>
                </c:pt>
                <c:pt idx="10">
                  <c:v>8363.5524000000005</c:v>
                </c:pt>
                <c:pt idx="11">
                  <c:v>14235.267599999999</c:v>
                </c:pt>
                <c:pt idx="12">
                  <c:v>11496.7557</c:v>
                </c:pt>
                <c:pt idx="13">
                  <c:v>27685.963800000001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3-429D-8CDF-6ABA022A4023}"/>
            </c:ext>
          </c:extLst>
        </c:ser>
        <c:ser>
          <c:idx val="1"/>
          <c:order val="1"/>
          <c:tx>
            <c:strRef>
              <c:f>CaucasusMixedForests!$N$1</c:f>
              <c:strCache>
                <c:ptCount val="1"/>
                <c:pt idx="0">
                  <c:v>least suitable habitat</c:v>
                </c:pt>
              </c:strCache>
            </c:strRef>
          </c:tx>
          <c:spPr>
            <a:solidFill>
              <a:srgbClr val="A2FF9E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CaucasusMixedForests!$N$2:$N$15</c:f>
              <c:numCache>
                <c:formatCode>0.0</c:formatCode>
                <c:ptCount val="14"/>
                <c:pt idx="0">
                  <c:v>23762.741399999999</c:v>
                </c:pt>
                <c:pt idx="1">
                  <c:v>22745.4264</c:v>
                </c:pt>
                <c:pt idx="2">
                  <c:v>21665.7333</c:v>
                </c:pt>
                <c:pt idx="3">
                  <c:v>21332.617200000001</c:v>
                </c:pt>
                <c:pt idx="4">
                  <c:v>334.53809999999999</c:v>
                </c:pt>
                <c:pt idx="5">
                  <c:v>306.64709999999997</c:v>
                </c:pt>
                <c:pt idx="6">
                  <c:v>35200.900799999996</c:v>
                </c:pt>
                <c:pt idx="7">
                  <c:v>31900.303799999998</c:v>
                </c:pt>
                <c:pt idx="8">
                  <c:v>11252.746799999999</c:v>
                </c:pt>
                <c:pt idx="9">
                  <c:v>8443.9179000000004</c:v>
                </c:pt>
                <c:pt idx="10">
                  <c:v>14983.749</c:v>
                </c:pt>
                <c:pt idx="11">
                  <c:v>10364.9985</c:v>
                </c:pt>
                <c:pt idx="12">
                  <c:v>17250.351299999998</c:v>
                </c:pt>
                <c:pt idx="13">
                  <c:v>4888.7586000000001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B3-429D-8CDF-6ABA022A4023}"/>
            </c:ext>
          </c:extLst>
        </c:ser>
        <c:ser>
          <c:idx val="2"/>
          <c:order val="2"/>
          <c:tx>
            <c:strRef>
              <c:f>CaucasusMixedForests!$O$1</c:f>
              <c:strCache>
                <c:ptCount val="1"/>
                <c:pt idx="0">
                  <c:v>moderately suitable habitat</c:v>
                </c:pt>
              </c:strCache>
            </c:strRef>
          </c:tx>
          <c:spPr>
            <a:solidFill>
              <a:srgbClr val="5CC53F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CaucasusMixedForests!$O$2:$O$15</c:f>
              <c:numCache>
                <c:formatCode>0.0</c:formatCode>
                <c:ptCount val="14"/>
                <c:pt idx="0">
                  <c:v>3209.7104999999997</c:v>
                </c:pt>
                <c:pt idx="1">
                  <c:v>2973.9339</c:v>
                </c:pt>
                <c:pt idx="2">
                  <c:v>8595.9584999999988</c:v>
                </c:pt>
                <c:pt idx="3">
                  <c:v>5445.99</c:v>
                </c:pt>
                <c:pt idx="4">
                  <c:v>0</c:v>
                </c:pt>
                <c:pt idx="5">
                  <c:v>4.6035000000000004</c:v>
                </c:pt>
                <c:pt idx="6">
                  <c:v>465.1866</c:v>
                </c:pt>
                <c:pt idx="7">
                  <c:v>3765.7808999999997</c:v>
                </c:pt>
                <c:pt idx="8">
                  <c:v>5824.6956</c:v>
                </c:pt>
                <c:pt idx="9">
                  <c:v>1603.5606</c:v>
                </c:pt>
                <c:pt idx="10">
                  <c:v>2497.0662000000002</c:v>
                </c:pt>
                <c:pt idx="11">
                  <c:v>2430.7515000000003</c:v>
                </c:pt>
                <c:pt idx="12">
                  <c:v>6293.4452999999994</c:v>
                </c:pt>
                <c:pt idx="13">
                  <c:v>2061.3789000000002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B3-429D-8CDF-6ABA022A4023}"/>
            </c:ext>
          </c:extLst>
        </c:ser>
        <c:ser>
          <c:idx val="3"/>
          <c:order val="3"/>
          <c:tx>
            <c:strRef>
              <c:f>CaucasusMixedForests!$P$1</c:f>
              <c:strCache>
                <c:ptCount val="1"/>
                <c:pt idx="0">
                  <c:v>highly suitable habitat</c:v>
                </c:pt>
              </c:strCache>
            </c:strRef>
          </c:tx>
          <c:spPr>
            <a:solidFill>
              <a:srgbClr val="1F6D22"/>
            </a:solidFill>
            <a:ln>
              <a:noFill/>
            </a:ln>
            <a:effectLst/>
          </c:spPr>
          <c:invertIfNegative val="0"/>
          <c:cat>
            <c:multiLvlStrRef>
              <c:f>CaucasusMixedForests!$K$2:$L$15</c:f>
              <c:multiLvlStrCache>
                <c:ptCount val="14"/>
                <c:lvl>
                  <c:pt idx="0">
                    <c:v>1965</c:v>
                  </c:pt>
                  <c:pt idx="1">
                    <c:v>2021</c:v>
                  </c:pt>
                  <c:pt idx="2">
                    <c:v>1965</c:v>
                  </c:pt>
                  <c:pt idx="3">
                    <c:v>2021</c:v>
                  </c:pt>
                  <c:pt idx="4">
                    <c:v>1965</c:v>
                  </c:pt>
                  <c:pt idx="5">
                    <c:v>2021</c:v>
                  </c:pt>
                  <c:pt idx="6">
                    <c:v>1965</c:v>
                  </c:pt>
                  <c:pt idx="7">
                    <c:v>2021</c:v>
                  </c:pt>
                  <c:pt idx="8">
                    <c:v>1965</c:v>
                  </c:pt>
                  <c:pt idx="9">
                    <c:v>2021</c:v>
                  </c:pt>
                  <c:pt idx="10">
                    <c:v>1965</c:v>
                  </c:pt>
                  <c:pt idx="11">
                    <c:v>2021</c:v>
                  </c:pt>
                  <c:pt idx="12">
                    <c:v>1965</c:v>
                  </c:pt>
                  <c:pt idx="13">
                    <c:v>2021</c:v>
                  </c:pt>
                </c:lvl>
                <c:lvl>
                  <c:pt idx="0">
                    <c:v>bezoar</c:v>
                  </c:pt>
                  <c:pt idx="2">
                    <c:v>chamois</c:v>
                  </c:pt>
                  <c:pt idx="4">
                    <c:v>gazelle</c:v>
                  </c:pt>
                  <c:pt idx="6">
                    <c:v>mouflon</c:v>
                  </c:pt>
                  <c:pt idx="8">
                    <c:v>red deer</c:v>
                  </c:pt>
                  <c:pt idx="10">
                    <c:v>roe deer</c:v>
                  </c:pt>
                  <c:pt idx="12">
                    <c:v>tur</c:v>
                  </c:pt>
                </c:lvl>
              </c:multiLvlStrCache>
            </c:multiLvlStrRef>
          </c:cat>
          <c:val>
            <c:numRef>
              <c:f>CaucasusMixedForests!$P$2:$P$15</c:f>
              <c:numCache>
                <c:formatCode>0.0</c:formatCode>
                <c:ptCount val="14"/>
                <c:pt idx="0">
                  <c:v>148.80420000000001</c:v>
                </c:pt>
                <c:pt idx="1">
                  <c:v>1112.8571999999999</c:v>
                </c:pt>
                <c:pt idx="2">
                  <c:v>1843.9541999999999</c:v>
                </c:pt>
                <c:pt idx="3">
                  <c:v>519.72389999999996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2.7000000000000001E-3</c:v>
                </c:pt>
                <c:pt idx="8">
                  <c:v>2314.386</c:v>
                </c:pt>
                <c:pt idx="9">
                  <c:v>868.95899999999995</c:v>
                </c:pt>
                <c:pt idx="10">
                  <c:v>9700.7877000000008</c:v>
                </c:pt>
                <c:pt idx="11">
                  <c:v>8514.1376999999993</c:v>
                </c:pt>
                <c:pt idx="12">
                  <c:v>504.60300000000007</c:v>
                </c:pt>
                <c:pt idx="13">
                  <c:v>909.05399999999997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B3-429D-8CDF-6ABA022A4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4939736"/>
        <c:axId val="1014944984"/>
      </c:barChart>
      <c:catAx>
        <c:axId val="101493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44984"/>
        <c:crosses val="autoZero"/>
        <c:auto val="1"/>
        <c:lblAlgn val="ctr"/>
        <c:lblOffset val="100"/>
        <c:noMultiLvlLbl val="0"/>
      </c:catAx>
      <c:valAx>
        <c:axId val="10149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4939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8CEC2-8D3E-4DF9-BCAB-6F828C57854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8B98B-00BD-4FF8-BCF1-E66B0A30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D56BF-B9AB-4D68-9CE0-EC727F81B46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ED96-D36E-4604-ADC6-3712543F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17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9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0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98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46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5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91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3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55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38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32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8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63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64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71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91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78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3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2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25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9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45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49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560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10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071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539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88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98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77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3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608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86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8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468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55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25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0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570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705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441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1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55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178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17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95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711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784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68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944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323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53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0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714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061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326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26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831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19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299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13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158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553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9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657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226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37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662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60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809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85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38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396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767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7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192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0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499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953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792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38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9308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0451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2668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83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0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5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889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133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262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" y="0"/>
            <a:ext cx="12172951" cy="1066800"/>
          </a:xfrm>
          <a:noFill/>
          <a:ln>
            <a:noFill/>
          </a:ln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403" y="6368714"/>
            <a:ext cx="1187336" cy="3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06243" y="6283147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31128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4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" y="0"/>
            <a:ext cx="12172951" cy="1066800"/>
          </a:xfrm>
          <a:noFill/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96" y="6378380"/>
            <a:ext cx="1187336" cy="3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06243" y="6283147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tx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SILVIS Lab</a:t>
              </a:r>
            </a:p>
          </p:txBody>
        </p:sp>
      </p:grp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1F6F9A7-B5E1-41E6-9029-D656E3C9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4" y="1801974"/>
            <a:ext cx="10978773" cy="4144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073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BD1F8-2785-4031-B00B-31FB9729295F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1660622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65" y="6305144"/>
            <a:ext cx="1435008" cy="4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82643" y="6236581"/>
            <a:ext cx="5837157" cy="488348"/>
            <a:chOff x="149679" y="6498812"/>
            <a:chExt cx="5837157" cy="48834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62B0171-4F85-49AB-BEEF-C71E4AEFBE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849" y="37789"/>
            <a:ext cx="735524" cy="1156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960BE-25FF-4740-A37A-B21F481B5E4F}"/>
              </a:ext>
            </a:extLst>
          </p:cNvPr>
          <p:cNvSpPr txBox="1"/>
          <p:nvPr userDrawn="1"/>
        </p:nvSpPr>
        <p:spPr>
          <a:xfrm>
            <a:off x="710565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-Madison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6A4D883-07BB-4878-A368-F01882AF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084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18904-CDC7-4995-B194-9FB5407F4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b="13031"/>
          <a:stretch/>
        </p:blipFill>
        <p:spPr>
          <a:xfrm>
            <a:off x="-952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" y="0"/>
            <a:ext cx="12172951" cy="10668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378" y="6368715"/>
            <a:ext cx="1187336" cy="3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06243" y="6283147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SILVIS 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87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82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BD1F8-2785-4031-B00B-31FB9729295F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62B0171-4F85-49AB-BEEF-C71E4AEFBE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960BE-25FF-4740-A37A-B21F481B5E4F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9E24FA-43AF-4F4E-9FFB-900A53166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DE6BE6-1032-4363-A907-9ABEFD9F8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42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BD1F8-2785-4031-B00B-31FB9729295F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62B0171-4F85-49AB-BEEF-C71E4AEFBE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960BE-25FF-4740-A37A-B21F481B5E4F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9E24FA-43AF-4F4E-9FFB-900A53166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DE6BE6-1032-4363-A907-9ABEFD9F8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0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744" y="487382"/>
            <a:ext cx="11773256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59" y="139007"/>
            <a:ext cx="1904268" cy="62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239791" y="6236995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8006C5-4D9C-452C-83A1-8024E6AC8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4" y="1801974"/>
            <a:ext cx="10978773" cy="4144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31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D580F7-4FDA-41D1-9907-6BB7706CCEDC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9E75FA-1680-4DC4-8434-76A3FD035EB5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8ECD7EF-B96D-4225-829D-B7C9B39A36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BF3D6F8B-0FA1-4FFF-9487-D7BCE8581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6DD0CD-7BBD-4531-AA05-EE1692B3DC30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667339FB-A42D-4636-A686-1D5C8787AC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A5553E-8BC1-4051-BAF2-49A352260F37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90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415860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1"/>
            <a:ext cx="10978773" cy="390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  <a:solidFill>
            <a:srgbClr val="2E2E2E"/>
          </a:solidFill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  <a:grpFill/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314192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280823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1"/>
            <a:ext cx="10978773" cy="390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149013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52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3" r:id="rId2"/>
    <p:sldLayoutId id="2147483714" r:id="rId3"/>
    <p:sldLayoutId id="2147483709" r:id="rId4"/>
    <p:sldLayoutId id="2147483716" r:id="rId5"/>
    <p:sldLayoutId id="2147483717" r:id="rId6"/>
    <p:sldLayoutId id="2147483718" r:id="rId7"/>
    <p:sldLayoutId id="2147483720" r:id="rId8"/>
    <p:sldLayoutId id="2147483719" r:id="rId9"/>
    <p:sldLayoutId id="2147483708" r:id="rId10"/>
    <p:sldLayoutId id="2147483710" r:id="rId11"/>
    <p:sldLayoutId id="2147483703" r:id="rId12"/>
    <p:sldLayoutId id="214748368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6tQa5lAuEAs" TargetMode="Externa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5.wdp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12" Type="http://schemas.openxmlformats.org/officeDocument/2006/relationships/image" Target="../media/image47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5.wdp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Relationship Id="rId1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12" Type="http://schemas.openxmlformats.org/officeDocument/2006/relationships/image" Target="../media/image47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5.wdp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Relationship Id="rId1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12" Type="http://schemas.openxmlformats.org/officeDocument/2006/relationships/image" Target="../media/image47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5.wdp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Relationship Id="rId1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.png"/><Relationship Id="rId18" Type="http://schemas.openxmlformats.org/officeDocument/2006/relationships/image" Target="../media/image71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jpeg"/><Relationship Id="rId15" Type="http://schemas.openxmlformats.org/officeDocument/2006/relationships/image" Target="../media/image68.jpeg"/><Relationship Id="rId10" Type="http://schemas.openxmlformats.org/officeDocument/2006/relationships/image" Target="../media/image64.png"/><Relationship Id="rId4" Type="http://schemas.openxmlformats.org/officeDocument/2006/relationships/image" Target="../media/image60.jpeg"/><Relationship Id="rId9" Type="http://schemas.microsoft.com/office/2007/relationships/hdphoto" Target="../media/hdphoto5.wdp"/><Relationship Id="rId1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5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5.jpeg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6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11" Type="http://schemas.openxmlformats.org/officeDocument/2006/relationships/image" Target="../media/image6.pn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hart" Target="../charts/char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hart" Target="../charts/char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hart" Target="../charts/char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18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11" Type="http://schemas.openxmlformats.org/officeDocument/2006/relationships/image" Target="../media/image6.pn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7970"/>
          <a:stretch/>
        </p:blipFill>
        <p:spPr>
          <a:xfrm>
            <a:off x="-12700" y="857249"/>
            <a:ext cx="12243816" cy="602218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075B04-A150-427A-9FEB-FE663B001C58}"/>
              </a:ext>
            </a:extLst>
          </p:cNvPr>
          <p:cNvSpPr txBox="1">
            <a:spLocks/>
          </p:cNvSpPr>
          <p:nvPr/>
        </p:nvSpPr>
        <p:spPr>
          <a:xfrm>
            <a:off x="50165" y="6558676"/>
            <a:ext cx="1307934" cy="2336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© Ali </a:t>
            </a:r>
            <a:r>
              <a:rPr lang="en-US" sz="1600" b="1" dirty="0" err="1">
                <a:solidFill>
                  <a:schemeClr val="bg1"/>
                </a:solidFill>
              </a:rPr>
              <a:t>Rza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915" y="2150246"/>
            <a:ext cx="11612916" cy="1938992"/>
          </a:xfrm>
          <a:prstGeom prst="rect">
            <a:avLst/>
          </a:prstGeom>
          <a:solidFill>
            <a:srgbClr val="D5D3DC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follow the link below to access my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talk:</a:t>
            </a:r>
          </a:p>
          <a:p>
            <a:pPr algn="ctr"/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://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youtu.be/6tQa5lAuEAs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51" y="1634598"/>
            <a:ext cx="5782561" cy="42961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Picture 4" descr="http://www.kik-sssr.ru/Gambit-1/i0787r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 b="2382"/>
          <a:stretch/>
        </p:blipFill>
        <p:spPr bwMode="auto">
          <a:xfrm>
            <a:off x="389239" y="1634599"/>
            <a:ext cx="5603734" cy="429610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56667" y="5940230"/>
            <a:ext cx="3800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Corona image, Georgia, 1964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satellites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77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313" y="837403"/>
            <a:ext cx="9741375" cy="5582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0383" y="6419539"/>
            <a:ext cx="9191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Corona image, near </a:t>
            </a:r>
            <a:r>
              <a:rPr lang="en-US" sz="2400" dirty="0" err="1"/>
              <a:t>Prokhladniy</a:t>
            </a:r>
            <a:r>
              <a:rPr lang="en-US" sz="2400" dirty="0"/>
              <a:t>, Kabardino-Balkaria, Soviet Russia, 1964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satellites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3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rona Extra Lager Mexican Import Beer, 12 Pack Beer, 12 fl oz Bottles,  4.6% ABV - Walmart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352552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ona Extra Lager Mexican Import Beer, 12 Pack Beer, 12 fl oz Bottles,  4.6% ABV - Walmart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51425" r="34286" b="37147"/>
          <a:stretch/>
        </p:blipFill>
        <p:spPr bwMode="auto">
          <a:xfrm>
            <a:off x="7686676" y="4590665"/>
            <a:ext cx="2305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685925"/>
            <a:ext cx="5465720" cy="41099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8" t="22500" r="12383" b="13333"/>
          <a:stretch/>
        </p:blipFill>
        <p:spPr>
          <a:xfrm>
            <a:off x="7603782" y="1186001"/>
            <a:ext cx="2206968" cy="2178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60602" y="1238250"/>
            <a:ext cx="1145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Корона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satellites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RONA (satellit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0" y="919014"/>
            <a:ext cx="7663207" cy="59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67737" y="2649974"/>
            <a:ext cx="2799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Corona star catchers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</a:t>
            </a:r>
            <a:r>
              <a:rPr lang="en-US" sz="3200" b="1" dirty="0" smtClean="0">
                <a:solidFill>
                  <a:srgbClr val="DAA520"/>
                </a:solidFill>
              </a:rPr>
              <a:t>data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28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t="378" b="35489"/>
          <a:stretch/>
        </p:blipFill>
        <p:spPr>
          <a:xfrm>
            <a:off x="715398" y="872091"/>
            <a:ext cx="10623162" cy="5493742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6024438-26D3-401D-81DB-0120C527F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" y="6377940"/>
            <a:ext cx="10881360" cy="3759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rgbClr val="000000"/>
                </a:solidFill>
                <a:effectLst/>
                <a:latin typeface="Calibri (Body)"/>
                <a:ea typeface="Times New Roman" panose="02020603050405020304" pitchFamily="18" charset="0"/>
              </a:rPr>
              <a:t>Corona at the Smithsonian National Air and Space Museum in Washington, DC</a:t>
            </a:r>
            <a:endParaRPr lang="en-US" sz="2400" b="1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077199" y="2363774"/>
            <a:ext cx="2800351" cy="2510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data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RONA (satellit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97" y="902047"/>
            <a:ext cx="7663207" cy="59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848100" y="6057900"/>
            <a:ext cx="857250" cy="735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data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485CBAA-9D56-4886-8B7D-5CD6ABEA5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6058237"/>
            <a:ext cx="10744200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Global coverage by Corona satellites during 1962-1972 and the number of available images</a:t>
            </a:r>
          </a:p>
        </p:txBody>
      </p:sp>
      <p:pic>
        <p:nvPicPr>
          <p:cNvPr id="3" name="Picture 2" descr="https://ars.els-cdn.com/content/image/1-s2.0-S0924271614002305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85" y="990600"/>
            <a:ext cx="9333096" cy="506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92170" y="6488668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(Song et al., 2015)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0813" y="869950"/>
            <a:ext cx="267413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/>
              <a:t>KH-4A in 1962-1965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3246" y="857250"/>
            <a:ext cx="267413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/>
              <a:t>KH-4A in 1966-1969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5510" y="3464093"/>
            <a:ext cx="266290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/>
              <a:t>KH-4B in 1967-1969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40889" y="3464093"/>
            <a:ext cx="266290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/>
              <a:t>KH-4B in 1970-1972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</a:t>
            </a:r>
            <a:r>
              <a:rPr lang="en-US" sz="3200" b="1" dirty="0" smtClean="0">
                <a:solidFill>
                  <a:srgbClr val="DAA520"/>
                </a:solidFill>
              </a:rPr>
              <a:t>data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63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oviet collapse">
            <a:extLst>
              <a:ext uri="{FF2B5EF4-FFF2-40B4-BE49-F238E27FC236}">
                <a16:creationId xmlns:a16="http://schemas.microsoft.com/office/drawing/2014/main" id="{714A706F-EEDB-4DBE-AD30-335F6D52C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r="1"/>
          <a:stretch/>
        </p:blipFill>
        <p:spPr bwMode="auto">
          <a:xfrm>
            <a:off x="1787331" y="970596"/>
            <a:ext cx="8617338" cy="49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82451" y="5937728"/>
            <a:ext cx="80271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M. Gorbachev, general secretary of the Communist Party</a:t>
            </a:r>
          </a:p>
          <a:p>
            <a:pPr algn="ctr"/>
            <a:r>
              <a:rPr lang="en-US" sz="2400" dirty="0"/>
              <a:t>the last leader of the Soviet Union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</a:t>
            </a:r>
            <a:r>
              <a:rPr lang="en-US" sz="3200" b="1" dirty="0" smtClean="0">
                <a:solidFill>
                  <a:srgbClr val="DAA520"/>
                </a:solidFill>
              </a:rPr>
              <a:t>data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46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4" y="968079"/>
            <a:ext cx="11733941" cy="55753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</a:t>
            </a:r>
            <a:r>
              <a:rPr lang="en-US" sz="3200" b="1" dirty="0" smtClean="0">
                <a:solidFill>
                  <a:srgbClr val="DAA520"/>
                </a:solidFill>
              </a:rPr>
              <a:t>data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9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0" r="4080" b="16879"/>
          <a:stretch/>
        </p:blipFill>
        <p:spPr>
          <a:xfrm>
            <a:off x="367086" y="1401039"/>
            <a:ext cx="11342498" cy="2835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6373" y="1010695"/>
            <a:ext cx="985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forest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3801836" y="1029221"/>
            <a:ext cx="1728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grassland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6611195" y="1029221"/>
            <a:ext cx="1728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cropland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20555" y="1012564"/>
            <a:ext cx="1728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lake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2" r="4080"/>
          <a:stretch/>
        </p:blipFill>
        <p:spPr>
          <a:xfrm>
            <a:off x="367086" y="4558842"/>
            <a:ext cx="11342498" cy="22665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6007" y="4173653"/>
            <a:ext cx="1728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barren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48273" y="4179346"/>
            <a:ext cx="1728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wetland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85198" y="4179347"/>
            <a:ext cx="1728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urban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22123" y="4179348"/>
            <a:ext cx="1728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river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16950" y="4173653"/>
            <a:ext cx="2043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snow-and-ice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EB2334-54AE-EF4D-FA04-CBFFCC45FE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870" r="75743" b="16879"/>
          <a:stretch/>
        </p:blipFill>
        <p:spPr>
          <a:xfrm>
            <a:off x="363439" y="1401039"/>
            <a:ext cx="2882854" cy="2849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A18468-2BBF-0268-1CC6-1650F4D3AD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67" t="62037" r="28076" b="16712"/>
          <a:stretch/>
        </p:blipFill>
        <p:spPr>
          <a:xfrm>
            <a:off x="6005102" y="1410200"/>
            <a:ext cx="2882854" cy="28498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AA520"/>
                </a:solidFill>
              </a:rPr>
              <a:t>Potential of Corona data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7970"/>
          <a:stretch/>
        </p:blipFill>
        <p:spPr>
          <a:xfrm>
            <a:off x="-12700" y="857249"/>
            <a:ext cx="12243816" cy="602218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075B04-A150-427A-9FEB-FE663B001C58}"/>
              </a:ext>
            </a:extLst>
          </p:cNvPr>
          <p:cNvSpPr txBox="1">
            <a:spLocks/>
          </p:cNvSpPr>
          <p:nvPr/>
        </p:nvSpPr>
        <p:spPr>
          <a:xfrm>
            <a:off x="50165" y="6558676"/>
            <a:ext cx="1307934" cy="2336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© Ali </a:t>
            </a:r>
            <a:r>
              <a:rPr lang="en-US" sz="1600" b="1" dirty="0" err="1">
                <a:solidFill>
                  <a:schemeClr val="bg1"/>
                </a:solidFill>
              </a:rPr>
              <a:t>Rza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B6918B0-696A-4E33-922D-F2BF8063CBC9}"/>
              </a:ext>
            </a:extLst>
          </p:cNvPr>
          <p:cNvSpPr txBox="1">
            <a:spLocks/>
          </p:cNvSpPr>
          <p:nvPr/>
        </p:nvSpPr>
        <p:spPr>
          <a:xfrm>
            <a:off x="4160520" y="4101414"/>
            <a:ext cx="7818120" cy="1421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 defense December 6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Afag Rizayeva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Advisor: Volker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Radeloff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2"/>
          <p:cNvSpPr>
            <a:spLocks noChangeAspect="1"/>
          </p:cNvSpPr>
          <p:nvPr/>
        </p:nvSpPr>
        <p:spPr>
          <a:xfrm>
            <a:off x="315915" y="2152650"/>
            <a:ext cx="11612916" cy="1948763"/>
          </a:xfrm>
          <a:custGeom>
            <a:avLst/>
            <a:gdLst/>
            <a:ahLst/>
            <a:cxnLst/>
            <a:rect l="l" t="t" r="r" b="b"/>
            <a:pathLst>
              <a:path w="9152068" h="1537407">
                <a:moveTo>
                  <a:pt x="7436524" y="1136938"/>
                </a:moveTo>
                <a:lnTo>
                  <a:pt x="7436524" y="1139587"/>
                </a:lnTo>
                <a:cubicBezTo>
                  <a:pt x="7436524" y="1152458"/>
                  <a:pt x="7435098" y="1161293"/>
                  <a:pt x="7432244" y="1166093"/>
                </a:cubicBezTo>
                <a:cubicBezTo>
                  <a:pt x="7429115" y="1171585"/>
                  <a:pt x="7424565" y="1175885"/>
                  <a:pt x="7418593" y="1178991"/>
                </a:cubicBezTo>
                <a:cubicBezTo>
                  <a:pt x="7412621" y="1182098"/>
                  <a:pt x="7406038" y="1183651"/>
                  <a:pt x="7398845" y="1183651"/>
                </a:cubicBezTo>
                <a:cubicBezTo>
                  <a:pt x="7392458" y="1183651"/>
                  <a:pt x="7387362" y="1181883"/>
                  <a:pt x="7383555" y="1178348"/>
                </a:cubicBezTo>
                <a:cubicBezTo>
                  <a:pt x="7379747" y="1174813"/>
                  <a:pt x="7377844" y="1170497"/>
                  <a:pt x="7377844" y="1165401"/>
                </a:cubicBezTo>
                <a:cubicBezTo>
                  <a:pt x="7377844" y="1160589"/>
                  <a:pt x="7379468" y="1156818"/>
                  <a:pt x="7382716" y="1154088"/>
                </a:cubicBezTo>
                <a:cubicBezTo>
                  <a:pt x="7385963" y="1151358"/>
                  <a:pt x="7389495" y="1149492"/>
                  <a:pt x="7393311" y="1148492"/>
                </a:cubicBezTo>
                <a:cubicBezTo>
                  <a:pt x="7397126" y="1147492"/>
                  <a:pt x="7404525" y="1145813"/>
                  <a:pt x="7415509" y="1143455"/>
                </a:cubicBezTo>
                <a:cubicBezTo>
                  <a:pt x="7426493" y="1141097"/>
                  <a:pt x="7433498" y="1138924"/>
                  <a:pt x="7436524" y="1136938"/>
                </a:cubicBezTo>
                <a:close/>
                <a:moveTo>
                  <a:pt x="7150774" y="1136938"/>
                </a:moveTo>
                <a:lnTo>
                  <a:pt x="7150774" y="1139587"/>
                </a:lnTo>
                <a:cubicBezTo>
                  <a:pt x="7150774" y="1152458"/>
                  <a:pt x="7149348" y="1161293"/>
                  <a:pt x="7146494" y="1166093"/>
                </a:cubicBezTo>
                <a:cubicBezTo>
                  <a:pt x="7143365" y="1171585"/>
                  <a:pt x="7138816" y="1175885"/>
                  <a:pt x="7132843" y="1178991"/>
                </a:cubicBezTo>
                <a:cubicBezTo>
                  <a:pt x="7126872" y="1182098"/>
                  <a:pt x="7120288" y="1183651"/>
                  <a:pt x="7113095" y="1183651"/>
                </a:cubicBezTo>
                <a:cubicBezTo>
                  <a:pt x="7106708" y="1183651"/>
                  <a:pt x="7101612" y="1181883"/>
                  <a:pt x="7097805" y="1178348"/>
                </a:cubicBezTo>
                <a:cubicBezTo>
                  <a:pt x="7093998" y="1174813"/>
                  <a:pt x="7092094" y="1170497"/>
                  <a:pt x="7092094" y="1165401"/>
                </a:cubicBezTo>
                <a:cubicBezTo>
                  <a:pt x="7092094" y="1160589"/>
                  <a:pt x="7093718" y="1156818"/>
                  <a:pt x="7096966" y="1154088"/>
                </a:cubicBezTo>
                <a:cubicBezTo>
                  <a:pt x="7100213" y="1151358"/>
                  <a:pt x="7103745" y="1149492"/>
                  <a:pt x="7107561" y="1148492"/>
                </a:cubicBezTo>
                <a:cubicBezTo>
                  <a:pt x="7111375" y="1147492"/>
                  <a:pt x="7118776" y="1145813"/>
                  <a:pt x="7129759" y="1143455"/>
                </a:cubicBezTo>
                <a:cubicBezTo>
                  <a:pt x="7140743" y="1141097"/>
                  <a:pt x="7147748" y="1138924"/>
                  <a:pt x="7150774" y="1136938"/>
                </a:cubicBezTo>
                <a:close/>
                <a:moveTo>
                  <a:pt x="5941099" y="1136938"/>
                </a:moveTo>
                <a:lnTo>
                  <a:pt x="5941099" y="1139587"/>
                </a:lnTo>
                <a:cubicBezTo>
                  <a:pt x="5941099" y="1152458"/>
                  <a:pt x="5939673" y="1161293"/>
                  <a:pt x="5936819" y="1166093"/>
                </a:cubicBezTo>
                <a:cubicBezTo>
                  <a:pt x="5933691" y="1171585"/>
                  <a:pt x="5929141" y="1175885"/>
                  <a:pt x="5923168" y="1178991"/>
                </a:cubicBezTo>
                <a:cubicBezTo>
                  <a:pt x="5917196" y="1182098"/>
                  <a:pt x="5910613" y="1183651"/>
                  <a:pt x="5903420" y="1183651"/>
                </a:cubicBezTo>
                <a:cubicBezTo>
                  <a:pt x="5897034" y="1183651"/>
                  <a:pt x="5891937" y="1181883"/>
                  <a:pt x="5888130" y="1178348"/>
                </a:cubicBezTo>
                <a:cubicBezTo>
                  <a:pt x="5884323" y="1174813"/>
                  <a:pt x="5882419" y="1170497"/>
                  <a:pt x="5882419" y="1165401"/>
                </a:cubicBezTo>
                <a:cubicBezTo>
                  <a:pt x="5882419" y="1160589"/>
                  <a:pt x="5884043" y="1156818"/>
                  <a:pt x="5887291" y="1154088"/>
                </a:cubicBezTo>
                <a:cubicBezTo>
                  <a:pt x="5890538" y="1151358"/>
                  <a:pt x="5894070" y="1149492"/>
                  <a:pt x="5897886" y="1148492"/>
                </a:cubicBezTo>
                <a:cubicBezTo>
                  <a:pt x="5901701" y="1147492"/>
                  <a:pt x="5909101" y="1145813"/>
                  <a:pt x="5920084" y="1143455"/>
                </a:cubicBezTo>
                <a:cubicBezTo>
                  <a:pt x="5931068" y="1141097"/>
                  <a:pt x="5938073" y="1138924"/>
                  <a:pt x="5941099" y="1136938"/>
                </a:cubicBezTo>
                <a:close/>
                <a:moveTo>
                  <a:pt x="4979074" y="1136938"/>
                </a:moveTo>
                <a:lnTo>
                  <a:pt x="4979074" y="1139587"/>
                </a:lnTo>
                <a:cubicBezTo>
                  <a:pt x="4979074" y="1152458"/>
                  <a:pt x="4977648" y="1161293"/>
                  <a:pt x="4974794" y="1166093"/>
                </a:cubicBezTo>
                <a:cubicBezTo>
                  <a:pt x="4971666" y="1171585"/>
                  <a:pt x="4967116" y="1175885"/>
                  <a:pt x="4961143" y="1178991"/>
                </a:cubicBezTo>
                <a:cubicBezTo>
                  <a:pt x="4955172" y="1182098"/>
                  <a:pt x="4948588" y="1183651"/>
                  <a:pt x="4941395" y="1183651"/>
                </a:cubicBezTo>
                <a:cubicBezTo>
                  <a:pt x="4935009" y="1183651"/>
                  <a:pt x="4929912" y="1181883"/>
                  <a:pt x="4926105" y="1178348"/>
                </a:cubicBezTo>
                <a:cubicBezTo>
                  <a:pt x="4922298" y="1174813"/>
                  <a:pt x="4920394" y="1170497"/>
                  <a:pt x="4920394" y="1165401"/>
                </a:cubicBezTo>
                <a:cubicBezTo>
                  <a:pt x="4920394" y="1160589"/>
                  <a:pt x="4922018" y="1156818"/>
                  <a:pt x="4925266" y="1154088"/>
                </a:cubicBezTo>
                <a:cubicBezTo>
                  <a:pt x="4928513" y="1151358"/>
                  <a:pt x="4932045" y="1149492"/>
                  <a:pt x="4935861" y="1148492"/>
                </a:cubicBezTo>
                <a:cubicBezTo>
                  <a:pt x="4939676" y="1147492"/>
                  <a:pt x="4947076" y="1145813"/>
                  <a:pt x="4958059" y="1143455"/>
                </a:cubicBezTo>
                <a:cubicBezTo>
                  <a:pt x="4969043" y="1141097"/>
                  <a:pt x="4976048" y="1138924"/>
                  <a:pt x="4979074" y="1136938"/>
                </a:cubicBezTo>
                <a:close/>
                <a:moveTo>
                  <a:pt x="2531150" y="1136938"/>
                </a:moveTo>
                <a:lnTo>
                  <a:pt x="2531150" y="1139587"/>
                </a:lnTo>
                <a:cubicBezTo>
                  <a:pt x="2531150" y="1152458"/>
                  <a:pt x="2529723" y="1161293"/>
                  <a:pt x="2526869" y="1166093"/>
                </a:cubicBezTo>
                <a:cubicBezTo>
                  <a:pt x="2523741" y="1171585"/>
                  <a:pt x="2519191" y="1175885"/>
                  <a:pt x="2513219" y="1178991"/>
                </a:cubicBezTo>
                <a:cubicBezTo>
                  <a:pt x="2507247" y="1182098"/>
                  <a:pt x="2500664" y="1183651"/>
                  <a:pt x="2493470" y="1183651"/>
                </a:cubicBezTo>
                <a:cubicBezTo>
                  <a:pt x="2487084" y="1183651"/>
                  <a:pt x="2481988" y="1181883"/>
                  <a:pt x="2478180" y="1178348"/>
                </a:cubicBezTo>
                <a:cubicBezTo>
                  <a:pt x="2474373" y="1174813"/>
                  <a:pt x="2472470" y="1170497"/>
                  <a:pt x="2472470" y="1165401"/>
                </a:cubicBezTo>
                <a:cubicBezTo>
                  <a:pt x="2472470" y="1160589"/>
                  <a:pt x="2474093" y="1156818"/>
                  <a:pt x="2477341" y="1154088"/>
                </a:cubicBezTo>
                <a:cubicBezTo>
                  <a:pt x="2480589" y="1151358"/>
                  <a:pt x="2484121" y="1149492"/>
                  <a:pt x="2487936" y="1148492"/>
                </a:cubicBezTo>
                <a:cubicBezTo>
                  <a:pt x="2491751" y="1147492"/>
                  <a:pt x="2499151" y="1145813"/>
                  <a:pt x="2510135" y="1143455"/>
                </a:cubicBezTo>
                <a:cubicBezTo>
                  <a:pt x="2521119" y="1141097"/>
                  <a:pt x="2528123" y="1138924"/>
                  <a:pt x="2531150" y="1136938"/>
                </a:cubicBezTo>
                <a:close/>
                <a:moveTo>
                  <a:pt x="1997750" y="1136938"/>
                </a:moveTo>
                <a:lnTo>
                  <a:pt x="1997750" y="1139587"/>
                </a:lnTo>
                <a:cubicBezTo>
                  <a:pt x="1997750" y="1152458"/>
                  <a:pt x="1996323" y="1161293"/>
                  <a:pt x="1993469" y="1166093"/>
                </a:cubicBezTo>
                <a:cubicBezTo>
                  <a:pt x="1990341" y="1171585"/>
                  <a:pt x="1985791" y="1175885"/>
                  <a:pt x="1979819" y="1178991"/>
                </a:cubicBezTo>
                <a:cubicBezTo>
                  <a:pt x="1973847" y="1182098"/>
                  <a:pt x="1967264" y="1183651"/>
                  <a:pt x="1960070" y="1183651"/>
                </a:cubicBezTo>
                <a:cubicBezTo>
                  <a:pt x="1953684" y="1183651"/>
                  <a:pt x="1948587" y="1181883"/>
                  <a:pt x="1944780" y="1178348"/>
                </a:cubicBezTo>
                <a:cubicBezTo>
                  <a:pt x="1940973" y="1174813"/>
                  <a:pt x="1939069" y="1170497"/>
                  <a:pt x="1939069" y="1165401"/>
                </a:cubicBezTo>
                <a:cubicBezTo>
                  <a:pt x="1939069" y="1160589"/>
                  <a:pt x="1940693" y="1156818"/>
                  <a:pt x="1943941" y="1154088"/>
                </a:cubicBezTo>
                <a:cubicBezTo>
                  <a:pt x="1947189" y="1151358"/>
                  <a:pt x="1950720" y="1149492"/>
                  <a:pt x="1954536" y="1148492"/>
                </a:cubicBezTo>
                <a:cubicBezTo>
                  <a:pt x="1958351" y="1147492"/>
                  <a:pt x="1965751" y="1145813"/>
                  <a:pt x="1976735" y="1143455"/>
                </a:cubicBezTo>
                <a:cubicBezTo>
                  <a:pt x="1987718" y="1141097"/>
                  <a:pt x="1994723" y="1138924"/>
                  <a:pt x="1997750" y="1136938"/>
                </a:cubicBezTo>
                <a:close/>
                <a:moveTo>
                  <a:pt x="6934496" y="1086476"/>
                </a:moveTo>
                <a:cubicBezTo>
                  <a:pt x="6940656" y="1086476"/>
                  <a:pt x="6946359" y="1088274"/>
                  <a:pt x="6951602" y="1091870"/>
                </a:cubicBezTo>
                <a:cubicBezTo>
                  <a:pt x="6956846" y="1095466"/>
                  <a:pt x="6961052" y="1100764"/>
                  <a:pt x="6964218" y="1107765"/>
                </a:cubicBezTo>
                <a:cubicBezTo>
                  <a:pt x="6967384" y="1114766"/>
                  <a:pt x="6968967" y="1123167"/>
                  <a:pt x="6968967" y="1132968"/>
                </a:cubicBezTo>
                <a:cubicBezTo>
                  <a:pt x="6968967" y="1143457"/>
                  <a:pt x="6967393" y="1152138"/>
                  <a:pt x="6964243" y="1159011"/>
                </a:cubicBezTo>
                <a:cubicBezTo>
                  <a:pt x="6961094" y="1165885"/>
                  <a:pt x="6956950" y="1170940"/>
                  <a:pt x="6951811" y="1174179"/>
                </a:cubicBezTo>
                <a:cubicBezTo>
                  <a:pt x="6946673" y="1177418"/>
                  <a:pt x="6940996" y="1179037"/>
                  <a:pt x="6934779" y="1179037"/>
                </a:cubicBezTo>
                <a:cubicBezTo>
                  <a:pt x="6928684" y="1179037"/>
                  <a:pt x="6923056" y="1177339"/>
                  <a:pt x="6917895" y="1173943"/>
                </a:cubicBezTo>
                <a:cubicBezTo>
                  <a:pt x="6912735" y="1170546"/>
                  <a:pt x="6908631" y="1165405"/>
                  <a:pt x="6905586" y="1158518"/>
                </a:cubicBezTo>
                <a:cubicBezTo>
                  <a:pt x="6902540" y="1151631"/>
                  <a:pt x="6901017" y="1143115"/>
                  <a:pt x="6901017" y="1132968"/>
                </a:cubicBezTo>
                <a:cubicBezTo>
                  <a:pt x="6901017" y="1123428"/>
                  <a:pt x="6902466" y="1115116"/>
                  <a:pt x="6905363" y="1108031"/>
                </a:cubicBezTo>
                <a:cubicBezTo>
                  <a:pt x="6908260" y="1100946"/>
                  <a:pt x="6912238" y="1095582"/>
                  <a:pt x="6917295" y="1091940"/>
                </a:cubicBezTo>
                <a:cubicBezTo>
                  <a:pt x="6922354" y="1088297"/>
                  <a:pt x="6928088" y="1086476"/>
                  <a:pt x="6934496" y="1086476"/>
                </a:cubicBezTo>
                <a:close/>
                <a:moveTo>
                  <a:pt x="5362364" y="1086476"/>
                </a:moveTo>
                <a:cubicBezTo>
                  <a:pt x="5368385" y="1086476"/>
                  <a:pt x="5373936" y="1088278"/>
                  <a:pt x="5379016" y="1091882"/>
                </a:cubicBezTo>
                <a:cubicBezTo>
                  <a:pt x="5384097" y="1095487"/>
                  <a:pt x="5388100" y="1100725"/>
                  <a:pt x="5391027" y="1107597"/>
                </a:cubicBezTo>
                <a:cubicBezTo>
                  <a:pt x="5393953" y="1114470"/>
                  <a:pt x="5395416" y="1122786"/>
                  <a:pt x="5395416" y="1132545"/>
                </a:cubicBezTo>
                <a:cubicBezTo>
                  <a:pt x="5395416" y="1142696"/>
                  <a:pt x="5393861" y="1151283"/>
                  <a:pt x="5390749" y="1158307"/>
                </a:cubicBezTo>
                <a:cubicBezTo>
                  <a:pt x="5387637" y="1165331"/>
                  <a:pt x="5383586" y="1170543"/>
                  <a:pt x="5378595" y="1173940"/>
                </a:cubicBezTo>
                <a:cubicBezTo>
                  <a:pt x="5373604" y="1177338"/>
                  <a:pt x="5368194" y="1179037"/>
                  <a:pt x="5362364" y="1179037"/>
                </a:cubicBezTo>
                <a:cubicBezTo>
                  <a:pt x="5352537" y="1179037"/>
                  <a:pt x="5344265" y="1175090"/>
                  <a:pt x="5337548" y="1167197"/>
                </a:cubicBezTo>
                <a:cubicBezTo>
                  <a:pt x="5330831" y="1159303"/>
                  <a:pt x="5327473" y="1147988"/>
                  <a:pt x="5327473" y="1133252"/>
                </a:cubicBezTo>
                <a:cubicBezTo>
                  <a:pt x="5327473" y="1117646"/>
                  <a:pt x="5330864" y="1105949"/>
                  <a:pt x="5337648" y="1098160"/>
                </a:cubicBezTo>
                <a:cubicBezTo>
                  <a:pt x="5344430" y="1090370"/>
                  <a:pt x="5352669" y="1086476"/>
                  <a:pt x="5362364" y="1086476"/>
                </a:cubicBezTo>
                <a:close/>
                <a:moveTo>
                  <a:pt x="3839141" y="1086476"/>
                </a:moveTo>
                <a:cubicBezTo>
                  <a:pt x="3849494" y="1086476"/>
                  <a:pt x="3857895" y="1090556"/>
                  <a:pt x="3864345" y="1098716"/>
                </a:cubicBezTo>
                <a:cubicBezTo>
                  <a:pt x="3870796" y="1106876"/>
                  <a:pt x="3874021" y="1118475"/>
                  <a:pt x="3874021" y="1133511"/>
                </a:cubicBezTo>
                <a:cubicBezTo>
                  <a:pt x="3874021" y="1142946"/>
                  <a:pt x="3872346" y="1150904"/>
                  <a:pt x="3868994" y="1157387"/>
                </a:cubicBezTo>
                <a:cubicBezTo>
                  <a:pt x="3865643" y="1163870"/>
                  <a:pt x="3861349" y="1168690"/>
                  <a:pt x="3856113" y="1171849"/>
                </a:cubicBezTo>
                <a:cubicBezTo>
                  <a:pt x="3850877" y="1175007"/>
                  <a:pt x="3845314" y="1176586"/>
                  <a:pt x="3839425" y="1176586"/>
                </a:cubicBezTo>
                <a:cubicBezTo>
                  <a:pt x="3829507" y="1176586"/>
                  <a:pt x="3821403" y="1172900"/>
                  <a:pt x="3815115" y="1165529"/>
                </a:cubicBezTo>
                <a:cubicBezTo>
                  <a:pt x="3808826" y="1158157"/>
                  <a:pt x="3805681" y="1146965"/>
                  <a:pt x="3805681" y="1131954"/>
                </a:cubicBezTo>
                <a:cubicBezTo>
                  <a:pt x="3805681" y="1117139"/>
                  <a:pt x="3808751" y="1105855"/>
                  <a:pt x="3814893" y="1098103"/>
                </a:cubicBezTo>
                <a:cubicBezTo>
                  <a:pt x="3821034" y="1090351"/>
                  <a:pt x="3829117" y="1086476"/>
                  <a:pt x="3839141" y="1086476"/>
                </a:cubicBezTo>
                <a:close/>
                <a:moveTo>
                  <a:pt x="4601928" y="1086187"/>
                </a:moveTo>
                <a:cubicBezTo>
                  <a:pt x="4612640" y="1086187"/>
                  <a:pt x="4621217" y="1090270"/>
                  <a:pt x="4627658" y="1098435"/>
                </a:cubicBezTo>
                <a:cubicBezTo>
                  <a:pt x="4634098" y="1106601"/>
                  <a:pt x="4637319" y="1118209"/>
                  <a:pt x="4637319" y="1133259"/>
                </a:cubicBezTo>
                <a:cubicBezTo>
                  <a:pt x="4637319" y="1148153"/>
                  <a:pt x="4634103" y="1159698"/>
                  <a:pt x="4627672" y="1167895"/>
                </a:cubicBezTo>
                <a:cubicBezTo>
                  <a:pt x="4621241" y="1176092"/>
                  <a:pt x="4612660" y="1180191"/>
                  <a:pt x="4601928" y="1180191"/>
                </a:cubicBezTo>
                <a:cubicBezTo>
                  <a:pt x="4594830" y="1180191"/>
                  <a:pt x="4588695" y="1178370"/>
                  <a:pt x="4583524" y="1174730"/>
                </a:cubicBezTo>
                <a:cubicBezTo>
                  <a:pt x="4578352" y="1171090"/>
                  <a:pt x="4574322" y="1165708"/>
                  <a:pt x="4571435" y="1158587"/>
                </a:cubicBezTo>
                <a:cubicBezTo>
                  <a:pt x="4568548" y="1151465"/>
                  <a:pt x="4567104" y="1143022"/>
                  <a:pt x="4567104" y="1133259"/>
                </a:cubicBezTo>
                <a:cubicBezTo>
                  <a:pt x="4567104" y="1123432"/>
                  <a:pt x="4568570" y="1114915"/>
                  <a:pt x="4571501" y="1107708"/>
                </a:cubicBezTo>
                <a:cubicBezTo>
                  <a:pt x="4574431" y="1100501"/>
                  <a:pt x="4578515" y="1095112"/>
                  <a:pt x="4583750" y="1091542"/>
                </a:cubicBezTo>
                <a:cubicBezTo>
                  <a:pt x="4588986" y="1087972"/>
                  <a:pt x="4595045" y="1086187"/>
                  <a:pt x="4601928" y="1086187"/>
                </a:cubicBezTo>
                <a:close/>
                <a:moveTo>
                  <a:pt x="4297128" y="1086187"/>
                </a:moveTo>
                <a:cubicBezTo>
                  <a:pt x="4307840" y="1086187"/>
                  <a:pt x="4316417" y="1090270"/>
                  <a:pt x="4322858" y="1098435"/>
                </a:cubicBezTo>
                <a:cubicBezTo>
                  <a:pt x="4329298" y="1106601"/>
                  <a:pt x="4332519" y="1118209"/>
                  <a:pt x="4332519" y="1133259"/>
                </a:cubicBezTo>
                <a:cubicBezTo>
                  <a:pt x="4332519" y="1148153"/>
                  <a:pt x="4329303" y="1159698"/>
                  <a:pt x="4322872" y="1167895"/>
                </a:cubicBezTo>
                <a:cubicBezTo>
                  <a:pt x="4316441" y="1176092"/>
                  <a:pt x="4307860" y="1180191"/>
                  <a:pt x="4297128" y="1180191"/>
                </a:cubicBezTo>
                <a:cubicBezTo>
                  <a:pt x="4290030" y="1180191"/>
                  <a:pt x="4283895" y="1178370"/>
                  <a:pt x="4278724" y="1174730"/>
                </a:cubicBezTo>
                <a:cubicBezTo>
                  <a:pt x="4273552" y="1171090"/>
                  <a:pt x="4269522" y="1165708"/>
                  <a:pt x="4266635" y="1158587"/>
                </a:cubicBezTo>
                <a:cubicBezTo>
                  <a:pt x="4263748" y="1151465"/>
                  <a:pt x="4262304" y="1143022"/>
                  <a:pt x="4262304" y="1133259"/>
                </a:cubicBezTo>
                <a:cubicBezTo>
                  <a:pt x="4262304" y="1123432"/>
                  <a:pt x="4263770" y="1114915"/>
                  <a:pt x="4266701" y="1107708"/>
                </a:cubicBezTo>
                <a:cubicBezTo>
                  <a:pt x="4269631" y="1100501"/>
                  <a:pt x="4273715" y="1095112"/>
                  <a:pt x="4278950" y="1091542"/>
                </a:cubicBezTo>
                <a:cubicBezTo>
                  <a:pt x="4284186" y="1087972"/>
                  <a:pt x="4290245" y="1086187"/>
                  <a:pt x="4297128" y="1086187"/>
                </a:cubicBezTo>
                <a:close/>
                <a:moveTo>
                  <a:pt x="6716281" y="1084313"/>
                </a:moveTo>
                <a:cubicBezTo>
                  <a:pt x="6725521" y="1084313"/>
                  <a:pt x="6732970" y="1087309"/>
                  <a:pt x="6738628" y="1093301"/>
                </a:cubicBezTo>
                <a:cubicBezTo>
                  <a:pt x="6744287" y="1099294"/>
                  <a:pt x="6747563" y="1107495"/>
                  <a:pt x="6748455" y="1117906"/>
                </a:cubicBezTo>
                <a:lnTo>
                  <a:pt x="6684393" y="1117906"/>
                </a:lnTo>
                <a:cubicBezTo>
                  <a:pt x="6685619" y="1107661"/>
                  <a:pt x="6689060" y="1099500"/>
                  <a:pt x="6694717" y="1093425"/>
                </a:cubicBezTo>
                <a:cubicBezTo>
                  <a:pt x="6700373" y="1087350"/>
                  <a:pt x="6707562" y="1084313"/>
                  <a:pt x="6716281" y="1084313"/>
                </a:cubicBezTo>
                <a:close/>
                <a:moveTo>
                  <a:pt x="6201932" y="1084313"/>
                </a:moveTo>
                <a:cubicBezTo>
                  <a:pt x="6211171" y="1084313"/>
                  <a:pt x="6218620" y="1087309"/>
                  <a:pt x="6224279" y="1093301"/>
                </a:cubicBezTo>
                <a:cubicBezTo>
                  <a:pt x="6229938" y="1099294"/>
                  <a:pt x="6233213" y="1107495"/>
                  <a:pt x="6234106" y="1117906"/>
                </a:cubicBezTo>
                <a:lnTo>
                  <a:pt x="6170043" y="1117906"/>
                </a:lnTo>
                <a:cubicBezTo>
                  <a:pt x="6171269" y="1107661"/>
                  <a:pt x="6174710" y="1099500"/>
                  <a:pt x="6180367" y="1093425"/>
                </a:cubicBezTo>
                <a:cubicBezTo>
                  <a:pt x="6186024" y="1087350"/>
                  <a:pt x="6193212" y="1084313"/>
                  <a:pt x="6201932" y="1084313"/>
                </a:cubicBezTo>
                <a:close/>
                <a:moveTo>
                  <a:pt x="5304085" y="1051877"/>
                </a:moveTo>
                <a:cubicBezTo>
                  <a:pt x="5297666" y="1051877"/>
                  <a:pt x="5292588" y="1053994"/>
                  <a:pt x="5288851" y="1058226"/>
                </a:cubicBezTo>
                <a:cubicBezTo>
                  <a:pt x="5285115" y="1062458"/>
                  <a:pt x="5283246" y="1068610"/>
                  <a:pt x="5283246" y="1076680"/>
                </a:cubicBezTo>
                <a:lnTo>
                  <a:pt x="5283246" y="1243266"/>
                </a:lnTo>
                <a:cubicBezTo>
                  <a:pt x="5283246" y="1252196"/>
                  <a:pt x="5284610" y="1259199"/>
                  <a:pt x="5287339" y="1264274"/>
                </a:cubicBezTo>
                <a:cubicBezTo>
                  <a:pt x="5290067" y="1269350"/>
                  <a:pt x="5295649" y="1271888"/>
                  <a:pt x="5304085" y="1271888"/>
                </a:cubicBezTo>
                <a:cubicBezTo>
                  <a:pt x="5318451" y="1271888"/>
                  <a:pt x="5325634" y="1262445"/>
                  <a:pt x="5325634" y="1243559"/>
                </a:cubicBezTo>
                <a:lnTo>
                  <a:pt x="5325634" y="1188481"/>
                </a:lnTo>
                <a:cubicBezTo>
                  <a:pt x="5329116" y="1196643"/>
                  <a:pt x="5334783" y="1203046"/>
                  <a:pt x="5342638" y="1207687"/>
                </a:cubicBezTo>
                <a:cubicBezTo>
                  <a:pt x="5350491" y="1212328"/>
                  <a:pt x="5360229" y="1214649"/>
                  <a:pt x="5371850" y="1214649"/>
                </a:cubicBezTo>
                <a:cubicBezTo>
                  <a:pt x="5381492" y="1214649"/>
                  <a:pt x="5390485" y="1212749"/>
                  <a:pt x="5398827" y="1208948"/>
                </a:cubicBezTo>
                <a:cubicBezTo>
                  <a:pt x="5407170" y="1205148"/>
                  <a:pt x="5414403" y="1199718"/>
                  <a:pt x="5420528" y="1192659"/>
                </a:cubicBezTo>
                <a:cubicBezTo>
                  <a:pt x="5426653" y="1185599"/>
                  <a:pt x="5431448" y="1176922"/>
                  <a:pt x="5434913" y="1166628"/>
                </a:cubicBezTo>
                <a:cubicBezTo>
                  <a:pt x="5438379" y="1156334"/>
                  <a:pt x="5440111" y="1145118"/>
                  <a:pt x="5440111" y="1132982"/>
                </a:cubicBezTo>
                <a:cubicBezTo>
                  <a:pt x="5440111" y="1116463"/>
                  <a:pt x="5437099" y="1102085"/>
                  <a:pt x="5431076" y="1089847"/>
                </a:cubicBezTo>
                <a:cubicBezTo>
                  <a:pt x="5425052" y="1077609"/>
                  <a:pt x="5416784" y="1068269"/>
                  <a:pt x="5406274" y="1061826"/>
                </a:cubicBezTo>
                <a:cubicBezTo>
                  <a:pt x="5395763" y="1055383"/>
                  <a:pt x="5384288" y="1052161"/>
                  <a:pt x="5371850" y="1052161"/>
                </a:cubicBezTo>
                <a:cubicBezTo>
                  <a:pt x="5361464" y="1052161"/>
                  <a:pt x="5352163" y="1054360"/>
                  <a:pt x="5343950" y="1058759"/>
                </a:cubicBezTo>
                <a:cubicBezTo>
                  <a:pt x="5335736" y="1063157"/>
                  <a:pt x="5329631" y="1069626"/>
                  <a:pt x="5325634" y="1078165"/>
                </a:cubicBezTo>
                <a:lnTo>
                  <a:pt x="5325634" y="1076385"/>
                </a:lnTo>
                <a:cubicBezTo>
                  <a:pt x="5325634" y="1068735"/>
                  <a:pt x="5323627" y="1062738"/>
                  <a:pt x="5319612" y="1058394"/>
                </a:cubicBezTo>
                <a:cubicBezTo>
                  <a:pt x="5315597" y="1054050"/>
                  <a:pt x="5310421" y="1051877"/>
                  <a:pt x="5304085" y="1051877"/>
                </a:cubicBezTo>
                <a:close/>
                <a:moveTo>
                  <a:pt x="3896004" y="1051877"/>
                </a:moveTo>
                <a:cubicBezTo>
                  <a:pt x="3889968" y="1051877"/>
                  <a:pt x="3885030" y="1054013"/>
                  <a:pt x="3881193" y="1058286"/>
                </a:cubicBezTo>
                <a:cubicBezTo>
                  <a:pt x="3877355" y="1062557"/>
                  <a:pt x="3875436" y="1068402"/>
                  <a:pt x="3875436" y="1075820"/>
                </a:cubicBezTo>
                <a:lnTo>
                  <a:pt x="3875436" y="1078165"/>
                </a:lnTo>
                <a:cubicBezTo>
                  <a:pt x="3871841" y="1069692"/>
                  <a:pt x="3865807" y="1063239"/>
                  <a:pt x="3857334" y="1058808"/>
                </a:cubicBezTo>
                <a:cubicBezTo>
                  <a:pt x="3848861" y="1054377"/>
                  <a:pt x="3838927" y="1052161"/>
                  <a:pt x="3827531" y="1052161"/>
                </a:cubicBezTo>
                <a:cubicBezTo>
                  <a:pt x="3818027" y="1052161"/>
                  <a:pt x="3809248" y="1053876"/>
                  <a:pt x="3801192" y="1057304"/>
                </a:cubicBezTo>
                <a:cubicBezTo>
                  <a:pt x="3793137" y="1060733"/>
                  <a:pt x="3786061" y="1065789"/>
                  <a:pt x="3779963" y="1072473"/>
                </a:cubicBezTo>
                <a:cubicBezTo>
                  <a:pt x="3773864" y="1079157"/>
                  <a:pt x="3769177" y="1087336"/>
                  <a:pt x="3765901" y="1097009"/>
                </a:cubicBezTo>
                <a:cubicBezTo>
                  <a:pt x="3762624" y="1106683"/>
                  <a:pt x="3760986" y="1117483"/>
                  <a:pt x="3760986" y="1129411"/>
                </a:cubicBezTo>
                <a:cubicBezTo>
                  <a:pt x="3760986" y="1145400"/>
                  <a:pt x="3763674" y="1159547"/>
                  <a:pt x="3769048" y="1171852"/>
                </a:cubicBezTo>
                <a:cubicBezTo>
                  <a:pt x="3774422" y="1184157"/>
                  <a:pt x="3782173" y="1193766"/>
                  <a:pt x="3792301" y="1200677"/>
                </a:cubicBezTo>
                <a:cubicBezTo>
                  <a:pt x="3802429" y="1207589"/>
                  <a:pt x="3814267" y="1211045"/>
                  <a:pt x="3827815" y="1211045"/>
                </a:cubicBezTo>
                <a:cubicBezTo>
                  <a:pt x="3839113" y="1211045"/>
                  <a:pt x="3848875" y="1208754"/>
                  <a:pt x="3857100" y="1204171"/>
                </a:cubicBezTo>
                <a:cubicBezTo>
                  <a:pt x="3865326" y="1199589"/>
                  <a:pt x="3870731" y="1193400"/>
                  <a:pt x="3873314" y="1185604"/>
                </a:cubicBezTo>
                <a:cubicBezTo>
                  <a:pt x="3873126" y="1196152"/>
                  <a:pt x="3872849" y="1204195"/>
                  <a:pt x="3872483" y="1209735"/>
                </a:cubicBezTo>
                <a:cubicBezTo>
                  <a:pt x="3872116" y="1215274"/>
                  <a:pt x="3870929" y="1220304"/>
                  <a:pt x="3868922" y="1224824"/>
                </a:cubicBezTo>
                <a:cubicBezTo>
                  <a:pt x="3866915" y="1229344"/>
                  <a:pt x="3863410" y="1232863"/>
                  <a:pt x="3858410" y="1235381"/>
                </a:cubicBezTo>
                <a:cubicBezTo>
                  <a:pt x="3853408" y="1237900"/>
                  <a:pt x="3846137" y="1239159"/>
                  <a:pt x="3836596" y="1239159"/>
                </a:cubicBezTo>
                <a:cubicBezTo>
                  <a:pt x="3831883" y="1239159"/>
                  <a:pt x="3827801" y="1238750"/>
                  <a:pt x="3824349" y="1237931"/>
                </a:cubicBezTo>
                <a:cubicBezTo>
                  <a:pt x="3820897" y="1237113"/>
                  <a:pt x="3817962" y="1235878"/>
                  <a:pt x="3815543" y="1234226"/>
                </a:cubicBezTo>
                <a:cubicBezTo>
                  <a:pt x="3813124" y="1232574"/>
                  <a:pt x="3810883" y="1230544"/>
                  <a:pt x="3808822" y="1228136"/>
                </a:cubicBezTo>
                <a:cubicBezTo>
                  <a:pt x="3806759" y="1225729"/>
                  <a:pt x="3804698" y="1223264"/>
                  <a:pt x="3802638" y="1220741"/>
                </a:cubicBezTo>
                <a:cubicBezTo>
                  <a:pt x="3797631" y="1214853"/>
                  <a:pt x="3791832" y="1211910"/>
                  <a:pt x="3785244" y="1211910"/>
                </a:cubicBezTo>
                <a:cubicBezTo>
                  <a:pt x="3779977" y="1211910"/>
                  <a:pt x="3775443" y="1213670"/>
                  <a:pt x="3771642" y="1217191"/>
                </a:cubicBezTo>
                <a:cubicBezTo>
                  <a:pt x="3767841" y="1220712"/>
                  <a:pt x="3765940" y="1225245"/>
                  <a:pt x="3765940" y="1230788"/>
                </a:cubicBezTo>
                <a:cubicBezTo>
                  <a:pt x="3765940" y="1237836"/>
                  <a:pt x="3768975" y="1244523"/>
                  <a:pt x="3775045" y="1250848"/>
                </a:cubicBezTo>
                <a:cubicBezTo>
                  <a:pt x="3781114" y="1257173"/>
                  <a:pt x="3789557" y="1262261"/>
                  <a:pt x="3800372" y="1266111"/>
                </a:cubicBezTo>
                <a:cubicBezTo>
                  <a:pt x="3811188" y="1269962"/>
                  <a:pt x="3823448" y="1271888"/>
                  <a:pt x="3837152" y="1271888"/>
                </a:cubicBezTo>
                <a:cubicBezTo>
                  <a:pt x="3852043" y="1271888"/>
                  <a:pt x="3864552" y="1270371"/>
                  <a:pt x="3874679" y="1267339"/>
                </a:cubicBezTo>
                <a:cubicBezTo>
                  <a:pt x="3884806" y="1264307"/>
                  <a:pt x="3893062" y="1259599"/>
                  <a:pt x="3899446" y="1253217"/>
                </a:cubicBezTo>
                <a:cubicBezTo>
                  <a:pt x="3905830" y="1246834"/>
                  <a:pt x="3910446" y="1238833"/>
                  <a:pt x="3913293" y="1229216"/>
                </a:cubicBezTo>
                <a:cubicBezTo>
                  <a:pt x="3916139" y="1219598"/>
                  <a:pt x="3917563" y="1208252"/>
                  <a:pt x="3917563" y="1195178"/>
                </a:cubicBezTo>
                <a:lnTo>
                  <a:pt x="3917563" y="1083027"/>
                </a:lnTo>
                <a:cubicBezTo>
                  <a:pt x="3917563" y="1073484"/>
                  <a:pt x="3916145" y="1065907"/>
                  <a:pt x="3913310" y="1060295"/>
                </a:cubicBezTo>
                <a:cubicBezTo>
                  <a:pt x="3910474" y="1054683"/>
                  <a:pt x="3904705" y="1051877"/>
                  <a:pt x="3896004" y="1051877"/>
                </a:cubicBezTo>
                <a:close/>
                <a:moveTo>
                  <a:pt x="6487275" y="1051873"/>
                </a:moveTo>
                <a:cubicBezTo>
                  <a:pt x="6480769" y="1051873"/>
                  <a:pt x="6475489" y="1054096"/>
                  <a:pt x="6471436" y="1058541"/>
                </a:cubicBezTo>
                <a:cubicBezTo>
                  <a:pt x="6467382" y="1062987"/>
                  <a:pt x="6465356" y="1069411"/>
                  <a:pt x="6465356" y="1077814"/>
                </a:cubicBezTo>
                <a:lnTo>
                  <a:pt x="6465356" y="1188285"/>
                </a:lnTo>
                <a:cubicBezTo>
                  <a:pt x="6465356" y="1196572"/>
                  <a:pt x="6467375" y="1203038"/>
                  <a:pt x="6471413" y="1207682"/>
                </a:cubicBezTo>
                <a:cubicBezTo>
                  <a:pt x="6475452" y="1212327"/>
                  <a:pt x="6480739" y="1214649"/>
                  <a:pt x="6487275" y="1214649"/>
                </a:cubicBezTo>
                <a:cubicBezTo>
                  <a:pt x="6493811" y="1214649"/>
                  <a:pt x="6499193" y="1212366"/>
                  <a:pt x="6503421" y="1207798"/>
                </a:cubicBezTo>
                <a:cubicBezTo>
                  <a:pt x="6507648" y="1203231"/>
                  <a:pt x="6509763" y="1196727"/>
                  <a:pt x="6509763" y="1188285"/>
                </a:cubicBezTo>
                <a:lnTo>
                  <a:pt x="6509763" y="1076680"/>
                </a:lnTo>
                <a:cubicBezTo>
                  <a:pt x="6509763" y="1069075"/>
                  <a:pt x="6507645" y="1063039"/>
                  <a:pt x="6503411" y="1058573"/>
                </a:cubicBezTo>
                <a:cubicBezTo>
                  <a:pt x="6499176" y="1054106"/>
                  <a:pt x="6493797" y="1051873"/>
                  <a:pt x="6487275" y="1051873"/>
                </a:cubicBezTo>
                <a:close/>
                <a:moveTo>
                  <a:pt x="5731114" y="1051873"/>
                </a:moveTo>
                <a:cubicBezTo>
                  <a:pt x="5717977" y="1051873"/>
                  <a:pt x="5706684" y="1054028"/>
                  <a:pt x="5697236" y="1058337"/>
                </a:cubicBezTo>
                <a:cubicBezTo>
                  <a:pt x="5687786" y="1062647"/>
                  <a:pt x="5680601" y="1068474"/>
                  <a:pt x="5675678" y="1075819"/>
                </a:cubicBezTo>
                <a:cubicBezTo>
                  <a:pt x="5670754" y="1083164"/>
                  <a:pt x="5668293" y="1091007"/>
                  <a:pt x="5668293" y="1099350"/>
                </a:cubicBezTo>
                <a:cubicBezTo>
                  <a:pt x="5668293" y="1108792"/>
                  <a:pt x="5670960" y="1116689"/>
                  <a:pt x="5676294" y="1123041"/>
                </a:cubicBezTo>
                <a:cubicBezTo>
                  <a:pt x="5681629" y="1129393"/>
                  <a:pt x="5688640" y="1134463"/>
                  <a:pt x="5697329" y="1138249"/>
                </a:cubicBezTo>
                <a:cubicBezTo>
                  <a:pt x="5706017" y="1142035"/>
                  <a:pt x="5716578" y="1145473"/>
                  <a:pt x="5729012" y="1148564"/>
                </a:cubicBezTo>
                <a:cubicBezTo>
                  <a:pt x="5741443" y="1151553"/>
                  <a:pt x="5749930" y="1154424"/>
                  <a:pt x="5754473" y="1157179"/>
                </a:cubicBezTo>
                <a:cubicBezTo>
                  <a:pt x="5759016" y="1159933"/>
                  <a:pt x="5761287" y="1164154"/>
                  <a:pt x="5761287" y="1169841"/>
                </a:cubicBezTo>
                <a:cubicBezTo>
                  <a:pt x="5761287" y="1173278"/>
                  <a:pt x="5759146" y="1176486"/>
                  <a:pt x="5754864" y="1179468"/>
                </a:cubicBezTo>
                <a:cubicBezTo>
                  <a:pt x="5750581" y="1182449"/>
                  <a:pt x="5744873" y="1183939"/>
                  <a:pt x="5737741" y="1183939"/>
                </a:cubicBezTo>
                <a:cubicBezTo>
                  <a:pt x="5728777" y="1183939"/>
                  <a:pt x="5721776" y="1182387"/>
                  <a:pt x="5716739" y="1179283"/>
                </a:cubicBezTo>
                <a:cubicBezTo>
                  <a:pt x="5711702" y="1176179"/>
                  <a:pt x="5707462" y="1171714"/>
                  <a:pt x="5704022" y="1165890"/>
                </a:cubicBezTo>
                <a:cubicBezTo>
                  <a:pt x="5701641" y="1161406"/>
                  <a:pt x="5699163" y="1157986"/>
                  <a:pt x="5696587" y="1155631"/>
                </a:cubicBezTo>
                <a:cubicBezTo>
                  <a:pt x="5694010" y="1153276"/>
                  <a:pt x="5690298" y="1152099"/>
                  <a:pt x="5685450" y="1152099"/>
                </a:cubicBezTo>
                <a:cubicBezTo>
                  <a:pt x="5680022" y="1152099"/>
                  <a:pt x="5675523" y="1153883"/>
                  <a:pt x="5671952" y="1157452"/>
                </a:cubicBezTo>
                <a:cubicBezTo>
                  <a:pt x="5668382" y="1161022"/>
                  <a:pt x="5666597" y="1165330"/>
                  <a:pt x="5666597" y="1170378"/>
                </a:cubicBezTo>
                <a:cubicBezTo>
                  <a:pt x="5666597" y="1177466"/>
                  <a:pt x="5669115" y="1184408"/>
                  <a:pt x="5674151" y="1191202"/>
                </a:cubicBezTo>
                <a:cubicBezTo>
                  <a:pt x="5679187" y="1197997"/>
                  <a:pt x="5686865" y="1203603"/>
                  <a:pt x="5697182" y="1208021"/>
                </a:cubicBezTo>
                <a:cubicBezTo>
                  <a:pt x="5707500" y="1212440"/>
                  <a:pt x="5719801" y="1214649"/>
                  <a:pt x="5734085" y="1214649"/>
                </a:cubicBezTo>
                <a:cubicBezTo>
                  <a:pt x="5749012" y="1214649"/>
                  <a:pt x="5761769" y="1212608"/>
                  <a:pt x="5772356" y="1208525"/>
                </a:cubicBezTo>
                <a:cubicBezTo>
                  <a:pt x="5782943" y="1204442"/>
                  <a:pt x="5791003" y="1198358"/>
                  <a:pt x="5796533" y="1190273"/>
                </a:cubicBezTo>
                <a:cubicBezTo>
                  <a:pt x="5802064" y="1182188"/>
                  <a:pt x="5804828" y="1172546"/>
                  <a:pt x="5804828" y="1161349"/>
                </a:cubicBezTo>
                <a:cubicBezTo>
                  <a:pt x="5804828" y="1153695"/>
                  <a:pt x="5802720" y="1146895"/>
                  <a:pt x="5798504" y="1140949"/>
                </a:cubicBezTo>
                <a:cubicBezTo>
                  <a:pt x="5794287" y="1135002"/>
                  <a:pt x="5788212" y="1129908"/>
                  <a:pt x="5780278" y="1125667"/>
                </a:cubicBezTo>
                <a:cubicBezTo>
                  <a:pt x="5772344" y="1121426"/>
                  <a:pt x="5762264" y="1117812"/>
                  <a:pt x="5750039" y="1114827"/>
                </a:cubicBezTo>
                <a:cubicBezTo>
                  <a:pt x="5739929" y="1112367"/>
                  <a:pt x="5732111" y="1110321"/>
                  <a:pt x="5726587" y="1108689"/>
                </a:cubicBezTo>
                <a:cubicBezTo>
                  <a:pt x="5721062" y="1107057"/>
                  <a:pt x="5716886" y="1105160"/>
                  <a:pt x="5714058" y="1102996"/>
                </a:cubicBezTo>
                <a:cubicBezTo>
                  <a:pt x="5711230" y="1100833"/>
                  <a:pt x="5709816" y="1098160"/>
                  <a:pt x="5709816" y="1094977"/>
                </a:cubicBezTo>
                <a:cubicBezTo>
                  <a:pt x="5709816" y="1091556"/>
                  <a:pt x="5711771" y="1088587"/>
                  <a:pt x="5715681" y="1086070"/>
                </a:cubicBezTo>
                <a:cubicBezTo>
                  <a:pt x="5719591" y="1083553"/>
                  <a:pt x="5724730" y="1082294"/>
                  <a:pt x="5731098" y="1082294"/>
                </a:cubicBezTo>
                <a:cubicBezTo>
                  <a:pt x="5737341" y="1082294"/>
                  <a:pt x="5742247" y="1083315"/>
                  <a:pt x="5745816" y="1085357"/>
                </a:cubicBezTo>
                <a:cubicBezTo>
                  <a:pt x="5749385" y="1087399"/>
                  <a:pt x="5752523" y="1090169"/>
                  <a:pt x="5755230" y="1093666"/>
                </a:cubicBezTo>
                <a:cubicBezTo>
                  <a:pt x="5758941" y="1098346"/>
                  <a:pt x="5762360" y="1101956"/>
                  <a:pt x="5765486" y="1104495"/>
                </a:cubicBezTo>
                <a:cubicBezTo>
                  <a:pt x="5768613" y="1107035"/>
                  <a:pt x="5772514" y="1108305"/>
                  <a:pt x="5777189" y="1108305"/>
                </a:cubicBezTo>
                <a:cubicBezTo>
                  <a:pt x="5783509" y="1108305"/>
                  <a:pt x="5788446" y="1106612"/>
                  <a:pt x="5792000" y="1103226"/>
                </a:cubicBezTo>
                <a:cubicBezTo>
                  <a:pt x="5795555" y="1099840"/>
                  <a:pt x="5797331" y="1095524"/>
                  <a:pt x="5797331" y="1090278"/>
                </a:cubicBezTo>
                <a:cubicBezTo>
                  <a:pt x="5797331" y="1085701"/>
                  <a:pt x="5795807" y="1081083"/>
                  <a:pt x="5792757" y="1076425"/>
                </a:cubicBezTo>
                <a:cubicBezTo>
                  <a:pt x="5789707" y="1071767"/>
                  <a:pt x="5785373" y="1067596"/>
                  <a:pt x="5779754" y="1063912"/>
                </a:cubicBezTo>
                <a:cubicBezTo>
                  <a:pt x="5774135" y="1060228"/>
                  <a:pt x="5767161" y="1057300"/>
                  <a:pt x="5758832" y="1055129"/>
                </a:cubicBezTo>
                <a:cubicBezTo>
                  <a:pt x="5750502" y="1052958"/>
                  <a:pt x="5741263" y="1051873"/>
                  <a:pt x="5731114" y="1051873"/>
                </a:cubicBezTo>
                <a:close/>
                <a:moveTo>
                  <a:pt x="5474075" y="1051873"/>
                </a:moveTo>
                <a:cubicBezTo>
                  <a:pt x="5470385" y="1051873"/>
                  <a:pt x="5466833" y="1052849"/>
                  <a:pt x="5463419" y="1054802"/>
                </a:cubicBezTo>
                <a:cubicBezTo>
                  <a:pt x="5460004" y="1056754"/>
                  <a:pt x="5457314" y="1059370"/>
                  <a:pt x="5455348" y="1062649"/>
                </a:cubicBezTo>
                <a:cubicBezTo>
                  <a:pt x="5453382" y="1065928"/>
                  <a:pt x="5452399" y="1069473"/>
                  <a:pt x="5452399" y="1073283"/>
                </a:cubicBezTo>
                <a:cubicBezTo>
                  <a:pt x="5452399" y="1076790"/>
                  <a:pt x="5453859" y="1081832"/>
                  <a:pt x="5456778" y="1088408"/>
                </a:cubicBezTo>
                <a:lnTo>
                  <a:pt x="5504256" y="1207900"/>
                </a:lnTo>
                <a:lnTo>
                  <a:pt x="5500903" y="1215462"/>
                </a:lnTo>
                <a:cubicBezTo>
                  <a:pt x="5498302" y="1221692"/>
                  <a:pt x="5496087" y="1226276"/>
                  <a:pt x="5494257" y="1229214"/>
                </a:cubicBezTo>
                <a:cubicBezTo>
                  <a:pt x="5492427" y="1232153"/>
                  <a:pt x="5490474" y="1234160"/>
                  <a:pt x="5488400" y="1235237"/>
                </a:cubicBezTo>
                <a:cubicBezTo>
                  <a:pt x="5486325" y="1236314"/>
                  <a:pt x="5483293" y="1236852"/>
                  <a:pt x="5479304" y="1236852"/>
                </a:cubicBezTo>
                <a:cubicBezTo>
                  <a:pt x="5477696" y="1236852"/>
                  <a:pt x="5475768" y="1236593"/>
                  <a:pt x="5473523" y="1236075"/>
                </a:cubicBezTo>
                <a:cubicBezTo>
                  <a:pt x="5471380" y="1235462"/>
                  <a:pt x="5469162" y="1235156"/>
                  <a:pt x="5466868" y="1235156"/>
                </a:cubicBezTo>
                <a:cubicBezTo>
                  <a:pt x="5460872" y="1235156"/>
                  <a:pt x="5456231" y="1236627"/>
                  <a:pt x="5452945" y="1239568"/>
                </a:cubicBezTo>
                <a:cubicBezTo>
                  <a:pt x="5449660" y="1242510"/>
                  <a:pt x="5448017" y="1246619"/>
                  <a:pt x="5448017" y="1251896"/>
                </a:cubicBezTo>
                <a:cubicBezTo>
                  <a:pt x="5448017" y="1259676"/>
                  <a:pt x="5451215" y="1264953"/>
                  <a:pt x="5457612" y="1267727"/>
                </a:cubicBezTo>
                <a:cubicBezTo>
                  <a:pt x="5464009" y="1270501"/>
                  <a:pt x="5473075" y="1271888"/>
                  <a:pt x="5484812" y="1271888"/>
                </a:cubicBezTo>
                <a:cubicBezTo>
                  <a:pt x="5496906" y="1271888"/>
                  <a:pt x="5506608" y="1269995"/>
                  <a:pt x="5513919" y="1266212"/>
                </a:cubicBezTo>
                <a:cubicBezTo>
                  <a:pt x="5521229" y="1262428"/>
                  <a:pt x="5527029" y="1257120"/>
                  <a:pt x="5531319" y="1250289"/>
                </a:cubicBezTo>
                <a:cubicBezTo>
                  <a:pt x="5535609" y="1243458"/>
                  <a:pt x="5539971" y="1234109"/>
                  <a:pt x="5544407" y="1222241"/>
                </a:cubicBezTo>
                <a:lnTo>
                  <a:pt x="5594948" y="1088942"/>
                </a:lnTo>
                <a:cubicBezTo>
                  <a:pt x="5595993" y="1086663"/>
                  <a:pt x="5596984" y="1083687"/>
                  <a:pt x="5597921" y="1080015"/>
                </a:cubicBezTo>
                <a:cubicBezTo>
                  <a:pt x="5598859" y="1076343"/>
                  <a:pt x="5599515" y="1073640"/>
                  <a:pt x="5599892" y="1071907"/>
                </a:cubicBezTo>
                <a:cubicBezTo>
                  <a:pt x="5599892" y="1068418"/>
                  <a:pt x="5599036" y="1065125"/>
                  <a:pt x="5597323" y="1062029"/>
                </a:cubicBezTo>
                <a:cubicBezTo>
                  <a:pt x="5595610" y="1058932"/>
                  <a:pt x="5593169" y="1056465"/>
                  <a:pt x="5589998" y="1054628"/>
                </a:cubicBezTo>
                <a:cubicBezTo>
                  <a:pt x="5586828" y="1052791"/>
                  <a:pt x="5583512" y="1051873"/>
                  <a:pt x="5580050" y="1051873"/>
                </a:cubicBezTo>
                <a:cubicBezTo>
                  <a:pt x="5575465" y="1051873"/>
                  <a:pt x="5571818" y="1052737"/>
                  <a:pt x="5569110" y="1054466"/>
                </a:cubicBezTo>
                <a:cubicBezTo>
                  <a:pt x="5566403" y="1056195"/>
                  <a:pt x="5563998" y="1059211"/>
                  <a:pt x="5561899" y="1063514"/>
                </a:cubicBezTo>
                <a:cubicBezTo>
                  <a:pt x="5559798" y="1067818"/>
                  <a:pt x="5557710" y="1073002"/>
                  <a:pt x="5555637" y="1079066"/>
                </a:cubicBezTo>
                <a:lnTo>
                  <a:pt x="5526844" y="1167359"/>
                </a:lnTo>
                <a:lnTo>
                  <a:pt x="5496619" y="1073304"/>
                </a:lnTo>
                <a:cubicBezTo>
                  <a:pt x="5494599" y="1067152"/>
                  <a:pt x="5491962" y="1062042"/>
                  <a:pt x="5488709" y="1057975"/>
                </a:cubicBezTo>
                <a:cubicBezTo>
                  <a:pt x="5485456" y="1053907"/>
                  <a:pt x="5480578" y="1051873"/>
                  <a:pt x="5474075" y="1051873"/>
                </a:cubicBezTo>
                <a:close/>
                <a:moveTo>
                  <a:pt x="5169139" y="1051873"/>
                </a:moveTo>
                <a:cubicBezTo>
                  <a:pt x="5156002" y="1051873"/>
                  <a:pt x="5144709" y="1054028"/>
                  <a:pt x="5135260" y="1058337"/>
                </a:cubicBezTo>
                <a:cubicBezTo>
                  <a:pt x="5125811" y="1062647"/>
                  <a:pt x="5118626" y="1068474"/>
                  <a:pt x="5113703" y="1075819"/>
                </a:cubicBezTo>
                <a:cubicBezTo>
                  <a:pt x="5108779" y="1083164"/>
                  <a:pt x="5106318" y="1091007"/>
                  <a:pt x="5106318" y="1099350"/>
                </a:cubicBezTo>
                <a:cubicBezTo>
                  <a:pt x="5106318" y="1108792"/>
                  <a:pt x="5108985" y="1116689"/>
                  <a:pt x="5114319" y="1123041"/>
                </a:cubicBezTo>
                <a:cubicBezTo>
                  <a:pt x="5119654" y="1129393"/>
                  <a:pt x="5126665" y="1134463"/>
                  <a:pt x="5135354" y="1138249"/>
                </a:cubicBezTo>
                <a:cubicBezTo>
                  <a:pt x="5144042" y="1142035"/>
                  <a:pt x="5154603" y="1145473"/>
                  <a:pt x="5167037" y="1148564"/>
                </a:cubicBezTo>
                <a:cubicBezTo>
                  <a:pt x="5179468" y="1151553"/>
                  <a:pt x="5187955" y="1154424"/>
                  <a:pt x="5192498" y="1157179"/>
                </a:cubicBezTo>
                <a:cubicBezTo>
                  <a:pt x="5197041" y="1159933"/>
                  <a:pt x="5199312" y="1164154"/>
                  <a:pt x="5199312" y="1169841"/>
                </a:cubicBezTo>
                <a:cubicBezTo>
                  <a:pt x="5199312" y="1173278"/>
                  <a:pt x="5197171" y="1176486"/>
                  <a:pt x="5192889" y="1179468"/>
                </a:cubicBezTo>
                <a:cubicBezTo>
                  <a:pt x="5188606" y="1182449"/>
                  <a:pt x="5182898" y="1183939"/>
                  <a:pt x="5175766" y="1183939"/>
                </a:cubicBezTo>
                <a:cubicBezTo>
                  <a:pt x="5166802" y="1183939"/>
                  <a:pt x="5159801" y="1182387"/>
                  <a:pt x="5154764" y="1179283"/>
                </a:cubicBezTo>
                <a:cubicBezTo>
                  <a:pt x="5149727" y="1176179"/>
                  <a:pt x="5145487" y="1171714"/>
                  <a:pt x="5142047" y="1165890"/>
                </a:cubicBezTo>
                <a:cubicBezTo>
                  <a:pt x="5139666" y="1161406"/>
                  <a:pt x="5137188" y="1157986"/>
                  <a:pt x="5134611" y="1155631"/>
                </a:cubicBezTo>
                <a:cubicBezTo>
                  <a:pt x="5132035" y="1153276"/>
                  <a:pt x="5128323" y="1152099"/>
                  <a:pt x="5123475" y="1152099"/>
                </a:cubicBezTo>
                <a:cubicBezTo>
                  <a:pt x="5118047" y="1152099"/>
                  <a:pt x="5113548" y="1153883"/>
                  <a:pt x="5109977" y="1157452"/>
                </a:cubicBezTo>
                <a:cubicBezTo>
                  <a:pt x="5106407" y="1161022"/>
                  <a:pt x="5104622" y="1165330"/>
                  <a:pt x="5104622" y="1170378"/>
                </a:cubicBezTo>
                <a:cubicBezTo>
                  <a:pt x="5104622" y="1177466"/>
                  <a:pt x="5107140" y="1184408"/>
                  <a:pt x="5112176" y="1191202"/>
                </a:cubicBezTo>
                <a:cubicBezTo>
                  <a:pt x="5117212" y="1197997"/>
                  <a:pt x="5124890" y="1203603"/>
                  <a:pt x="5135207" y="1208021"/>
                </a:cubicBezTo>
                <a:cubicBezTo>
                  <a:pt x="5145525" y="1212440"/>
                  <a:pt x="5157826" y="1214649"/>
                  <a:pt x="5172110" y="1214649"/>
                </a:cubicBezTo>
                <a:cubicBezTo>
                  <a:pt x="5187037" y="1214649"/>
                  <a:pt x="5199794" y="1212608"/>
                  <a:pt x="5210381" y="1208525"/>
                </a:cubicBezTo>
                <a:cubicBezTo>
                  <a:pt x="5220968" y="1204442"/>
                  <a:pt x="5229028" y="1198358"/>
                  <a:pt x="5234558" y="1190273"/>
                </a:cubicBezTo>
                <a:cubicBezTo>
                  <a:pt x="5240089" y="1182188"/>
                  <a:pt x="5242853" y="1172546"/>
                  <a:pt x="5242853" y="1161349"/>
                </a:cubicBezTo>
                <a:cubicBezTo>
                  <a:pt x="5242853" y="1153695"/>
                  <a:pt x="5240745" y="1146895"/>
                  <a:pt x="5236529" y="1140949"/>
                </a:cubicBezTo>
                <a:cubicBezTo>
                  <a:pt x="5232312" y="1135002"/>
                  <a:pt x="5226237" y="1129908"/>
                  <a:pt x="5218303" y="1125667"/>
                </a:cubicBezTo>
                <a:cubicBezTo>
                  <a:pt x="5210369" y="1121426"/>
                  <a:pt x="5200289" y="1117812"/>
                  <a:pt x="5188064" y="1114827"/>
                </a:cubicBezTo>
                <a:cubicBezTo>
                  <a:pt x="5177954" y="1112367"/>
                  <a:pt x="5170136" y="1110321"/>
                  <a:pt x="5164612" y="1108689"/>
                </a:cubicBezTo>
                <a:cubicBezTo>
                  <a:pt x="5159087" y="1107057"/>
                  <a:pt x="5154911" y="1105160"/>
                  <a:pt x="5152083" y="1102996"/>
                </a:cubicBezTo>
                <a:cubicBezTo>
                  <a:pt x="5149255" y="1100833"/>
                  <a:pt x="5147841" y="1098160"/>
                  <a:pt x="5147841" y="1094977"/>
                </a:cubicBezTo>
                <a:cubicBezTo>
                  <a:pt x="5147841" y="1091556"/>
                  <a:pt x="5149796" y="1088587"/>
                  <a:pt x="5153706" y="1086070"/>
                </a:cubicBezTo>
                <a:cubicBezTo>
                  <a:pt x="5157616" y="1083553"/>
                  <a:pt x="5162755" y="1082294"/>
                  <a:pt x="5169123" y="1082294"/>
                </a:cubicBezTo>
                <a:cubicBezTo>
                  <a:pt x="5175366" y="1082294"/>
                  <a:pt x="5180272" y="1083315"/>
                  <a:pt x="5183841" y="1085357"/>
                </a:cubicBezTo>
                <a:cubicBezTo>
                  <a:pt x="5187410" y="1087399"/>
                  <a:pt x="5190548" y="1090169"/>
                  <a:pt x="5193255" y="1093666"/>
                </a:cubicBezTo>
                <a:cubicBezTo>
                  <a:pt x="5196966" y="1098346"/>
                  <a:pt x="5200385" y="1101956"/>
                  <a:pt x="5203511" y="1104495"/>
                </a:cubicBezTo>
                <a:cubicBezTo>
                  <a:pt x="5206638" y="1107035"/>
                  <a:pt x="5210539" y="1108305"/>
                  <a:pt x="5215214" y="1108305"/>
                </a:cubicBezTo>
                <a:cubicBezTo>
                  <a:pt x="5221534" y="1108305"/>
                  <a:pt x="5226471" y="1106612"/>
                  <a:pt x="5230025" y="1103226"/>
                </a:cubicBezTo>
                <a:cubicBezTo>
                  <a:pt x="5233580" y="1099840"/>
                  <a:pt x="5235356" y="1095524"/>
                  <a:pt x="5235356" y="1090278"/>
                </a:cubicBezTo>
                <a:cubicBezTo>
                  <a:pt x="5235356" y="1085701"/>
                  <a:pt x="5233832" y="1081083"/>
                  <a:pt x="5230782" y="1076425"/>
                </a:cubicBezTo>
                <a:cubicBezTo>
                  <a:pt x="5227732" y="1071767"/>
                  <a:pt x="5223398" y="1067596"/>
                  <a:pt x="5217779" y="1063912"/>
                </a:cubicBezTo>
                <a:cubicBezTo>
                  <a:pt x="5212160" y="1060228"/>
                  <a:pt x="5205186" y="1057300"/>
                  <a:pt x="5196857" y="1055129"/>
                </a:cubicBezTo>
                <a:cubicBezTo>
                  <a:pt x="5188527" y="1052958"/>
                  <a:pt x="5179288" y="1051873"/>
                  <a:pt x="5169139" y="1051873"/>
                </a:cubicBezTo>
                <a:close/>
                <a:moveTo>
                  <a:pt x="4732393" y="1051873"/>
                </a:moveTo>
                <a:cubicBezTo>
                  <a:pt x="4725957" y="1051873"/>
                  <a:pt x="4720882" y="1053982"/>
                  <a:pt x="4717170" y="1058199"/>
                </a:cubicBezTo>
                <a:cubicBezTo>
                  <a:pt x="4713458" y="1062416"/>
                  <a:pt x="4711602" y="1068577"/>
                  <a:pt x="4711602" y="1076680"/>
                </a:cubicBezTo>
                <a:lnTo>
                  <a:pt x="4711602" y="1188285"/>
                </a:lnTo>
                <a:cubicBezTo>
                  <a:pt x="4711602" y="1196610"/>
                  <a:pt x="4713640" y="1203085"/>
                  <a:pt x="4717715" y="1207711"/>
                </a:cubicBezTo>
                <a:cubicBezTo>
                  <a:pt x="4721791" y="1212336"/>
                  <a:pt x="4727059" y="1214649"/>
                  <a:pt x="4733522" y="1214649"/>
                </a:cubicBezTo>
                <a:cubicBezTo>
                  <a:pt x="4740151" y="1214649"/>
                  <a:pt x="4745556" y="1212388"/>
                  <a:pt x="4749737" y="1207867"/>
                </a:cubicBezTo>
                <a:cubicBezTo>
                  <a:pt x="4753919" y="1203346"/>
                  <a:pt x="4756009" y="1196818"/>
                  <a:pt x="4756009" y="1188285"/>
                </a:cubicBezTo>
                <a:lnTo>
                  <a:pt x="4756009" y="1139909"/>
                </a:lnTo>
                <a:cubicBezTo>
                  <a:pt x="4756009" y="1124375"/>
                  <a:pt x="4756756" y="1114331"/>
                  <a:pt x="4758251" y="1109776"/>
                </a:cubicBezTo>
                <a:cubicBezTo>
                  <a:pt x="4760984" y="1102360"/>
                  <a:pt x="4764918" y="1096791"/>
                  <a:pt x="4770053" y="1093068"/>
                </a:cubicBezTo>
                <a:cubicBezTo>
                  <a:pt x="4775188" y="1089346"/>
                  <a:pt x="4780863" y="1087485"/>
                  <a:pt x="4787079" y="1087485"/>
                </a:cubicBezTo>
                <a:cubicBezTo>
                  <a:pt x="4796467" y="1087485"/>
                  <a:pt x="4802743" y="1090500"/>
                  <a:pt x="4805907" y="1096532"/>
                </a:cubicBezTo>
                <a:cubicBezTo>
                  <a:pt x="4809070" y="1102563"/>
                  <a:pt x="4810652" y="1111695"/>
                  <a:pt x="4810652" y="1123926"/>
                </a:cubicBezTo>
                <a:lnTo>
                  <a:pt x="4810652" y="1188285"/>
                </a:lnTo>
                <a:cubicBezTo>
                  <a:pt x="4810652" y="1196577"/>
                  <a:pt x="4812704" y="1203044"/>
                  <a:pt x="4816809" y="1207686"/>
                </a:cubicBezTo>
                <a:cubicBezTo>
                  <a:pt x="4820914" y="1212328"/>
                  <a:pt x="4826286" y="1214649"/>
                  <a:pt x="4832925" y="1214649"/>
                </a:cubicBezTo>
                <a:cubicBezTo>
                  <a:pt x="4839505" y="1214649"/>
                  <a:pt x="4844839" y="1212361"/>
                  <a:pt x="4848927" y="1207785"/>
                </a:cubicBezTo>
                <a:cubicBezTo>
                  <a:pt x="4853015" y="1203209"/>
                  <a:pt x="4855059" y="1196709"/>
                  <a:pt x="4855059" y="1188285"/>
                </a:cubicBezTo>
                <a:lnTo>
                  <a:pt x="4855059" y="1116428"/>
                </a:lnTo>
                <a:cubicBezTo>
                  <a:pt x="4855059" y="1107931"/>
                  <a:pt x="4854662" y="1100805"/>
                  <a:pt x="4853868" y="1095051"/>
                </a:cubicBezTo>
                <a:cubicBezTo>
                  <a:pt x="4853075" y="1089296"/>
                  <a:pt x="4851324" y="1083916"/>
                  <a:pt x="4848618" y="1078908"/>
                </a:cubicBezTo>
                <a:cubicBezTo>
                  <a:pt x="4844425" y="1070322"/>
                  <a:pt x="4838060" y="1063670"/>
                  <a:pt x="4829523" y="1058951"/>
                </a:cubicBezTo>
                <a:cubicBezTo>
                  <a:pt x="4820987" y="1054232"/>
                  <a:pt x="4811369" y="1051873"/>
                  <a:pt x="4800670" y="1051873"/>
                </a:cubicBezTo>
                <a:cubicBezTo>
                  <a:pt x="4789762" y="1051873"/>
                  <a:pt x="4780069" y="1054078"/>
                  <a:pt x="4771590" y="1058489"/>
                </a:cubicBezTo>
                <a:cubicBezTo>
                  <a:pt x="4763112" y="1062900"/>
                  <a:pt x="4757119" y="1069370"/>
                  <a:pt x="4753612" y="1077899"/>
                </a:cubicBezTo>
                <a:lnTo>
                  <a:pt x="4753612" y="1076115"/>
                </a:lnTo>
                <a:cubicBezTo>
                  <a:pt x="4753612" y="1071114"/>
                  <a:pt x="4752665" y="1066767"/>
                  <a:pt x="4750769" y="1063075"/>
                </a:cubicBezTo>
                <a:cubicBezTo>
                  <a:pt x="4748874" y="1059383"/>
                  <a:pt x="4746321" y="1056593"/>
                  <a:pt x="4743111" y="1054705"/>
                </a:cubicBezTo>
                <a:cubicBezTo>
                  <a:pt x="4739900" y="1052817"/>
                  <a:pt x="4736328" y="1051873"/>
                  <a:pt x="4732393" y="1051873"/>
                </a:cubicBezTo>
                <a:close/>
                <a:moveTo>
                  <a:pt x="4601928" y="1051873"/>
                </a:moveTo>
                <a:cubicBezTo>
                  <a:pt x="4590090" y="1051873"/>
                  <a:pt x="4579225" y="1053808"/>
                  <a:pt x="4569334" y="1057677"/>
                </a:cubicBezTo>
                <a:cubicBezTo>
                  <a:pt x="4559442" y="1061547"/>
                  <a:pt x="4550991" y="1067087"/>
                  <a:pt x="4543981" y="1074299"/>
                </a:cubicBezTo>
                <a:cubicBezTo>
                  <a:pt x="4536971" y="1081511"/>
                  <a:pt x="4531623" y="1090114"/>
                  <a:pt x="4527938" y="1100107"/>
                </a:cubicBezTo>
                <a:cubicBezTo>
                  <a:pt x="4524252" y="1110100"/>
                  <a:pt x="4522409" y="1121152"/>
                  <a:pt x="4522409" y="1133261"/>
                </a:cubicBezTo>
                <a:cubicBezTo>
                  <a:pt x="4522409" y="1145307"/>
                  <a:pt x="4524228" y="1156257"/>
                  <a:pt x="4527867" y="1166109"/>
                </a:cubicBezTo>
                <a:cubicBezTo>
                  <a:pt x="4531505" y="1175961"/>
                  <a:pt x="4536898" y="1184561"/>
                  <a:pt x="4544046" y="1191909"/>
                </a:cubicBezTo>
                <a:cubicBezTo>
                  <a:pt x="4551194" y="1199256"/>
                  <a:pt x="4559600" y="1204883"/>
                  <a:pt x="4569264" y="1208790"/>
                </a:cubicBezTo>
                <a:cubicBezTo>
                  <a:pt x="4578927" y="1212696"/>
                  <a:pt x="4589815" y="1214649"/>
                  <a:pt x="4601928" y="1214649"/>
                </a:cubicBezTo>
                <a:cubicBezTo>
                  <a:pt x="4614132" y="1214649"/>
                  <a:pt x="4625126" y="1212716"/>
                  <a:pt x="4634912" y="1208849"/>
                </a:cubicBezTo>
                <a:cubicBezTo>
                  <a:pt x="4644697" y="1204983"/>
                  <a:pt x="4653145" y="1199393"/>
                  <a:pt x="4660256" y="1192081"/>
                </a:cubicBezTo>
                <a:cubicBezTo>
                  <a:pt x="4667368" y="1184768"/>
                  <a:pt x="4672772" y="1176100"/>
                  <a:pt x="4676469" y="1166076"/>
                </a:cubicBezTo>
                <a:cubicBezTo>
                  <a:pt x="4680165" y="1156052"/>
                  <a:pt x="4682014" y="1145113"/>
                  <a:pt x="4682014" y="1133259"/>
                </a:cubicBezTo>
                <a:cubicBezTo>
                  <a:pt x="4682014" y="1121342"/>
                  <a:pt x="4680189" y="1110418"/>
                  <a:pt x="4676540" y="1100489"/>
                </a:cubicBezTo>
                <a:cubicBezTo>
                  <a:pt x="4672890" y="1090559"/>
                  <a:pt x="4667510" y="1081939"/>
                  <a:pt x="4660400" y="1074628"/>
                </a:cubicBezTo>
                <a:cubicBezTo>
                  <a:pt x="4653289" y="1067317"/>
                  <a:pt x="4644775" y="1061697"/>
                  <a:pt x="4634857" y="1057767"/>
                </a:cubicBezTo>
                <a:cubicBezTo>
                  <a:pt x="4624940" y="1053838"/>
                  <a:pt x="4613963" y="1051873"/>
                  <a:pt x="4601928" y="1051873"/>
                </a:cubicBezTo>
                <a:close/>
                <a:moveTo>
                  <a:pt x="4429305" y="1051873"/>
                </a:moveTo>
                <a:cubicBezTo>
                  <a:pt x="4414880" y="1051873"/>
                  <a:pt x="4407668" y="1061510"/>
                  <a:pt x="4407668" y="1080783"/>
                </a:cubicBezTo>
                <a:lnTo>
                  <a:pt x="4407668" y="1188285"/>
                </a:lnTo>
                <a:cubicBezTo>
                  <a:pt x="4407668" y="1196778"/>
                  <a:pt x="4409716" y="1203295"/>
                  <a:pt x="4413813" y="1207837"/>
                </a:cubicBezTo>
                <a:cubicBezTo>
                  <a:pt x="4417910" y="1212378"/>
                  <a:pt x="4423168" y="1214649"/>
                  <a:pt x="4429587" y="1214649"/>
                </a:cubicBezTo>
                <a:cubicBezTo>
                  <a:pt x="4436116" y="1214649"/>
                  <a:pt x="4441496" y="1212392"/>
                  <a:pt x="4445727" y="1207877"/>
                </a:cubicBezTo>
                <a:cubicBezTo>
                  <a:pt x="4449959" y="1203363"/>
                  <a:pt x="4452074" y="1196836"/>
                  <a:pt x="4452074" y="1188296"/>
                </a:cubicBezTo>
                <a:lnTo>
                  <a:pt x="4452074" y="1156064"/>
                </a:lnTo>
                <a:cubicBezTo>
                  <a:pt x="4452074" y="1144310"/>
                  <a:pt x="4452437" y="1134549"/>
                  <a:pt x="4453164" y="1126780"/>
                </a:cubicBezTo>
                <a:cubicBezTo>
                  <a:pt x="4453891" y="1119011"/>
                  <a:pt x="4455186" y="1112379"/>
                  <a:pt x="4457047" y="1106885"/>
                </a:cubicBezTo>
                <a:cubicBezTo>
                  <a:pt x="4458909" y="1101390"/>
                  <a:pt x="4461386" y="1097360"/>
                  <a:pt x="4464480" y="1094794"/>
                </a:cubicBezTo>
                <a:cubicBezTo>
                  <a:pt x="4467574" y="1092228"/>
                  <a:pt x="4471571" y="1090945"/>
                  <a:pt x="4476471" y="1090945"/>
                </a:cubicBezTo>
                <a:cubicBezTo>
                  <a:pt x="4480295" y="1090945"/>
                  <a:pt x="4484917" y="1091817"/>
                  <a:pt x="4490336" y="1093560"/>
                </a:cubicBezTo>
                <a:cubicBezTo>
                  <a:pt x="4495756" y="1095304"/>
                  <a:pt x="4499333" y="1096176"/>
                  <a:pt x="4501067" y="1096176"/>
                </a:cubicBezTo>
                <a:cubicBezTo>
                  <a:pt x="4505653" y="1096176"/>
                  <a:pt x="4509872" y="1094357"/>
                  <a:pt x="4513724" y="1090720"/>
                </a:cubicBezTo>
                <a:cubicBezTo>
                  <a:pt x="4517578" y="1087082"/>
                  <a:pt x="4519504" y="1082509"/>
                  <a:pt x="4519504" y="1077000"/>
                </a:cubicBezTo>
                <a:cubicBezTo>
                  <a:pt x="4519504" y="1069183"/>
                  <a:pt x="4515306" y="1063041"/>
                  <a:pt x="4506910" y="1058574"/>
                </a:cubicBezTo>
                <a:cubicBezTo>
                  <a:pt x="4498514" y="1054107"/>
                  <a:pt x="4490017" y="1051873"/>
                  <a:pt x="4481419" y="1051873"/>
                </a:cubicBezTo>
                <a:cubicBezTo>
                  <a:pt x="4472591" y="1051873"/>
                  <a:pt x="4465556" y="1054067"/>
                  <a:pt x="4460313" y="1058456"/>
                </a:cubicBezTo>
                <a:cubicBezTo>
                  <a:pt x="4455070" y="1062844"/>
                  <a:pt x="4451764" y="1068681"/>
                  <a:pt x="4450396" y="1075966"/>
                </a:cubicBezTo>
                <a:cubicBezTo>
                  <a:pt x="4450336" y="1069342"/>
                  <a:pt x="4448668" y="1063670"/>
                  <a:pt x="4445392" y="1058951"/>
                </a:cubicBezTo>
                <a:cubicBezTo>
                  <a:pt x="4442117" y="1054232"/>
                  <a:pt x="4436755" y="1051873"/>
                  <a:pt x="4429305" y="1051873"/>
                </a:cubicBezTo>
                <a:close/>
                <a:moveTo>
                  <a:pt x="4297128" y="1051873"/>
                </a:moveTo>
                <a:cubicBezTo>
                  <a:pt x="4285290" y="1051873"/>
                  <a:pt x="4274425" y="1053808"/>
                  <a:pt x="4264534" y="1057677"/>
                </a:cubicBezTo>
                <a:cubicBezTo>
                  <a:pt x="4254642" y="1061547"/>
                  <a:pt x="4246191" y="1067087"/>
                  <a:pt x="4239181" y="1074299"/>
                </a:cubicBezTo>
                <a:cubicBezTo>
                  <a:pt x="4232171" y="1081511"/>
                  <a:pt x="4226823" y="1090114"/>
                  <a:pt x="4223138" y="1100107"/>
                </a:cubicBezTo>
                <a:cubicBezTo>
                  <a:pt x="4219452" y="1110100"/>
                  <a:pt x="4217609" y="1121152"/>
                  <a:pt x="4217609" y="1133261"/>
                </a:cubicBezTo>
                <a:cubicBezTo>
                  <a:pt x="4217609" y="1145307"/>
                  <a:pt x="4219428" y="1156257"/>
                  <a:pt x="4223067" y="1166109"/>
                </a:cubicBezTo>
                <a:cubicBezTo>
                  <a:pt x="4226705" y="1175961"/>
                  <a:pt x="4232098" y="1184561"/>
                  <a:pt x="4239246" y="1191909"/>
                </a:cubicBezTo>
                <a:cubicBezTo>
                  <a:pt x="4246394" y="1199256"/>
                  <a:pt x="4254800" y="1204883"/>
                  <a:pt x="4264464" y="1208790"/>
                </a:cubicBezTo>
                <a:cubicBezTo>
                  <a:pt x="4274127" y="1212696"/>
                  <a:pt x="4285015" y="1214649"/>
                  <a:pt x="4297128" y="1214649"/>
                </a:cubicBezTo>
                <a:cubicBezTo>
                  <a:pt x="4309332" y="1214649"/>
                  <a:pt x="4320326" y="1212716"/>
                  <a:pt x="4330112" y="1208849"/>
                </a:cubicBezTo>
                <a:cubicBezTo>
                  <a:pt x="4339897" y="1204983"/>
                  <a:pt x="4348345" y="1199393"/>
                  <a:pt x="4355456" y="1192081"/>
                </a:cubicBezTo>
                <a:cubicBezTo>
                  <a:pt x="4362568" y="1184768"/>
                  <a:pt x="4367972" y="1176100"/>
                  <a:pt x="4371669" y="1166076"/>
                </a:cubicBezTo>
                <a:cubicBezTo>
                  <a:pt x="4375365" y="1156052"/>
                  <a:pt x="4377214" y="1145113"/>
                  <a:pt x="4377214" y="1133259"/>
                </a:cubicBezTo>
                <a:cubicBezTo>
                  <a:pt x="4377214" y="1121342"/>
                  <a:pt x="4375389" y="1110418"/>
                  <a:pt x="4371740" y="1100489"/>
                </a:cubicBezTo>
                <a:cubicBezTo>
                  <a:pt x="4368090" y="1090559"/>
                  <a:pt x="4362710" y="1081939"/>
                  <a:pt x="4355600" y="1074628"/>
                </a:cubicBezTo>
                <a:cubicBezTo>
                  <a:pt x="4348489" y="1067317"/>
                  <a:pt x="4339975" y="1061697"/>
                  <a:pt x="4330057" y="1057767"/>
                </a:cubicBezTo>
                <a:cubicBezTo>
                  <a:pt x="4320140" y="1053838"/>
                  <a:pt x="4309163" y="1051873"/>
                  <a:pt x="4297128" y="1051873"/>
                </a:cubicBezTo>
                <a:close/>
                <a:moveTo>
                  <a:pt x="3608444" y="1051873"/>
                </a:moveTo>
                <a:cubicBezTo>
                  <a:pt x="3602007" y="1051873"/>
                  <a:pt x="3596932" y="1053982"/>
                  <a:pt x="3593220" y="1058199"/>
                </a:cubicBezTo>
                <a:cubicBezTo>
                  <a:pt x="3589508" y="1062416"/>
                  <a:pt x="3587653" y="1068577"/>
                  <a:pt x="3587653" y="1076680"/>
                </a:cubicBezTo>
                <a:lnTo>
                  <a:pt x="3587653" y="1188285"/>
                </a:lnTo>
                <a:cubicBezTo>
                  <a:pt x="3587653" y="1196610"/>
                  <a:pt x="3589691" y="1203085"/>
                  <a:pt x="3593765" y="1207711"/>
                </a:cubicBezTo>
                <a:cubicBezTo>
                  <a:pt x="3597841" y="1212336"/>
                  <a:pt x="3603110" y="1214649"/>
                  <a:pt x="3609572" y="1214649"/>
                </a:cubicBezTo>
                <a:cubicBezTo>
                  <a:pt x="3616201" y="1214649"/>
                  <a:pt x="3621607" y="1212388"/>
                  <a:pt x="3625787" y="1207867"/>
                </a:cubicBezTo>
                <a:cubicBezTo>
                  <a:pt x="3629968" y="1203346"/>
                  <a:pt x="3632059" y="1196818"/>
                  <a:pt x="3632059" y="1188285"/>
                </a:cubicBezTo>
                <a:lnTo>
                  <a:pt x="3632059" y="1139909"/>
                </a:lnTo>
                <a:cubicBezTo>
                  <a:pt x="3632059" y="1124375"/>
                  <a:pt x="3632807" y="1114331"/>
                  <a:pt x="3634301" y="1109776"/>
                </a:cubicBezTo>
                <a:cubicBezTo>
                  <a:pt x="3637034" y="1102360"/>
                  <a:pt x="3640968" y="1096791"/>
                  <a:pt x="3646103" y="1093068"/>
                </a:cubicBezTo>
                <a:cubicBezTo>
                  <a:pt x="3651238" y="1089346"/>
                  <a:pt x="3656913" y="1087485"/>
                  <a:pt x="3663129" y="1087485"/>
                </a:cubicBezTo>
                <a:cubicBezTo>
                  <a:pt x="3672518" y="1087485"/>
                  <a:pt x="3678793" y="1090500"/>
                  <a:pt x="3681957" y="1096532"/>
                </a:cubicBezTo>
                <a:cubicBezTo>
                  <a:pt x="3685120" y="1102563"/>
                  <a:pt x="3686702" y="1111695"/>
                  <a:pt x="3686702" y="1123926"/>
                </a:cubicBezTo>
                <a:lnTo>
                  <a:pt x="3686702" y="1188285"/>
                </a:lnTo>
                <a:cubicBezTo>
                  <a:pt x="3686702" y="1196577"/>
                  <a:pt x="3688755" y="1203044"/>
                  <a:pt x="3692859" y="1207686"/>
                </a:cubicBezTo>
                <a:cubicBezTo>
                  <a:pt x="3696964" y="1212328"/>
                  <a:pt x="3702336" y="1214649"/>
                  <a:pt x="3708976" y="1214649"/>
                </a:cubicBezTo>
                <a:cubicBezTo>
                  <a:pt x="3715555" y="1214649"/>
                  <a:pt x="3720889" y="1212361"/>
                  <a:pt x="3724977" y="1207785"/>
                </a:cubicBezTo>
                <a:cubicBezTo>
                  <a:pt x="3729065" y="1203209"/>
                  <a:pt x="3731109" y="1196709"/>
                  <a:pt x="3731109" y="1188285"/>
                </a:cubicBezTo>
                <a:lnTo>
                  <a:pt x="3731109" y="1116428"/>
                </a:lnTo>
                <a:cubicBezTo>
                  <a:pt x="3731109" y="1107931"/>
                  <a:pt x="3730712" y="1100805"/>
                  <a:pt x="3729919" y="1095051"/>
                </a:cubicBezTo>
                <a:cubicBezTo>
                  <a:pt x="3729125" y="1089296"/>
                  <a:pt x="3727375" y="1083916"/>
                  <a:pt x="3724669" y="1078908"/>
                </a:cubicBezTo>
                <a:cubicBezTo>
                  <a:pt x="3720476" y="1070322"/>
                  <a:pt x="3714111" y="1063670"/>
                  <a:pt x="3705574" y="1058951"/>
                </a:cubicBezTo>
                <a:cubicBezTo>
                  <a:pt x="3697038" y="1054232"/>
                  <a:pt x="3687420" y="1051873"/>
                  <a:pt x="3676721" y="1051873"/>
                </a:cubicBezTo>
                <a:cubicBezTo>
                  <a:pt x="3665813" y="1051873"/>
                  <a:pt x="3656119" y="1054078"/>
                  <a:pt x="3647641" y="1058489"/>
                </a:cubicBezTo>
                <a:cubicBezTo>
                  <a:pt x="3639162" y="1062900"/>
                  <a:pt x="3633169" y="1069370"/>
                  <a:pt x="3629662" y="1077899"/>
                </a:cubicBezTo>
                <a:lnTo>
                  <a:pt x="3629662" y="1076115"/>
                </a:lnTo>
                <a:cubicBezTo>
                  <a:pt x="3629662" y="1071114"/>
                  <a:pt x="3628715" y="1066767"/>
                  <a:pt x="3626820" y="1063075"/>
                </a:cubicBezTo>
                <a:cubicBezTo>
                  <a:pt x="3624924" y="1059383"/>
                  <a:pt x="3622371" y="1056593"/>
                  <a:pt x="3619161" y="1054705"/>
                </a:cubicBezTo>
                <a:cubicBezTo>
                  <a:pt x="3615951" y="1052817"/>
                  <a:pt x="3612378" y="1051873"/>
                  <a:pt x="3608444" y="1051873"/>
                </a:cubicBezTo>
                <a:close/>
                <a:moveTo>
                  <a:pt x="3534526" y="1051873"/>
                </a:moveTo>
                <a:cubicBezTo>
                  <a:pt x="3528019" y="1051873"/>
                  <a:pt x="3522740" y="1054096"/>
                  <a:pt x="3518686" y="1058541"/>
                </a:cubicBezTo>
                <a:cubicBezTo>
                  <a:pt x="3514633" y="1062987"/>
                  <a:pt x="3512606" y="1069411"/>
                  <a:pt x="3512606" y="1077814"/>
                </a:cubicBezTo>
                <a:lnTo>
                  <a:pt x="3512606" y="1188285"/>
                </a:lnTo>
                <a:cubicBezTo>
                  <a:pt x="3512606" y="1196572"/>
                  <a:pt x="3514625" y="1203038"/>
                  <a:pt x="3518664" y="1207682"/>
                </a:cubicBezTo>
                <a:cubicBezTo>
                  <a:pt x="3522702" y="1212327"/>
                  <a:pt x="3527989" y="1214649"/>
                  <a:pt x="3534526" y="1214649"/>
                </a:cubicBezTo>
                <a:cubicBezTo>
                  <a:pt x="3541062" y="1214649"/>
                  <a:pt x="3546443" y="1212366"/>
                  <a:pt x="3550671" y="1207798"/>
                </a:cubicBezTo>
                <a:cubicBezTo>
                  <a:pt x="3554899" y="1203231"/>
                  <a:pt x="3557013" y="1196727"/>
                  <a:pt x="3557013" y="1188285"/>
                </a:cubicBezTo>
                <a:lnTo>
                  <a:pt x="3557013" y="1076680"/>
                </a:lnTo>
                <a:cubicBezTo>
                  <a:pt x="3557013" y="1069075"/>
                  <a:pt x="3554895" y="1063039"/>
                  <a:pt x="3550661" y="1058573"/>
                </a:cubicBezTo>
                <a:cubicBezTo>
                  <a:pt x="3546426" y="1054106"/>
                  <a:pt x="3541048" y="1051873"/>
                  <a:pt x="3534526" y="1051873"/>
                </a:cubicBezTo>
                <a:close/>
                <a:moveTo>
                  <a:pt x="3397489" y="1051873"/>
                </a:moveTo>
                <a:cubicBezTo>
                  <a:pt x="3384352" y="1051873"/>
                  <a:pt x="3373060" y="1054028"/>
                  <a:pt x="3363610" y="1058337"/>
                </a:cubicBezTo>
                <a:cubicBezTo>
                  <a:pt x="3354161" y="1062647"/>
                  <a:pt x="3346976" y="1068474"/>
                  <a:pt x="3342053" y="1075819"/>
                </a:cubicBezTo>
                <a:cubicBezTo>
                  <a:pt x="3337130" y="1083164"/>
                  <a:pt x="3334668" y="1091007"/>
                  <a:pt x="3334668" y="1099350"/>
                </a:cubicBezTo>
                <a:cubicBezTo>
                  <a:pt x="3334668" y="1108792"/>
                  <a:pt x="3337335" y="1116689"/>
                  <a:pt x="3342670" y="1123041"/>
                </a:cubicBezTo>
                <a:cubicBezTo>
                  <a:pt x="3348004" y="1129393"/>
                  <a:pt x="3355016" y="1134463"/>
                  <a:pt x="3363704" y="1138249"/>
                </a:cubicBezTo>
                <a:cubicBezTo>
                  <a:pt x="3372392" y="1142035"/>
                  <a:pt x="3382953" y="1145473"/>
                  <a:pt x="3395387" y="1148564"/>
                </a:cubicBezTo>
                <a:cubicBezTo>
                  <a:pt x="3407818" y="1151553"/>
                  <a:pt x="3416305" y="1154424"/>
                  <a:pt x="3420847" y="1157179"/>
                </a:cubicBezTo>
                <a:cubicBezTo>
                  <a:pt x="3425391" y="1159933"/>
                  <a:pt x="3427662" y="1164154"/>
                  <a:pt x="3427662" y="1169841"/>
                </a:cubicBezTo>
                <a:cubicBezTo>
                  <a:pt x="3427662" y="1173278"/>
                  <a:pt x="3425521" y="1176486"/>
                  <a:pt x="3421239" y="1179468"/>
                </a:cubicBezTo>
                <a:cubicBezTo>
                  <a:pt x="3416956" y="1182449"/>
                  <a:pt x="3411249" y="1183939"/>
                  <a:pt x="3404117" y="1183939"/>
                </a:cubicBezTo>
                <a:cubicBezTo>
                  <a:pt x="3395152" y="1183939"/>
                  <a:pt x="3388151" y="1182387"/>
                  <a:pt x="3383114" y="1179283"/>
                </a:cubicBezTo>
                <a:cubicBezTo>
                  <a:pt x="3378077" y="1176179"/>
                  <a:pt x="3373838" y="1171714"/>
                  <a:pt x="3370397" y="1165890"/>
                </a:cubicBezTo>
                <a:cubicBezTo>
                  <a:pt x="3368017" y="1161406"/>
                  <a:pt x="3365538" y="1157986"/>
                  <a:pt x="3362962" y="1155631"/>
                </a:cubicBezTo>
                <a:cubicBezTo>
                  <a:pt x="3360386" y="1153276"/>
                  <a:pt x="3356673" y="1152099"/>
                  <a:pt x="3351825" y="1152099"/>
                </a:cubicBezTo>
                <a:cubicBezTo>
                  <a:pt x="3346397" y="1152099"/>
                  <a:pt x="3341898" y="1153883"/>
                  <a:pt x="3338328" y="1157452"/>
                </a:cubicBezTo>
                <a:cubicBezTo>
                  <a:pt x="3334757" y="1161022"/>
                  <a:pt x="3332972" y="1165330"/>
                  <a:pt x="3332972" y="1170378"/>
                </a:cubicBezTo>
                <a:cubicBezTo>
                  <a:pt x="3332972" y="1177466"/>
                  <a:pt x="3335490" y="1184408"/>
                  <a:pt x="3340526" y="1191202"/>
                </a:cubicBezTo>
                <a:cubicBezTo>
                  <a:pt x="3345563" y="1197997"/>
                  <a:pt x="3353240" y="1203603"/>
                  <a:pt x="3363558" y="1208021"/>
                </a:cubicBezTo>
                <a:cubicBezTo>
                  <a:pt x="3373875" y="1212440"/>
                  <a:pt x="3386176" y="1214649"/>
                  <a:pt x="3400460" y="1214649"/>
                </a:cubicBezTo>
                <a:cubicBezTo>
                  <a:pt x="3415387" y="1214649"/>
                  <a:pt x="3428144" y="1212608"/>
                  <a:pt x="3438731" y="1208525"/>
                </a:cubicBezTo>
                <a:cubicBezTo>
                  <a:pt x="3449319" y="1204442"/>
                  <a:pt x="3457378" y="1198358"/>
                  <a:pt x="3462908" y="1190273"/>
                </a:cubicBezTo>
                <a:cubicBezTo>
                  <a:pt x="3468439" y="1182188"/>
                  <a:pt x="3471204" y="1172546"/>
                  <a:pt x="3471204" y="1161349"/>
                </a:cubicBezTo>
                <a:cubicBezTo>
                  <a:pt x="3471204" y="1153695"/>
                  <a:pt x="3469096" y="1146895"/>
                  <a:pt x="3464879" y="1140949"/>
                </a:cubicBezTo>
                <a:cubicBezTo>
                  <a:pt x="3460663" y="1135002"/>
                  <a:pt x="3454587" y="1129908"/>
                  <a:pt x="3446653" y="1125667"/>
                </a:cubicBezTo>
                <a:cubicBezTo>
                  <a:pt x="3438719" y="1121426"/>
                  <a:pt x="3428640" y="1117812"/>
                  <a:pt x="3416414" y="1114827"/>
                </a:cubicBezTo>
                <a:cubicBezTo>
                  <a:pt x="3406304" y="1112367"/>
                  <a:pt x="3398487" y="1110321"/>
                  <a:pt x="3392962" y="1108689"/>
                </a:cubicBezTo>
                <a:cubicBezTo>
                  <a:pt x="3387437" y="1107057"/>
                  <a:pt x="3383261" y="1105160"/>
                  <a:pt x="3380433" y="1102996"/>
                </a:cubicBezTo>
                <a:cubicBezTo>
                  <a:pt x="3377605" y="1100833"/>
                  <a:pt x="3376191" y="1098160"/>
                  <a:pt x="3376191" y="1094977"/>
                </a:cubicBezTo>
                <a:cubicBezTo>
                  <a:pt x="3376191" y="1091556"/>
                  <a:pt x="3378146" y="1088587"/>
                  <a:pt x="3382056" y="1086070"/>
                </a:cubicBezTo>
                <a:cubicBezTo>
                  <a:pt x="3385966" y="1083553"/>
                  <a:pt x="3391105" y="1082294"/>
                  <a:pt x="3397473" y="1082294"/>
                </a:cubicBezTo>
                <a:cubicBezTo>
                  <a:pt x="3403716" y="1082294"/>
                  <a:pt x="3408622" y="1083315"/>
                  <a:pt x="3412192" y="1085357"/>
                </a:cubicBezTo>
                <a:cubicBezTo>
                  <a:pt x="3415761" y="1087399"/>
                  <a:pt x="3418899" y="1090169"/>
                  <a:pt x="3421605" y="1093666"/>
                </a:cubicBezTo>
                <a:cubicBezTo>
                  <a:pt x="3425316" y="1098346"/>
                  <a:pt x="3428735" y="1101956"/>
                  <a:pt x="3431862" y="1104495"/>
                </a:cubicBezTo>
                <a:cubicBezTo>
                  <a:pt x="3434989" y="1107035"/>
                  <a:pt x="3438890" y="1108305"/>
                  <a:pt x="3443565" y="1108305"/>
                </a:cubicBezTo>
                <a:cubicBezTo>
                  <a:pt x="3449885" y="1108305"/>
                  <a:pt x="3454821" y="1106612"/>
                  <a:pt x="3458376" y="1103226"/>
                </a:cubicBezTo>
                <a:cubicBezTo>
                  <a:pt x="3461930" y="1099840"/>
                  <a:pt x="3463707" y="1095524"/>
                  <a:pt x="3463707" y="1090278"/>
                </a:cubicBezTo>
                <a:cubicBezTo>
                  <a:pt x="3463707" y="1085701"/>
                  <a:pt x="3462182" y="1081083"/>
                  <a:pt x="3459132" y="1076425"/>
                </a:cubicBezTo>
                <a:cubicBezTo>
                  <a:pt x="3456083" y="1071767"/>
                  <a:pt x="3451748" y="1067596"/>
                  <a:pt x="3446130" y="1063912"/>
                </a:cubicBezTo>
                <a:cubicBezTo>
                  <a:pt x="3440510" y="1060228"/>
                  <a:pt x="3433536" y="1057300"/>
                  <a:pt x="3425207" y="1055129"/>
                </a:cubicBezTo>
                <a:cubicBezTo>
                  <a:pt x="3416877" y="1052958"/>
                  <a:pt x="3407638" y="1051873"/>
                  <a:pt x="3397489" y="1051873"/>
                </a:cubicBezTo>
                <a:close/>
                <a:moveTo>
                  <a:pt x="3171422" y="1051873"/>
                </a:moveTo>
                <a:cubicBezTo>
                  <a:pt x="3164821" y="1051873"/>
                  <a:pt x="3159518" y="1054072"/>
                  <a:pt x="3155512" y="1058470"/>
                </a:cubicBezTo>
                <a:cubicBezTo>
                  <a:pt x="3151506" y="1062868"/>
                  <a:pt x="3149503" y="1069315"/>
                  <a:pt x="3149503" y="1077811"/>
                </a:cubicBezTo>
                <a:lnTo>
                  <a:pt x="3149503" y="1154333"/>
                </a:lnTo>
                <a:cubicBezTo>
                  <a:pt x="3149503" y="1170286"/>
                  <a:pt x="3151900" y="1181363"/>
                  <a:pt x="3156693" y="1187564"/>
                </a:cubicBezTo>
                <a:cubicBezTo>
                  <a:pt x="3161301" y="1197243"/>
                  <a:pt x="3167520" y="1204129"/>
                  <a:pt x="3175350" y="1208222"/>
                </a:cubicBezTo>
                <a:cubicBezTo>
                  <a:pt x="3183180" y="1212314"/>
                  <a:pt x="3192008" y="1214361"/>
                  <a:pt x="3201835" y="1214361"/>
                </a:cubicBezTo>
                <a:cubicBezTo>
                  <a:pt x="3209878" y="1214361"/>
                  <a:pt x="3217090" y="1213338"/>
                  <a:pt x="3223468" y="1211294"/>
                </a:cubicBezTo>
                <a:cubicBezTo>
                  <a:pt x="3229847" y="1209249"/>
                  <a:pt x="3235688" y="1206161"/>
                  <a:pt x="3240994" y="1202031"/>
                </a:cubicBezTo>
                <a:cubicBezTo>
                  <a:pt x="3246300" y="1197901"/>
                  <a:pt x="3249575" y="1193195"/>
                  <a:pt x="3250816" y="1187911"/>
                </a:cubicBezTo>
                <a:lnTo>
                  <a:pt x="3250816" y="1189977"/>
                </a:lnTo>
                <a:cubicBezTo>
                  <a:pt x="3250816" y="1197618"/>
                  <a:pt x="3252801" y="1203639"/>
                  <a:pt x="3256769" y="1208041"/>
                </a:cubicBezTo>
                <a:cubicBezTo>
                  <a:pt x="3260738" y="1212442"/>
                  <a:pt x="3265801" y="1214642"/>
                  <a:pt x="3271956" y="1214642"/>
                </a:cubicBezTo>
                <a:cubicBezTo>
                  <a:pt x="3278176" y="1214642"/>
                  <a:pt x="3283231" y="1212506"/>
                  <a:pt x="3287122" y="1208234"/>
                </a:cubicBezTo>
                <a:cubicBezTo>
                  <a:pt x="3291013" y="1203962"/>
                  <a:pt x="3292959" y="1197782"/>
                  <a:pt x="3292959" y="1189693"/>
                </a:cubicBezTo>
                <a:lnTo>
                  <a:pt x="3292959" y="1077811"/>
                </a:lnTo>
                <a:cubicBezTo>
                  <a:pt x="3292959" y="1069376"/>
                  <a:pt x="3290936" y="1062944"/>
                  <a:pt x="3286888" y="1058515"/>
                </a:cubicBezTo>
                <a:cubicBezTo>
                  <a:pt x="3282840" y="1054087"/>
                  <a:pt x="3277487" y="1051873"/>
                  <a:pt x="3270826" y="1051873"/>
                </a:cubicBezTo>
                <a:cubicBezTo>
                  <a:pt x="3264243" y="1051873"/>
                  <a:pt x="3258885" y="1054102"/>
                  <a:pt x="3254752" y="1058559"/>
                </a:cubicBezTo>
                <a:cubicBezTo>
                  <a:pt x="3250619" y="1063017"/>
                  <a:pt x="3248552" y="1069434"/>
                  <a:pt x="3248552" y="1077811"/>
                </a:cubicBezTo>
                <a:lnTo>
                  <a:pt x="3248552" y="1124773"/>
                </a:lnTo>
                <a:cubicBezTo>
                  <a:pt x="3248552" y="1142868"/>
                  <a:pt x="3247497" y="1154579"/>
                  <a:pt x="3245385" y="1159905"/>
                </a:cubicBezTo>
                <a:cubicBezTo>
                  <a:pt x="3243060" y="1165379"/>
                  <a:pt x="3239260" y="1169888"/>
                  <a:pt x="3233986" y="1173432"/>
                </a:cubicBezTo>
                <a:cubicBezTo>
                  <a:pt x="3228712" y="1176977"/>
                  <a:pt x="3223115" y="1178749"/>
                  <a:pt x="3217196" y="1178749"/>
                </a:cubicBezTo>
                <a:cubicBezTo>
                  <a:pt x="3211279" y="1178749"/>
                  <a:pt x="3206622" y="1177257"/>
                  <a:pt x="3203227" y="1174272"/>
                </a:cubicBezTo>
                <a:cubicBezTo>
                  <a:pt x="3199831" y="1171287"/>
                  <a:pt x="3197429" y="1166956"/>
                  <a:pt x="3196021" y="1161280"/>
                </a:cubicBezTo>
                <a:cubicBezTo>
                  <a:pt x="3194613" y="1155604"/>
                  <a:pt x="3193909" y="1148385"/>
                  <a:pt x="3193909" y="1139623"/>
                </a:cubicBezTo>
                <a:lnTo>
                  <a:pt x="3193909" y="1077811"/>
                </a:lnTo>
                <a:cubicBezTo>
                  <a:pt x="3193909" y="1069463"/>
                  <a:pt x="3191843" y="1063052"/>
                  <a:pt x="3187712" y="1058581"/>
                </a:cubicBezTo>
                <a:cubicBezTo>
                  <a:pt x="3183580" y="1054109"/>
                  <a:pt x="3178151" y="1051873"/>
                  <a:pt x="3171422" y="1051873"/>
                </a:cubicBezTo>
                <a:close/>
                <a:moveTo>
                  <a:pt x="3006964" y="1051873"/>
                </a:moveTo>
                <a:cubicBezTo>
                  <a:pt x="2993827" y="1051873"/>
                  <a:pt x="2982535" y="1054028"/>
                  <a:pt x="2973085" y="1058337"/>
                </a:cubicBezTo>
                <a:cubicBezTo>
                  <a:pt x="2963637" y="1062647"/>
                  <a:pt x="2956451" y="1068474"/>
                  <a:pt x="2951528" y="1075819"/>
                </a:cubicBezTo>
                <a:cubicBezTo>
                  <a:pt x="2946605" y="1083164"/>
                  <a:pt x="2944143" y="1091007"/>
                  <a:pt x="2944143" y="1099350"/>
                </a:cubicBezTo>
                <a:cubicBezTo>
                  <a:pt x="2944143" y="1108792"/>
                  <a:pt x="2946810" y="1116689"/>
                  <a:pt x="2952145" y="1123041"/>
                </a:cubicBezTo>
                <a:cubicBezTo>
                  <a:pt x="2957479" y="1129393"/>
                  <a:pt x="2964491" y="1134463"/>
                  <a:pt x="2973179" y="1138249"/>
                </a:cubicBezTo>
                <a:cubicBezTo>
                  <a:pt x="2981867" y="1142035"/>
                  <a:pt x="2992428" y="1145473"/>
                  <a:pt x="3004862" y="1148564"/>
                </a:cubicBezTo>
                <a:cubicBezTo>
                  <a:pt x="3017293" y="1151553"/>
                  <a:pt x="3025780" y="1154424"/>
                  <a:pt x="3030323" y="1157179"/>
                </a:cubicBezTo>
                <a:cubicBezTo>
                  <a:pt x="3034865" y="1159933"/>
                  <a:pt x="3037138" y="1164154"/>
                  <a:pt x="3037138" y="1169841"/>
                </a:cubicBezTo>
                <a:cubicBezTo>
                  <a:pt x="3037138" y="1173278"/>
                  <a:pt x="3034996" y="1176486"/>
                  <a:pt x="3030714" y="1179468"/>
                </a:cubicBezTo>
                <a:cubicBezTo>
                  <a:pt x="3026431" y="1182449"/>
                  <a:pt x="3020724" y="1183939"/>
                  <a:pt x="3013591" y="1183939"/>
                </a:cubicBezTo>
                <a:cubicBezTo>
                  <a:pt x="3004627" y="1183939"/>
                  <a:pt x="2997626" y="1182387"/>
                  <a:pt x="2992589" y="1179283"/>
                </a:cubicBezTo>
                <a:cubicBezTo>
                  <a:pt x="2987551" y="1176179"/>
                  <a:pt x="2983313" y="1171714"/>
                  <a:pt x="2979872" y="1165890"/>
                </a:cubicBezTo>
                <a:cubicBezTo>
                  <a:pt x="2977492" y="1161406"/>
                  <a:pt x="2975013" y="1157986"/>
                  <a:pt x="2972437" y="1155631"/>
                </a:cubicBezTo>
                <a:cubicBezTo>
                  <a:pt x="2969861" y="1153276"/>
                  <a:pt x="2966148" y="1152099"/>
                  <a:pt x="2961300" y="1152099"/>
                </a:cubicBezTo>
                <a:cubicBezTo>
                  <a:pt x="2955873" y="1152099"/>
                  <a:pt x="2951373" y="1153883"/>
                  <a:pt x="2947803" y="1157452"/>
                </a:cubicBezTo>
                <a:cubicBezTo>
                  <a:pt x="2944233" y="1161022"/>
                  <a:pt x="2942447" y="1165330"/>
                  <a:pt x="2942447" y="1170378"/>
                </a:cubicBezTo>
                <a:cubicBezTo>
                  <a:pt x="2942447" y="1177466"/>
                  <a:pt x="2944965" y="1184408"/>
                  <a:pt x="2950002" y="1191202"/>
                </a:cubicBezTo>
                <a:cubicBezTo>
                  <a:pt x="2955038" y="1197997"/>
                  <a:pt x="2962715" y="1203603"/>
                  <a:pt x="2973033" y="1208021"/>
                </a:cubicBezTo>
                <a:cubicBezTo>
                  <a:pt x="2983351" y="1212440"/>
                  <a:pt x="2995651" y="1214649"/>
                  <a:pt x="3009935" y="1214649"/>
                </a:cubicBezTo>
                <a:cubicBezTo>
                  <a:pt x="3024862" y="1214649"/>
                  <a:pt x="3037619" y="1212608"/>
                  <a:pt x="3048207" y="1208525"/>
                </a:cubicBezTo>
                <a:cubicBezTo>
                  <a:pt x="3058794" y="1204442"/>
                  <a:pt x="3066852" y="1198358"/>
                  <a:pt x="3072383" y="1190273"/>
                </a:cubicBezTo>
                <a:cubicBezTo>
                  <a:pt x="3077914" y="1182188"/>
                  <a:pt x="3080679" y="1172546"/>
                  <a:pt x="3080679" y="1161349"/>
                </a:cubicBezTo>
                <a:cubicBezTo>
                  <a:pt x="3080679" y="1153695"/>
                  <a:pt x="3078570" y="1146895"/>
                  <a:pt x="3074354" y="1140949"/>
                </a:cubicBezTo>
                <a:cubicBezTo>
                  <a:pt x="3070138" y="1135002"/>
                  <a:pt x="3064062" y="1129908"/>
                  <a:pt x="3056128" y="1125667"/>
                </a:cubicBezTo>
                <a:cubicBezTo>
                  <a:pt x="3048194" y="1121426"/>
                  <a:pt x="3038115" y="1117812"/>
                  <a:pt x="3025890" y="1114827"/>
                </a:cubicBezTo>
                <a:cubicBezTo>
                  <a:pt x="3015779" y="1112367"/>
                  <a:pt x="3007961" y="1110321"/>
                  <a:pt x="3002437" y="1108689"/>
                </a:cubicBezTo>
                <a:cubicBezTo>
                  <a:pt x="2996912" y="1107057"/>
                  <a:pt x="2992736" y="1105160"/>
                  <a:pt x="2989908" y="1102996"/>
                </a:cubicBezTo>
                <a:cubicBezTo>
                  <a:pt x="2987081" y="1100833"/>
                  <a:pt x="2985666" y="1098160"/>
                  <a:pt x="2985666" y="1094977"/>
                </a:cubicBezTo>
                <a:cubicBezTo>
                  <a:pt x="2985666" y="1091556"/>
                  <a:pt x="2987621" y="1088587"/>
                  <a:pt x="2991531" y="1086070"/>
                </a:cubicBezTo>
                <a:cubicBezTo>
                  <a:pt x="2995441" y="1083553"/>
                  <a:pt x="3000580" y="1082294"/>
                  <a:pt x="3006948" y="1082294"/>
                </a:cubicBezTo>
                <a:cubicBezTo>
                  <a:pt x="3013191" y="1082294"/>
                  <a:pt x="3018097" y="1083315"/>
                  <a:pt x="3021667" y="1085357"/>
                </a:cubicBezTo>
                <a:cubicBezTo>
                  <a:pt x="3025236" y="1087399"/>
                  <a:pt x="3028374" y="1090169"/>
                  <a:pt x="3031080" y="1093666"/>
                </a:cubicBezTo>
                <a:cubicBezTo>
                  <a:pt x="3034791" y="1098346"/>
                  <a:pt x="3038210" y="1101956"/>
                  <a:pt x="3041337" y="1104495"/>
                </a:cubicBezTo>
                <a:cubicBezTo>
                  <a:pt x="3044464" y="1107035"/>
                  <a:pt x="3048365" y="1108305"/>
                  <a:pt x="3053040" y="1108305"/>
                </a:cubicBezTo>
                <a:cubicBezTo>
                  <a:pt x="3059360" y="1108305"/>
                  <a:pt x="3064296" y="1106612"/>
                  <a:pt x="3067851" y="1103226"/>
                </a:cubicBezTo>
                <a:cubicBezTo>
                  <a:pt x="3071405" y="1099840"/>
                  <a:pt x="3073182" y="1095524"/>
                  <a:pt x="3073182" y="1090278"/>
                </a:cubicBezTo>
                <a:cubicBezTo>
                  <a:pt x="3073182" y="1085701"/>
                  <a:pt x="3071657" y="1081083"/>
                  <a:pt x="3068607" y="1076425"/>
                </a:cubicBezTo>
                <a:cubicBezTo>
                  <a:pt x="3065558" y="1071767"/>
                  <a:pt x="3061224" y="1067596"/>
                  <a:pt x="3055605" y="1063912"/>
                </a:cubicBezTo>
                <a:cubicBezTo>
                  <a:pt x="3049985" y="1060228"/>
                  <a:pt x="3043011" y="1057300"/>
                  <a:pt x="3034682" y="1055129"/>
                </a:cubicBezTo>
                <a:cubicBezTo>
                  <a:pt x="3026352" y="1052958"/>
                  <a:pt x="3017114" y="1051873"/>
                  <a:pt x="3006964" y="1051873"/>
                </a:cubicBezTo>
                <a:close/>
                <a:moveTo>
                  <a:pt x="2790422" y="1051873"/>
                </a:moveTo>
                <a:cubicBezTo>
                  <a:pt x="2783821" y="1051873"/>
                  <a:pt x="2778518" y="1054072"/>
                  <a:pt x="2774512" y="1058470"/>
                </a:cubicBezTo>
                <a:cubicBezTo>
                  <a:pt x="2770505" y="1062868"/>
                  <a:pt x="2768503" y="1069315"/>
                  <a:pt x="2768503" y="1077811"/>
                </a:cubicBezTo>
                <a:lnTo>
                  <a:pt x="2768503" y="1154333"/>
                </a:lnTo>
                <a:cubicBezTo>
                  <a:pt x="2768503" y="1170286"/>
                  <a:pt x="2770899" y="1181363"/>
                  <a:pt x="2775694" y="1187564"/>
                </a:cubicBezTo>
                <a:cubicBezTo>
                  <a:pt x="2780301" y="1197243"/>
                  <a:pt x="2786520" y="1204129"/>
                  <a:pt x="2794350" y="1208222"/>
                </a:cubicBezTo>
                <a:cubicBezTo>
                  <a:pt x="2802179" y="1212314"/>
                  <a:pt x="2811008" y="1214361"/>
                  <a:pt x="2820835" y="1214361"/>
                </a:cubicBezTo>
                <a:cubicBezTo>
                  <a:pt x="2828879" y="1214361"/>
                  <a:pt x="2836089" y="1213338"/>
                  <a:pt x="2842468" y="1211294"/>
                </a:cubicBezTo>
                <a:cubicBezTo>
                  <a:pt x="2848846" y="1209249"/>
                  <a:pt x="2854688" y="1206161"/>
                  <a:pt x="2859994" y="1202031"/>
                </a:cubicBezTo>
                <a:cubicBezTo>
                  <a:pt x="2865300" y="1197901"/>
                  <a:pt x="2868574" y="1193195"/>
                  <a:pt x="2869816" y="1187911"/>
                </a:cubicBezTo>
                <a:lnTo>
                  <a:pt x="2869816" y="1189977"/>
                </a:lnTo>
                <a:cubicBezTo>
                  <a:pt x="2869816" y="1197618"/>
                  <a:pt x="2871801" y="1203639"/>
                  <a:pt x="2875770" y="1208041"/>
                </a:cubicBezTo>
                <a:cubicBezTo>
                  <a:pt x="2879738" y="1212442"/>
                  <a:pt x="2884800" y="1214642"/>
                  <a:pt x="2890956" y="1214642"/>
                </a:cubicBezTo>
                <a:cubicBezTo>
                  <a:pt x="2897176" y="1214642"/>
                  <a:pt x="2902231" y="1212506"/>
                  <a:pt x="2906122" y="1208234"/>
                </a:cubicBezTo>
                <a:cubicBezTo>
                  <a:pt x="2910014" y="1203962"/>
                  <a:pt x="2911959" y="1197782"/>
                  <a:pt x="2911959" y="1189693"/>
                </a:cubicBezTo>
                <a:lnTo>
                  <a:pt x="2911959" y="1077811"/>
                </a:lnTo>
                <a:cubicBezTo>
                  <a:pt x="2911959" y="1069376"/>
                  <a:pt x="2909936" y="1062944"/>
                  <a:pt x="2905888" y="1058515"/>
                </a:cubicBezTo>
                <a:cubicBezTo>
                  <a:pt x="2901840" y="1054087"/>
                  <a:pt x="2896486" y="1051873"/>
                  <a:pt x="2889825" y="1051873"/>
                </a:cubicBezTo>
                <a:cubicBezTo>
                  <a:pt x="2883243" y="1051873"/>
                  <a:pt x="2877885" y="1054102"/>
                  <a:pt x="2873752" y="1058559"/>
                </a:cubicBezTo>
                <a:cubicBezTo>
                  <a:pt x="2869619" y="1063017"/>
                  <a:pt x="2867552" y="1069434"/>
                  <a:pt x="2867552" y="1077811"/>
                </a:cubicBezTo>
                <a:lnTo>
                  <a:pt x="2867552" y="1124773"/>
                </a:lnTo>
                <a:cubicBezTo>
                  <a:pt x="2867552" y="1142868"/>
                  <a:pt x="2866496" y="1154579"/>
                  <a:pt x="2864385" y="1159905"/>
                </a:cubicBezTo>
                <a:cubicBezTo>
                  <a:pt x="2862060" y="1165379"/>
                  <a:pt x="2858260" y="1169888"/>
                  <a:pt x="2852986" y="1173432"/>
                </a:cubicBezTo>
                <a:cubicBezTo>
                  <a:pt x="2847711" y="1176977"/>
                  <a:pt x="2842115" y="1178749"/>
                  <a:pt x="2836196" y="1178749"/>
                </a:cubicBezTo>
                <a:cubicBezTo>
                  <a:pt x="2830279" y="1178749"/>
                  <a:pt x="2825622" y="1177257"/>
                  <a:pt x="2822227" y="1174272"/>
                </a:cubicBezTo>
                <a:cubicBezTo>
                  <a:pt x="2818831" y="1171287"/>
                  <a:pt x="2816429" y="1166956"/>
                  <a:pt x="2815021" y="1161280"/>
                </a:cubicBezTo>
                <a:cubicBezTo>
                  <a:pt x="2813613" y="1155604"/>
                  <a:pt x="2812909" y="1148385"/>
                  <a:pt x="2812909" y="1139623"/>
                </a:cubicBezTo>
                <a:lnTo>
                  <a:pt x="2812909" y="1077811"/>
                </a:lnTo>
                <a:cubicBezTo>
                  <a:pt x="2812909" y="1069463"/>
                  <a:pt x="2810843" y="1063052"/>
                  <a:pt x="2806712" y="1058581"/>
                </a:cubicBezTo>
                <a:cubicBezTo>
                  <a:pt x="2802580" y="1054109"/>
                  <a:pt x="2797150" y="1051873"/>
                  <a:pt x="2790422" y="1051873"/>
                </a:cubicBezTo>
                <a:close/>
                <a:moveTo>
                  <a:pt x="2664064" y="1051873"/>
                </a:moveTo>
                <a:cubicBezTo>
                  <a:pt x="2650927" y="1051873"/>
                  <a:pt x="2639635" y="1054028"/>
                  <a:pt x="2630186" y="1058337"/>
                </a:cubicBezTo>
                <a:cubicBezTo>
                  <a:pt x="2620737" y="1062647"/>
                  <a:pt x="2613551" y="1068474"/>
                  <a:pt x="2608628" y="1075819"/>
                </a:cubicBezTo>
                <a:cubicBezTo>
                  <a:pt x="2603705" y="1083164"/>
                  <a:pt x="2601243" y="1091007"/>
                  <a:pt x="2601243" y="1099350"/>
                </a:cubicBezTo>
                <a:cubicBezTo>
                  <a:pt x="2601243" y="1108792"/>
                  <a:pt x="2603910" y="1116689"/>
                  <a:pt x="2609245" y="1123041"/>
                </a:cubicBezTo>
                <a:cubicBezTo>
                  <a:pt x="2614579" y="1129393"/>
                  <a:pt x="2621591" y="1134463"/>
                  <a:pt x="2630279" y="1138249"/>
                </a:cubicBezTo>
                <a:cubicBezTo>
                  <a:pt x="2638967" y="1142035"/>
                  <a:pt x="2649528" y="1145473"/>
                  <a:pt x="2661962" y="1148564"/>
                </a:cubicBezTo>
                <a:cubicBezTo>
                  <a:pt x="2674393" y="1151553"/>
                  <a:pt x="2682880" y="1154424"/>
                  <a:pt x="2687423" y="1157179"/>
                </a:cubicBezTo>
                <a:cubicBezTo>
                  <a:pt x="2691966" y="1159933"/>
                  <a:pt x="2694238" y="1164154"/>
                  <a:pt x="2694238" y="1169841"/>
                </a:cubicBezTo>
                <a:cubicBezTo>
                  <a:pt x="2694238" y="1173278"/>
                  <a:pt x="2692096" y="1176486"/>
                  <a:pt x="2687814" y="1179468"/>
                </a:cubicBezTo>
                <a:cubicBezTo>
                  <a:pt x="2683531" y="1182449"/>
                  <a:pt x="2677824" y="1183939"/>
                  <a:pt x="2670691" y="1183939"/>
                </a:cubicBezTo>
                <a:cubicBezTo>
                  <a:pt x="2661727" y="1183939"/>
                  <a:pt x="2654726" y="1182387"/>
                  <a:pt x="2649689" y="1179283"/>
                </a:cubicBezTo>
                <a:cubicBezTo>
                  <a:pt x="2644652" y="1176179"/>
                  <a:pt x="2640413" y="1171714"/>
                  <a:pt x="2636972" y="1165890"/>
                </a:cubicBezTo>
                <a:cubicBezTo>
                  <a:pt x="2634591" y="1161406"/>
                  <a:pt x="2632114" y="1157986"/>
                  <a:pt x="2629537" y="1155631"/>
                </a:cubicBezTo>
                <a:cubicBezTo>
                  <a:pt x="2626960" y="1153276"/>
                  <a:pt x="2623248" y="1152099"/>
                  <a:pt x="2618400" y="1152099"/>
                </a:cubicBezTo>
                <a:cubicBezTo>
                  <a:pt x="2612973" y="1152099"/>
                  <a:pt x="2608473" y="1153883"/>
                  <a:pt x="2604903" y="1157452"/>
                </a:cubicBezTo>
                <a:cubicBezTo>
                  <a:pt x="2601332" y="1161022"/>
                  <a:pt x="2599547" y="1165330"/>
                  <a:pt x="2599547" y="1170378"/>
                </a:cubicBezTo>
                <a:cubicBezTo>
                  <a:pt x="2599547" y="1177466"/>
                  <a:pt x="2602065" y="1184408"/>
                  <a:pt x="2607102" y="1191202"/>
                </a:cubicBezTo>
                <a:cubicBezTo>
                  <a:pt x="2612138" y="1197997"/>
                  <a:pt x="2619815" y="1203603"/>
                  <a:pt x="2630133" y="1208021"/>
                </a:cubicBezTo>
                <a:cubicBezTo>
                  <a:pt x="2640451" y="1212440"/>
                  <a:pt x="2652751" y="1214649"/>
                  <a:pt x="2667035" y="1214649"/>
                </a:cubicBezTo>
                <a:cubicBezTo>
                  <a:pt x="2681962" y="1214649"/>
                  <a:pt x="2694719" y="1212608"/>
                  <a:pt x="2705307" y="1208525"/>
                </a:cubicBezTo>
                <a:cubicBezTo>
                  <a:pt x="2715894" y="1204442"/>
                  <a:pt x="2723953" y="1198358"/>
                  <a:pt x="2729483" y="1190273"/>
                </a:cubicBezTo>
                <a:cubicBezTo>
                  <a:pt x="2735014" y="1182188"/>
                  <a:pt x="2737779" y="1172546"/>
                  <a:pt x="2737779" y="1161349"/>
                </a:cubicBezTo>
                <a:cubicBezTo>
                  <a:pt x="2737779" y="1153695"/>
                  <a:pt x="2735671" y="1146895"/>
                  <a:pt x="2731454" y="1140949"/>
                </a:cubicBezTo>
                <a:cubicBezTo>
                  <a:pt x="2727238" y="1135002"/>
                  <a:pt x="2721162" y="1129908"/>
                  <a:pt x="2713228" y="1125667"/>
                </a:cubicBezTo>
                <a:cubicBezTo>
                  <a:pt x="2705294" y="1121426"/>
                  <a:pt x="2695215" y="1117812"/>
                  <a:pt x="2682989" y="1114827"/>
                </a:cubicBezTo>
                <a:cubicBezTo>
                  <a:pt x="2672879" y="1112367"/>
                  <a:pt x="2665062" y="1110321"/>
                  <a:pt x="2659537" y="1108689"/>
                </a:cubicBezTo>
                <a:cubicBezTo>
                  <a:pt x="2654012" y="1107057"/>
                  <a:pt x="2649836" y="1105160"/>
                  <a:pt x="2647008" y="1102996"/>
                </a:cubicBezTo>
                <a:cubicBezTo>
                  <a:pt x="2644181" y="1100833"/>
                  <a:pt x="2642766" y="1098160"/>
                  <a:pt x="2642766" y="1094977"/>
                </a:cubicBezTo>
                <a:cubicBezTo>
                  <a:pt x="2642766" y="1091556"/>
                  <a:pt x="2644721" y="1088587"/>
                  <a:pt x="2648631" y="1086070"/>
                </a:cubicBezTo>
                <a:cubicBezTo>
                  <a:pt x="2652541" y="1083553"/>
                  <a:pt x="2657681" y="1082294"/>
                  <a:pt x="2664048" y="1082294"/>
                </a:cubicBezTo>
                <a:cubicBezTo>
                  <a:pt x="2670291" y="1082294"/>
                  <a:pt x="2675197" y="1083315"/>
                  <a:pt x="2678767" y="1085357"/>
                </a:cubicBezTo>
                <a:cubicBezTo>
                  <a:pt x="2682336" y="1087399"/>
                  <a:pt x="2685474" y="1090169"/>
                  <a:pt x="2688180" y="1093666"/>
                </a:cubicBezTo>
                <a:cubicBezTo>
                  <a:pt x="2691891" y="1098346"/>
                  <a:pt x="2695310" y="1101956"/>
                  <a:pt x="2698437" y="1104495"/>
                </a:cubicBezTo>
                <a:cubicBezTo>
                  <a:pt x="2701564" y="1107035"/>
                  <a:pt x="2705465" y="1108305"/>
                  <a:pt x="2710140" y="1108305"/>
                </a:cubicBezTo>
                <a:cubicBezTo>
                  <a:pt x="2716460" y="1108305"/>
                  <a:pt x="2721396" y="1106612"/>
                  <a:pt x="2724951" y="1103226"/>
                </a:cubicBezTo>
                <a:cubicBezTo>
                  <a:pt x="2728505" y="1099840"/>
                  <a:pt x="2730282" y="1095524"/>
                  <a:pt x="2730282" y="1090278"/>
                </a:cubicBezTo>
                <a:cubicBezTo>
                  <a:pt x="2730282" y="1085701"/>
                  <a:pt x="2728757" y="1081083"/>
                  <a:pt x="2725707" y="1076425"/>
                </a:cubicBezTo>
                <a:cubicBezTo>
                  <a:pt x="2722658" y="1071767"/>
                  <a:pt x="2718324" y="1067596"/>
                  <a:pt x="2712705" y="1063912"/>
                </a:cubicBezTo>
                <a:cubicBezTo>
                  <a:pt x="2707086" y="1060228"/>
                  <a:pt x="2700111" y="1057300"/>
                  <a:pt x="2691782" y="1055129"/>
                </a:cubicBezTo>
                <a:cubicBezTo>
                  <a:pt x="2683453" y="1052958"/>
                  <a:pt x="2674213" y="1051873"/>
                  <a:pt x="2664064" y="1051873"/>
                </a:cubicBezTo>
                <a:close/>
                <a:moveTo>
                  <a:pt x="2104622" y="1051873"/>
                </a:moveTo>
                <a:cubicBezTo>
                  <a:pt x="2098021" y="1051873"/>
                  <a:pt x="2092718" y="1054072"/>
                  <a:pt x="2088712" y="1058470"/>
                </a:cubicBezTo>
                <a:cubicBezTo>
                  <a:pt x="2084706" y="1062868"/>
                  <a:pt x="2082703" y="1069315"/>
                  <a:pt x="2082703" y="1077811"/>
                </a:cubicBezTo>
                <a:lnTo>
                  <a:pt x="2082703" y="1154333"/>
                </a:lnTo>
                <a:cubicBezTo>
                  <a:pt x="2082703" y="1170286"/>
                  <a:pt x="2085100" y="1181363"/>
                  <a:pt x="2089893" y="1187564"/>
                </a:cubicBezTo>
                <a:cubicBezTo>
                  <a:pt x="2094501" y="1197243"/>
                  <a:pt x="2100720" y="1204129"/>
                  <a:pt x="2108550" y="1208222"/>
                </a:cubicBezTo>
                <a:cubicBezTo>
                  <a:pt x="2116380" y="1212314"/>
                  <a:pt x="2125208" y="1214361"/>
                  <a:pt x="2135035" y="1214361"/>
                </a:cubicBezTo>
                <a:cubicBezTo>
                  <a:pt x="2143079" y="1214361"/>
                  <a:pt x="2150290" y="1213338"/>
                  <a:pt x="2156668" y="1211294"/>
                </a:cubicBezTo>
                <a:cubicBezTo>
                  <a:pt x="2163046" y="1209249"/>
                  <a:pt x="2168888" y="1206161"/>
                  <a:pt x="2174194" y="1202031"/>
                </a:cubicBezTo>
                <a:cubicBezTo>
                  <a:pt x="2179500" y="1197901"/>
                  <a:pt x="2182774" y="1193195"/>
                  <a:pt x="2184016" y="1187911"/>
                </a:cubicBezTo>
                <a:lnTo>
                  <a:pt x="2184016" y="1189977"/>
                </a:lnTo>
                <a:cubicBezTo>
                  <a:pt x="2184016" y="1197618"/>
                  <a:pt x="2186001" y="1203639"/>
                  <a:pt x="2189970" y="1208041"/>
                </a:cubicBezTo>
                <a:cubicBezTo>
                  <a:pt x="2193938" y="1212442"/>
                  <a:pt x="2199000" y="1214642"/>
                  <a:pt x="2205156" y="1214642"/>
                </a:cubicBezTo>
                <a:cubicBezTo>
                  <a:pt x="2211375" y="1214642"/>
                  <a:pt x="2216431" y="1212506"/>
                  <a:pt x="2220322" y="1208234"/>
                </a:cubicBezTo>
                <a:cubicBezTo>
                  <a:pt x="2224214" y="1203962"/>
                  <a:pt x="2226159" y="1197782"/>
                  <a:pt x="2226159" y="1189693"/>
                </a:cubicBezTo>
                <a:lnTo>
                  <a:pt x="2226159" y="1077811"/>
                </a:lnTo>
                <a:cubicBezTo>
                  <a:pt x="2226159" y="1069376"/>
                  <a:pt x="2224135" y="1062944"/>
                  <a:pt x="2220088" y="1058515"/>
                </a:cubicBezTo>
                <a:cubicBezTo>
                  <a:pt x="2216040" y="1054087"/>
                  <a:pt x="2210686" y="1051873"/>
                  <a:pt x="2204026" y="1051873"/>
                </a:cubicBezTo>
                <a:cubicBezTo>
                  <a:pt x="2197443" y="1051873"/>
                  <a:pt x="2192085" y="1054102"/>
                  <a:pt x="2187952" y="1058559"/>
                </a:cubicBezTo>
                <a:cubicBezTo>
                  <a:pt x="2183819" y="1063017"/>
                  <a:pt x="2181753" y="1069434"/>
                  <a:pt x="2181753" y="1077811"/>
                </a:cubicBezTo>
                <a:lnTo>
                  <a:pt x="2181753" y="1124773"/>
                </a:lnTo>
                <a:cubicBezTo>
                  <a:pt x="2181753" y="1142868"/>
                  <a:pt x="2180697" y="1154579"/>
                  <a:pt x="2178585" y="1159905"/>
                </a:cubicBezTo>
                <a:cubicBezTo>
                  <a:pt x="2176261" y="1165379"/>
                  <a:pt x="2172461" y="1169888"/>
                  <a:pt x="2167186" y="1173432"/>
                </a:cubicBezTo>
                <a:cubicBezTo>
                  <a:pt x="2161912" y="1176977"/>
                  <a:pt x="2156315" y="1178749"/>
                  <a:pt x="2150396" y="1178749"/>
                </a:cubicBezTo>
                <a:cubicBezTo>
                  <a:pt x="2144479" y="1178749"/>
                  <a:pt x="2139822" y="1177257"/>
                  <a:pt x="2136427" y="1174272"/>
                </a:cubicBezTo>
                <a:cubicBezTo>
                  <a:pt x="2133031" y="1171287"/>
                  <a:pt x="2130629" y="1166956"/>
                  <a:pt x="2129221" y="1161280"/>
                </a:cubicBezTo>
                <a:cubicBezTo>
                  <a:pt x="2127813" y="1155604"/>
                  <a:pt x="2127109" y="1148385"/>
                  <a:pt x="2127109" y="1139623"/>
                </a:cubicBezTo>
                <a:lnTo>
                  <a:pt x="2127109" y="1077811"/>
                </a:lnTo>
                <a:cubicBezTo>
                  <a:pt x="2127109" y="1069463"/>
                  <a:pt x="2125044" y="1063052"/>
                  <a:pt x="2120912" y="1058581"/>
                </a:cubicBezTo>
                <a:cubicBezTo>
                  <a:pt x="2116781" y="1054109"/>
                  <a:pt x="2111350" y="1051873"/>
                  <a:pt x="2104622" y="1051873"/>
                </a:cubicBezTo>
                <a:close/>
                <a:moveTo>
                  <a:pt x="7410712" y="1051585"/>
                </a:moveTo>
                <a:cubicBezTo>
                  <a:pt x="7395147" y="1051585"/>
                  <a:pt x="7382060" y="1053744"/>
                  <a:pt x="7371451" y="1058062"/>
                </a:cubicBezTo>
                <a:cubicBezTo>
                  <a:pt x="7360842" y="1062381"/>
                  <a:pt x="7352962" y="1067971"/>
                  <a:pt x="7347811" y="1074833"/>
                </a:cubicBezTo>
                <a:cubicBezTo>
                  <a:pt x="7342661" y="1081695"/>
                  <a:pt x="7340085" y="1088848"/>
                  <a:pt x="7340085" y="1096291"/>
                </a:cubicBezTo>
                <a:cubicBezTo>
                  <a:pt x="7340085" y="1101541"/>
                  <a:pt x="7341950" y="1105807"/>
                  <a:pt x="7345680" y="1109088"/>
                </a:cubicBezTo>
                <a:cubicBezTo>
                  <a:pt x="7349410" y="1112368"/>
                  <a:pt x="7353832" y="1114009"/>
                  <a:pt x="7358948" y="1114009"/>
                </a:cubicBezTo>
                <a:cubicBezTo>
                  <a:pt x="7364714" y="1114009"/>
                  <a:pt x="7368489" y="1112948"/>
                  <a:pt x="7370274" y="1110827"/>
                </a:cubicBezTo>
                <a:cubicBezTo>
                  <a:pt x="7372058" y="1108705"/>
                  <a:pt x="7374669" y="1105001"/>
                  <a:pt x="7378104" y="1099713"/>
                </a:cubicBezTo>
                <a:cubicBezTo>
                  <a:pt x="7381540" y="1094425"/>
                  <a:pt x="7385522" y="1090536"/>
                  <a:pt x="7390050" y="1088047"/>
                </a:cubicBezTo>
                <a:cubicBezTo>
                  <a:pt x="7394577" y="1085558"/>
                  <a:pt x="7401462" y="1084313"/>
                  <a:pt x="7410703" y="1084313"/>
                </a:cubicBezTo>
                <a:cubicBezTo>
                  <a:pt x="7421153" y="1084313"/>
                  <a:pt x="7427958" y="1086376"/>
                  <a:pt x="7431119" y="1090502"/>
                </a:cubicBezTo>
                <a:cubicBezTo>
                  <a:pt x="7434279" y="1094629"/>
                  <a:pt x="7436081" y="1100703"/>
                  <a:pt x="7436524" y="1108726"/>
                </a:cubicBezTo>
                <a:cubicBezTo>
                  <a:pt x="7429973" y="1110614"/>
                  <a:pt x="7423127" y="1112409"/>
                  <a:pt x="7415986" y="1114112"/>
                </a:cubicBezTo>
                <a:cubicBezTo>
                  <a:pt x="7408845" y="1115816"/>
                  <a:pt x="7400398" y="1117662"/>
                  <a:pt x="7390647" y="1119653"/>
                </a:cubicBezTo>
                <a:cubicBezTo>
                  <a:pt x="7380897" y="1121644"/>
                  <a:pt x="7374794" y="1122923"/>
                  <a:pt x="7372338" y="1123491"/>
                </a:cubicBezTo>
                <a:cubicBezTo>
                  <a:pt x="7360514" y="1126065"/>
                  <a:pt x="7351027" y="1131331"/>
                  <a:pt x="7343876" y="1139288"/>
                </a:cubicBezTo>
                <a:cubicBezTo>
                  <a:pt x="7336725" y="1147246"/>
                  <a:pt x="7333149" y="1156872"/>
                  <a:pt x="7333149" y="1168168"/>
                </a:cubicBezTo>
                <a:cubicBezTo>
                  <a:pt x="7333149" y="1176575"/>
                  <a:pt x="7335310" y="1184350"/>
                  <a:pt x="7339631" y="1191492"/>
                </a:cubicBezTo>
                <a:cubicBezTo>
                  <a:pt x="7343953" y="1198634"/>
                  <a:pt x="7350084" y="1204279"/>
                  <a:pt x="7358023" y="1208427"/>
                </a:cubicBezTo>
                <a:cubicBezTo>
                  <a:pt x="7365962" y="1212575"/>
                  <a:pt x="7375131" y="1214649"/>
                  <a:pt x="7385529" y="1214649"/>
                </a:cubicBezTo>
                <a:cubicBezTo>
                  <a:pt x="7396837" y="1214649"/>
                  <a:pt x="7406991" y="1212782"/>
                  <a:pt x="7415990" y="1209049"/>
                </a:cubicBezTo>
                <a:cubicBezTo>
                  <a:pt x="7424989" y="1205315"/>
                  <a:pt x="7433389" y="1199946"/>
                  <a:pt x="7441190" y="1192941"/>
                </a:cubicBezTo>
                <a:cubicBezTo>
                  <a:pt x="7444537" y="1199338"/>
                  <a:pt x="7448314" y="1204555"/>
                  <a:pt x="7452520" y="1208593"/>
                </a:cubicBezTo>
                <a:cubicBezTo>
                  <a:pt x="7456726" y="1212630"/>
                  <a:pt x="7461219" y="1214649"/>
                  <a:pt x="7465999" y="1214649"/>
                </a:cubicBezTo>
                <a:cubicBezTo>
                  <a:pt x="7471523" y="1214649"/>
                  <a:pt x="7476450" y="1212758"/>
                  <a:pt x="7480780" y="1208977"/>
                </a:cubicBezTo>
                <a:cubicBezTo>
                  <a:pt x="7485110" y="1205195"/>
                  <a:pt x="7487275" y="1200892"/>
                  <a:pt x="7487275" y="1196068"/>
                </a:cubicBezTo>
                <a:cubicBezTo>
                  <a:pt x="7487275" y="1193574"/>
                  <a:pt x="7486074" y="1188390"/>
                  <a:pt x="7483670" y="1180519"/>
                </a:cubicBezTo>
                <a:cubicBezTo>
                  <a:pt x="7481267" y="1172647"/>
                  <a:pt x="7480066" y="1164235"/>
                  <a:pt x="7480066" y="1155284"/>
                </a:cubicBezTo>
                <a:cubicBezTo>
                  <a:pt x="7480161" y="1147550"/>
                  <a:pt x="7480231" y="1141011"/>
                  <a:pt x="7480279" y="1135668"/>
                </a:cubicBezTo>
                <a:cubicBezTo>
                  <a:pt x="7480326" y="1130325"/>
                  <a:pt x="7480349" y="1123112"/>
                  <a:pt x="7480349" y="1114029"/>
                </a:cubicBezTo>
                <a:cubicBezTo>
                  <a:pt x="7480349" y="1099322"/>
                  <a:pt x="7478221" y="1087358"/>
                  <a:pt x="7473963" y="1078137"/>
                </a:cubicBezTo>
                <a:cubicBezTo>
                  <a:pt x="7469705" y="1068916"/>
                  <a:pt x="7462440" y="1062186"/>
                  <a:pt x="7452167" y="1057945"/>
                </a:cubicBezTo>
                <a:cubicBezTo>
                  <a:pt x="7441895" y="1053705"/>
                  <a:pt x="7428076" y="1051585"/>
                  <a:pt x="7410712" y="1051585"/>
                </a:cubicBezTo>
                <a:close/>
                <a:moveTo>
                  <a:pt x="7124962" y="1051585"/>
                </a:moveTo>
                <a:cubicBezTo>
                  <a:pt x="7109397" y="1051585"/>
                  <a:pt x="7096310" y="1053744"/>
                  <a:pt x="7085701" y="1058062"/>
                </a:cubicBezTo>
                <a:cubicBezTo>
                  <a:pt x="7075092" y="1062381"/>
                  <a:pt x="7067212" y="1067971"/>
                  <a:pt x="7062062" y="1074833"/>
                </a:cubicBezTo>
                <a:cubicBezTo>
                  <a:pt x="7056911" y="1081695"/>
                  <a:pt x="7054336" y="1088848"/>
                  <a:pt x="7054336" y="1096291"/>
                </a:cubicBezTo>
                <a:cubicBezTo>
                  <a:pt x="7054336" y="1101541"/>
                  <a:pt x="7056200" y="1105807"/>
                  <a:pt x="7059930" y="1109088"/>
                </a:cubicBezTo>
                <a:cubicBezTo>
                  <a:pt x="7063660" y="1112368"/>
                  <a:pt x="7068083" y="1114009"/>
                  <a:pt x="7073198" y="1114009"/>
                </a:cubicBezTo>
                <a:cubicBezTo>
                  <a:pt x="7078964" y="1114009"/>
                  <a:pt x="7082739" y="1112948"/>
                  <a:pt x="7084524" y="1110827"/>
                </a:cubicBezTo>
                <a:cubicBezTo>
                  <a:pt x="7086308" y="1108705"/>
                  <a:pt x="7088919" y="1105001"/>
                  <a:pt x="7092355" y="1099713"/>
                </a:cubicBezTo>
                <a:cubicBezTo>
                  <a:pt x="7095790" y="1094425"/>
                  <a:pt x="7099772" y="1090536"/>
                  <a:pt x="7104300" y="1088047"/>
                </a:cubicBezTo>
                <a:cubicBezTo>
                  <a:pt x="7108828" y="1085558"/>
                  <a:pt x="7115712" y="1084313"/>
                  <a:pt x="7124953" y="1084313"/>
                </a:cubicBezTo>
                <a:cubicBezTo>
                  <a:pt x="7135403" y="1084313"/>
                  <a:pt x="7142208" y="1086376"/>
                  <a:pt x="7145369" y="1090502"/>
                </a:cubicBezTo>
                <a:cubicBezTo>
                  <a:pt x="7148530" y="1094629"/>
                  <a:pt x="7150331" y="1100703"/>
                  <a:pt x="7150774" y="1108726"/>
                </a:cubicBezTo>
                <a:cubicBezTo>
                  <a:pt x="7144223" y="1110614"/>
                  <a:pt x="7137377" y="1112409"/>
                  <a:pt x="7130236" y="1114112"/>
                </a:cubicBezTo>
                <a:cubicBezTo>
                  <a:pt x="7123095" y="1115816"/>
                  <a:pt x="7114649" y="1117662"/>
                  <a:pt x="7104898" y="1119653"/>
                </a:cubicBezTo>
                <a:cubicBezTo>
                  <a:pt x="7095147" y="1121644"/>
                  <a:pt x="7089044" y="1122923"/>
                  <a:pt x="7086589" y="1123491"/>
                </a:cubicBezTo>
                <a:cubicBezTo>
                  <a:pt x="7074764" y="1126065"/>
                  <a:pt x="7065277" y="1131331"/>
                  <a:pt x="7058126" y="1139288"/>
                </a:cubicBezTo>
                <a:cubicBezTo>
                  <a:pt x="7050975" y="1147246"/>
                  <a:pt x="7047399" y="1156872"/>
                  <a:pt x="7047399" y="1168168"/>
                </a:cubicBezTo>
                <a:cubicBezTo>
                  <a:pt x="7047399" y="1176575"/>
                  <a:pt x="7049559" y="1184350"/>
                  <a:pt x="7053882" y="1191492"/>
                </a:cubicBezTo>
                <a:cubicBezTo>
                  <a:pt x="7058203" y="1198634"/>
                  <a:pt x="7064334" y="1204279"/>
                  <a:pt x="7072273" y="1208427"/>
                </a:cubicBezTo>
                <a:cubicBezTo>
                  <a:pt x="7080213" y="1212575"/>
                  <a:pt x="7089381" y="1214649"/>
                  <a:pt x="7099779" y="1214649"/>
                </a:cubicBezTo>
                <a:cubicBezTo>
                  <a:pt x="7111087" y="1214649"/>
                  <a:pt x="7121241" y="1212782"/>
                  <a:pt x="7130241" y="1209049"/>
                </a:cubicBezTo>
                <a:cubicBezTo>
                  <a:pt x="7139239" y="1205315"/>
                  <a:pt x="7147639" y="1199946"/>
                  <a:pt x="7155440" y="1192941"/>
                </a:cubicBezTo>
                <a:cubicBezTo>
                  <a:pt x="7158788" y="1199338"/>
                  <a:pt x="7162564" y="1204555"/>
                  <a:pt x="7166770" y="1208593"/>
                </a:cubicBezTo>
                <a:cubicBezTo>
                  <a:pt x="7170976" y="1212630"/>
                  <a:pt x="7175469" y="1214649"/>
                  <a:pt x="7180250" y="1214649"/>
                </a:cubicBezTo>
                <a:cubicBezTo>
                  <a:pt x="7185773" y="1214649"/>
                  <a:pt x="7190700" y="1212758"/>
                  <a:pt x="7195030" y="1208977"/>
                </a:cubicBezTo>
                <a:cubicBezTo>
                  <a:pt x="7199360" y="1205195"/>
                  <a:pt x="7201525" y="1200892"/>
                  <a:pt x="7201525" y="1196068"/>
                </a:cubicBezTo>
                <a:cubicBezTo>
                  <a:pt x="7201525" y="1193574"/>
                  <a:pt x="7200323" y="1188390"/>
                  <a:pt x="7197920" y="1180519"/>
                </a:cubicBezTo>
                <a:cubicBezTo>
                  <a:pt x="7195517" y="1172647"/>
                  <a:pt x="7194316" y="1164235"/>
                  <a:pt x="7194316" y="1155284"/>
                </a:cubicBezTo>
                <a:cubicBezTo>
                  <a:pt x="7194411" y="1147550"/>
                  <a:pt x="7194481" y="1141011"/>
                  <a:pt x="7194529" y="1135668"/>
                </a:cubicBezTo>
                <a:cubicBezTo>
                  <a:pt x="7194576" y="1130325"/>
                  <a:pt x="7194600" y="1123112"/>
                  <a:pt x="7194600" y="1114029"/>
                </a:cubicBezTo>
                <a:cubicBezTo>
                  <a:pt x="7194600" y="1099322"/>
                  <a:pt x="7192471" y="1087358"/>
                  <a:pt x="7188213" y="1078137"/>
                </a:cubicBezTo>
                <a:cubicBezTo>
                  <a:pt x="7183955" y="1068916"/>
                  <a:pt x="7176690" y="1062186"/>
                  <a:pt x="7166417" y="1057945"/>
                </a:cubicBezTo>
                <a:cubicBezTo>
                  <a:pt x="7156145" y="1053705"/>
                  <a:pt x="7142326" y="1051585"/>
                  <a:pt x="7124962" y="1051585"/>
                </a:cubicBezTo>
                <a:close/>
                <a:moveTo>
                  <a:pt x="6717554" y="1051585"/>
                </a:moveTo>
                <a:cubicBezTo>
                  <a:pt x="6705625" y="1051585"/>
                  <a:pt x="6694707" y="1053522"/>
                  <a:pt x="6684801" y="1057397"/>
                </a:cubicBezTo>
                <a:cubicBezTo>
                  <a:pt x="6674895" y="1061272"/>
                  <a:pt x="6666532" y="1066863"/>
                  <a:pt x="6659711" y="1074170"/>
                </a:cubicBezTo>
                <a:cubicBezTo>
                  <a:pt x="6652891" y="1081477"/>
                  <a:pt x="6647729" y="1090159"/>
                  <a:pt x="6644228" y="1100215"/>
                </a:cubicBezTo>
                <a:cubicBezTo>
                  <a:pt x="6640727" y="1110272"/>
                  <a:pt x="6638978" y="1121191"/>
                  <a:pt x="6638978" y="1132975"/>
                </a:cubicBezTo>
                <a:cubicBezTo>
                  <a:pt x="6638978" y="1158009"/>
                  <a:pt x="6646142" y="1177880"/>
                  <a:pt x="6660471" y="1192588"/>
                </a:cubicBezTo>
                <a:cubicBezTo>
                  <a:pt x="6674800" y="1207295"/>
                  <a:pt x="6694771" y="1214649"/>
                  <a:pt x="6720381" y="1214649"/>
                </a:cubicBezTo>
                <a:cubicBezTo>
                  <a:pt x="6731582" y="1214649"/>
                  <a:pt x="6741514" y="1213180"/>
                  <a:pt x="6750176" y="1210243"/>
                </a:cubicBezTo>
                <a:cubicBezTo>
                  <a:pt x="6758839" y="1207305"/>
                  <a:pt x="6766069" y="1203581"/>
                  <a:pt x="6771866" y="1199070"/>
                </a:cubicBezTo>
                <a:cubicBezTo>
                  <a:pt x="6777663" y="1194559"/>
                  <a:pt x="6782039" y="1189781"/>
                  <a:pt x="6784993" y="1184736"/>
                </a:cubicBezTo>
                <a:cubicBezTo>
                  <a:pt x="6787948" y="1179690"/>
                  <a:pt x="6789424" y="1175171"/>
                  <a:pt x="6789424" y="1171177"/>
                </a:cubicBezTo>
                <a:cubicBezTo>
                  <a:pt x="6789424" y="1166420"/>
                  <a:pt x="6787881" y="1162675"/>
                  <a:pt x="6784796" y="1159944"/>
                </a:cubicBezTo>
                <a:cubicBezTo>
                  <a:pt x="6781711" y="1157213"/>
                  <a:pt x="6777815" y="1155847"/>
                  <a:pt x="6773110" y="1155847"/>
                </a:cubicBezTo>
                <a:cubicBezTo>
                  <a:pt x="6768730" y="1155847"/>
                  <a:pt x="6765290" y="1156923"/>
                  <a:pt x="6762790" y="1159073"/>
                </a:cubicBezTo>
                <a:cubicBezTo>
                  <a:pt x="6758385" y="1163232"/>
                  <a:pt x="6754551" y="1166744"/>
                  <a:pt x="6751288" y="1169608"/>
                </a:cubicBezTo>
                <a:cubicBezTo>
                  <a:pt x="6748026" y="1172473"/>
                  <a:pt x="6744735" y="1174978"/>
                  <a:pt x="6741417" y="1177124"/>
                </a:cubicBezTo>
                <a:cubicBezTo>
                  <a:pt x="6738101" y="1179269"/>
                  <a:pt x="6734675" y="1180845"/>
                  <a:pt x="6731142" y="1181852"/>
                </a:cubicBezTo>
                <a:cubicBezTo>
                  <a:pt x="6727609" y="1182859"/>
                  <a:pt x="6723645" y="1183363"/>
                  <a:pt x="6719250" y="1183363"/>
                </a:cubicBezTo>
                <a:cubicBezTo>
                  <a:pt x="6712877" y="1183363"/>
                  <a:pt x="6707099" y="1181816"/>
                  <a:pt x="6701916" y="1178722"/>
                </a:cubicBezTo>
                <a:cubicBezTo>
                  <a:pt x="6696735" y="1175628"/>
                  <a:pt x="6692533" y="1170938"/>
                  <a:pt x="6689312" y="1164651"/>
                </a:cubicBezTo>
                <a:cubicBezTo>
                  <a:pt x="6686092" y="1158364"/>
                  <a:pt x="6684447" y="1152010"/>
                  <a:pt x="6684377" y="1145588"/>
                </a:cubicBezTo>
                <a:lnTo>
                  <a:pt x="6756851" y="1145588"/>
                </a:lnTo>
                <a:cubicBezTo>
                  <a:pt x="6767444" y="1145588"/>
                  <a:pt x="6775898" y="1143955"/>
                  <a:pt x="6782213" y="1140690"/>
                </a:cubicBezTo>
                <a:cubicBezTo>
                  <a:pt x="6788528" y="1137424"/>
                  <a:pt x="6791686" y="1130365"/>
                  <a:pt x="6791686" y="1119515"/>
                </a:cubicBezTo>
                <a:cubicBezTo>
                  <a:pt x="6791686" y="1108622"/>
                  <a:pt x="6788878" y="1097903"/>
                  <a:pt x="6783262" y="1087358"/>
                </a:cubicBezTo>
                <a:cubicBezTo>
                  <a:pt x="6777645" y="1076812"/>
                  <a:pt x="6769198" y="1068214"/>
                  <a:pt x="6757918" y="1061562"/>
                </a:cubicBezTo>
                <a:cubicBezTo>
                  <a:pt x="6746638" y="1054911"/>
                  <a:pt x="6733183" y="1051585"/>
                  <a:pt x="6717554" y="1051585"/>
                </a:cubicBezTo>
                <a:close/>
                <a:moveTo>
                  <a:pt x="6203204" y="1051585"/>
                </a:moveTo>
                <a:cubicBezTo>
                  <a:pt x="6191275" y="1051585"/>
                  <a:pt x="6180357" y="1053522"/>
                  <a:pt x="6170452" y="1057397"/>
                </a:cubicBezTo>
                <a:cubicBezTo>
                  <a:pt x="6160545" y="1061272"/>
                  <a:pt x="6152182" y="1066863"/>
                  <a:pt x="6145361" y="1074170"/>
                </a:cubicBezTo>
                <a:cubicBezTo>
                  <a:pt x="6138541" y="1081477"/>
                  <a:pt x="6133380" y="1090159"/>
                  <a:pt x="6129879" y="1100215"/>
                </a:cubicBezTo>
                <a:cubicBezTo>
                  <a:pt x="6126378" y="1110272"/>
                  <a:pt x="6124628" y="1121191"/>
                  <a:pt x="6124628" y="1132975"/>
                </a:cubicBezTo>
                <a:cubicBezTo>
                  <a:pt x="6124628" y="1158009"/>
                  <a:pt x="6131792" y="1177880"/>
                  <a:pt x="6146122" y="1192588"/>
                </a:cubicBezTo>
                <a:cubicBezTo>
                  <a:pt x="6160450" y="1207295"/>
                  <a:pt x="6180421" y="1214649"/>
                  <a:pt x="6206031" y="1214649"/>
                </a:cubicBezTo>
                <a:cubicBezTo>
                  <a:pt x="6217232" y="1214649"/>
                  <a:pt x="6227164" y="1213180"/>
                  <a:pt x="6235827" y="1210243"/>
                </a:cubicBezTo>
                <a:cubicBezTo>
                  <a:pt x="6244489" y="1207305"/>
                  <a:pt x="6251719" y="1203581"/>
                  <a:pt x="6257517" y="1199070"/>
                </a:cubicBezTo>
                <a:cubicBezTo>
                  <a:pt x="6263313" y="1194559"/>
                  <a:pt x="6267689" y="1189781"/>
                  <a:pt x="6270643" y="1184736"/>
                </a:cubicBezTo>
                <a:cubicBezTo>
                  <a:pt x="6273598" y="1179690"/>
                  <a:pt x="6275074" y="1175171"/>
                  <a:pt x="6275074" y="1171177"/>
                </a:cubicBezTo>
                <a:cubicBezTo>
                  <a:pt x="6275074" y="1166420"/>
                  <a:pt x="6273531" y="1162675"/>
                  <a:pt x="6270446" y="1159944"/>
                </a:cubicBezTo>
                <a:cubicBezTo>
                  <a:pt x="6267361" y="1157213"/>
                  <a:pt x="6263465" y="1155847"/>
                  <a:pt x="6258760" y="1155847"/>
                </a:cubicBezTo>
                <a:cubicBezTo>
                  <a:pt x="6254381" y="1155847"/>
                  <a:pt x="6250940" y="1156923"/>
                  <a:pt x="6248440" y="1159073"/>
                </a:cubicBezTo>
                <a:cubicBezTo>
                  <a:pt x="6244035" y="1163232"/>
                  <a:pt x="6240201" y="1166744"/>
                  <a:pt x="6236938" y="1169608"/>
                </a:cubicBezTo>
                <a:cubicBezTo>
                  <a:pt x="6233676" y="1172473"/>
                  <a:pt x="6230385" y="1174978"/>
                  <a:pt x="6227068" y="1177124"/>
                </a:cubicBezTo>
                <a:cubicBezTo>
                  <a:pt x="6223751" y="1179269"/>
                  <a:pt x="6220325" y="1180845"/>
                  <a:pt x="6216792" y="1181852"/>
                </a:cubicBezTo>
                <a:cubicBezTo>
                  <a:pt x="6213259" y="1182859"/>
                  <a:pt x="6209295" y="1183363"/>
                  <a:pt x="6204901" y="1183363"/>
                </a:cubicBezTo>
                <a:cubicBezTo>
                  <a:pt x="6198527" y="1183363"/>
                  <a:pt x="6192749" y="1181816"/>
                  <a:pt x="6187567" y="1178722"/>
                </a:cubicBezTo>
                <a:cubicBezTo>
                  <a:pt x="6182385" y="1175628"/>
                  <a:pt x="6178183" y="1170938"/>
                  <a:pt x="6174962" y="1164651"/>
                </a:cubicBezTo>
                <a:cubicBezTo>
                  <a:pt x="6171742" y="1158364"/>
                  <a:pt x="6170097" y="1152010"/>
                  <a:pt x="6170028" y="1145588"/>
                </a:cubicBezTo>
                <a:lnTo>
                  <a:pt x="6242502" y="1145588"/>
                </a:lnTo>
                <a:cubicBezTo>
                  <a:pt x="6253094" y="1145588"/>
                  <a:pt x="6261548" y="1143955"/>
                  <a:pt x="6267863" y="1140690"/>
                </a:cubicBezTo>
                <a:cubicBezTo>
                  <a:pt x="6274179" y="1137424"/>
                  <a:pt x="6277336" y="1130365"/>
                  <a:pt x="6277336" y="1119515"/>
                </a:cubicBezTo>
                <a:cubicBezTo>
                  <a:pt x="6277336" y="1108622"/>
                  <a:pt x="6274528" y="1097903"/>
                  <a:pt x="6268912" y="1087358"/>
                </a:cubicBezTo>
                <a:cubicBezTo>
                  <a:pt x="6263296" y="1076812"/>
                  <a:pt x="6254848" y="1068214"/>
                  <a:pt x="6243569" y="1061562"/>
                </a:cubicBezTo>
                <a:cubicBezTo>
                  <a:pt x="6232288" y="1054911"/>
                  <a:pt x="6218834" y="1051585"/>
                  <a:pt x="6203204" y="1051585"/>
                </a:cubicBezTo>
                <a:close/>
                <a:moveTo>
                  <a:pt x="5915287" y="1051585"/>
                </a:moveTo>
                <a:cubicBezTo>
                  <a:pt x="5899722" y="1051585"/>
                  <a:pt x="5886635" y="1053744"/>
                  <a:pt x="5876026" y="1058062"/>
                </a:cubicBezTo>
                <a:cubicBezTo>
                  <a:pt x="5865417" y="1062381"/>
                  <a:pt x="5857537" y="1067971"/>
                  <a:pt x="5852387" y="1074833"/>
                </a:cubicBezTo>
                <a:cubicBezTo>
                  <a:pt x="5847236" y="1081695"/>
                  <a:pt x="5844660" y="1088848"/>
                  <a:pt x="5844660" y="1096291"/>
                </a:cubicBezTo>
                <a:cubicBezTo>
                  <a:pt x="5844660" y="1101541"/>
                  <a:pt x="5846525" y="1105807"/>
                  <a:pt x="5850255" y="1109088"/>
                </a:cubicBezTo>
                <a:cubicBezTo>
                  <a:pt x="5853985" y="1112368"/>
                  <a:pt x="5858408" y="1114009"/>
                  <a:pt x="5863523" y="1114009"/>
                </a:cubicBezTo>
                <a:cubicBezTo>
                  <a:pt x="5869289" y="1114009"/>
                  <a:pt x="5873064" y="1112948"/>
                  <a:pt x="5874849" y="1110827"/>
                </a:cubicBezTo>
                <a:cubicBezTo>
                  <a:pt x="5876634" y="1108705"/>
                  <a:pt x="5879244" y="1105001"/>
                  <a:pt x="5882680" y="1099713"/>
                </a:cubicBezTo>
                <a:cubicBezTo>
                  <a:pt x="5886115" y="1094425"/>
                  <a:pt x="5890097" y="1090536"/>
                  <a:pt x="5894625" y="1088047"/>
                </a:cubicBezTo>
                <a:cubicBezTo>
                  <a:pt x="5899153" y="1085558"/>
                  <a:pt x="5906037" y="1084313"/>
                  <a:pt x="5915278" y="1084313"/>
                </a:cubicBezTo>
                <a:cubicBezTo>
                  <a:pt x="5925728" y="1084313"/>
                  <a:pt x="5932533" y="1086376"/>
                  <a:pt x="5935694" y="1090502"/>
                </a:cubicBezTo>
                <a:cubicBezTo>
                  <a:pt x="5938855" y="1094629"/>
                  <a:pt x="5940656" y="1100703"/>
                  <a:pt x="5941099" y="1108726"/>
                </a:cubicBezTo>
                <a:cubicBezTo>
                  <a:pt x="5934548" y="1110614"/>
                  <a:pt x="5927702" y="1112409"/>
                  <a:pt x="5920561" y="1114112"/>
                </a:cubicBezTo>
                <a:cubicBezTo>
                  <a:pt x="5913420" y="1115816"/>
                  <a:pt x="5904974" y="1117662"/>
                  <a:pt x="5895223" y="1119653"/>
                </a:cubicBezTo>
                <a:cubicBezTo>
                  <a:pt x="5885472" y="1121644"/>
                  <a:pt x="5879369" y="1122923"/>
                  <a:pt x="5876914" y="1123491"/>
                </a:cubicBezTo>
                <a:cubicBezTo>
                  <a:pt x="5865089" y="1126065"/>
                  <a:pt x="5855602" y="1131331"/>
                  <a:pt x="5848451" y="1139288"/>
                </a:cubicBezTo>
                <a:cubicBezTo>
                  <a:pt x="5841300" y="1147246"/>
                  <a:pt x="5837724" y="1156872"/>
                  <a:pt x="5837724" y="1168168"/>
                </a:cubicBezTo>
                <a:cubicBezTo>
                  <a:pt x="5837724" y="1176575"/>
                  <a:pt x="5839885" y="1184350"/>
                  <a:pt x="5844206" y="1191492"/>
                </a:cubicBezTo>
                <a:cubicBezTo>
                  <a:pt x="5848528" y="1198634"/>
                  <a:pt x="5854659" y="1204279"/>
                  <a:pt x="5862598" y="1208427"/>
                </a:cubicBezTo>
                <a:cubicBezTo>
                  <a:pt x="5870538" y="1212575"/>
                  <a:pt x="5879706" y="1214649"/>
                  <a:pt x="5890104" y="1214649"/>
                </a:cubicBezTo>
                <a:cubicBezTo>
                  <a:pt x="5901412" y="1214649"/>
                  <a:pt x="5911566" y="1212782"/>
                  <a:pt x="5920566" y="1209049"/>
                </a:cubicBezTo>
                <a:cubicBezTo>
                  <a:pt x="5929564" y="1205315"/>
                  <a:pt x="5937965" y="1199946"/>
                  <a:pt x="5945765" y="1192941"/>
                </a:cubicBezTo>
                <a:cubicBezTo>
                  <a:pt x="5949113" y="1199338"/>
                  <a:pt x="5952889" y="1204555"/>
                  <a:pt x="5957095" y="1208593"/>
                </a:cubicBezTo>
                <a:cubicBezTo>
                  <a:pt x="5961301" y="1212630"/>
                  <a:pt x="5965794" y="1214649"/>
                  <a:pt x="5970575" y="1214649"/>
                </a:cubicBezTo>
                <a:cubicBezTo>
                  <a:pt x="5976098" y="1214649"/>
                  <a:pt x="5981025" y="1212758"/>
                  <a:pt x="5985355" y="1208977"/>
                </a:cubicBezTo>
                <a:cubicBezTo>
                  <a:pt x="5989685" y="1205195"/>
                  <a:pt x="5991850" y="1200892"/>
                  <a:pt x="5991850" y="1196068"/>
                </a:cubicBezTo>
                <a:cubicBezTo>
                  <a:pt x="5991850" y="1193574"/>
                  <a:pt x="5990648" y="1188390"/>
                  <a:pt x="5988245" y="1180519"/>
                </a:cubicBezTo>
                <a:cubicBezTo>
                  <a:pt x="5985842" y="1172647"/>
                  <a:pt x="5984641" y="1164235"/>
                  <a:pt x="5984641" y="1155284"/>
                </a:cubicBezTo>
                <a:cubicBezTo>
                  <a:pt x="5984736" y="1147550"/>
                  <a:pt x="5984806" y="1141011"/>
                  <a:pt x="5984854" y="1135668"/>
                </a:cubicBezTo>
                <a:cubicBezTo>
                  <a:pt x="5984901" y="1130325"/>
                  <a:pt x="5984924" y="1123112"/>
                  <a:pt x="5984924" y="1114029"/>
                </a:cubicBezTo>
                <a:cubicBezTo>
                  <a:pt x="5984924" y="1099322"/>
                  <a:pt x="5982796" y="1087358"/>
                  <a:pt x="5978538" y="1078137"/>
                </a:cubicBezTo>
                <a:cubicBezTo>
                  <a:pt x="5974280" y="1068916"/>
                  <a:pt x="5967015" y="1062186"/>
                  <a:pt x="5956742" y="1057945"/>
                </a:cubicBezTo>
                <a:cubicBezTo>
                  <a:pt x="5946470" y="1053705"/>
                  <a:pt x="5932651" y="1051585"/>
                  <a:pt x="5915287" y="1051585"/>
                </a:cubicBezTo>
                <a:close/>
                <a:moveTo>
                  <a:pt x="4953262" y="1051585"/>
                </a:moveTo>
                <a:cubicBezTo>
                  <a:pt x="4937697" y="1051585"/>
                  <a:pt x="4924610" y="1053744"/>
                  <a:pt x="4914001" y="1058062"/>
                </a:cubicBezTo>
                <a:cubicBezTo>
                  <a:pt x="4903392" y="1062381"/>
                  <a:pt x="4895512" y="1067971"/>
                  <a:pt x="4890362" y="1074833"/>
                </a:cubicBezTo>
                <a:cubicBezTo>
                  <a:pt x="4885211" y="1081695"/>
                  <a:pt x="4882635" y="1088848"/>
                  <a:pt x="4882635" y="1096291"/>
                </a:cubicBezTo>
                <a:cubicBezTo>
                  <a:pt x="4882635" y="1101541"/>
                  <a:pt x="4884500" y="1105807"/>
                  <a:pt x="4888230" y="1109088"/>
                </a:cubicBezTo>
                <a:cubicBezTo>
                  <a:pt x="4891960" y="1112368"/>
                  <a:pt x="4896383" y="1114009"/>
                  <a:pt x="4901498" y="1114009"/>
                </a:cubicBezTo>
                <a:cubicBezTo>
                  <a:pt x="4907264" y="1114009"/>
                  <a:pt x="4911039" y="1112948"/>
                  <a:pt x="4912824" y="1110827"/>
                </a:cubicBezTo>
                <a:cubicBezTo>
                  <a:pt x="4914609" y="1108705"/>
                  <a:pt x="4917219" y="1105001"/>
                  <a:pt x="4920655" y="1099713"/>
                </a:cubicBezTo>
                <a:cubicBezTo>
                  <a:pt x="4924090" y="1094425"/>
                  <a:pt x="4928072" y="1090536"/>
                  <a:pt x="4932600" y="1088047"/>
                </a:cubicBezTo>
                <a:cubicBezTo>
                  <a:pt x="4937128" y="1085558"/>
                  <a:pt x="4944012" y="1084313"/>
                  <a:pt x="4953253" y="1084313"/>
                </a:cubicBezTo>
                <a:cubicBezTo>
                  <a:pt x="4963703" y="1084313"/>
                  <a:pt x="4970508" y="1086376"/>
                  <a:pt x="4973669" y="1090502"/>
                </a:cubicBezTo>
                <a:cubicBezTo>
                  <a:pt x="4976830" y="1094629"/>
                  <a:pt x="4978631" y="1100703"/>
                  <a:pt x="4979074" y="1108726"/>
                </a:cubicBezTo>
                <a:cubicBezTo>
                  <a:pt x="4972523" y="1110614"/>
                  <a:pt x="4965677" y="1112409"/>
                  <a:pt x="4958536" y="1114112"/>
                </a:cubicBezTo>
                <a:cubicBezTo>
                  <a:pt x="4951395" y="1115816"/>
                  <a:pt x="4942949" y="1117662"/>
                  <a:pt x="4933198" y="1119653"/>
                </a:cubicBezTo>
                <a:cubicBezTo>
                  <a:pt x="4923447" y="1121644"/>
                  <a:pt x="4917344" y="1122923"/>
                  <a:pt x="4914889" y="1123491"/>
                </a:cubicBezTo>
                <a:cubicBezTo>
                  <a:pt x="4903064" y="1126065"/>
                  <a:pt x="4893577" y="1131331"/>
                  <a:pt x="4886426" y="1139288"/>
                </a:cubicBezTo>
                <a:cubicBezTo>
                  <a:pt x="4879275" y="1147246"/>
                  <a:pt x="4875699" y="1156872"/>
                  <a:pt x="4875699" y="1168168"/>
                </a:cubicBezTo>
                <a:cubicBezTo>
                  <a:pt x="4875699" y="1176575"/>
                  <a:pt x="4877860" y="1184350"/>
                  <a:pt x="4882182" y="1191492"/>
                </a:cubicBezTo>
                <a:cubicBezTo>
                  <a:pt x="4886503" y="1198634"/>
                  <a:pt x="4892634" y="1204279"/>
                  <a:pt x="4900573" y="1208427"/>
                </a:cubicBezTo>
                <a:cubicBezTo>
                  <a:pt x="4908513" y="1212575"/>
                  <a:pt x="4917681" y="1214649"/>
                  <a:pt x="4928079" y="1214649"/>
                </a:cubicBezTo>
                <a:cubicBezTo>
                  <a:pt x="4939387" y="1214649"/>
                  <a:pt x="4949542" y="1212782"/>
                  <a:pt x="4958541" y="1209049"/>
                </a:cubicBezTo>
                <a:cubicBezTo>
                  <a:pt x="4967539" y="1205315"/>
                  <a:pt x="4975940" y="1199946"/>
                  <a:pt x="4983740" y="1192941"/>
                </a:cubicBezTo>
                <a:cubicBezTo>
                  <a:pt x="4987088" y="1199338"/>
                  <a:pt x="4990864" y="1204555"/>
                  <a:pt x="4995070" y="1208593"/>
                </a:cubicBezTo>
                <a:cubicBezTo>
                  <a:pt x="4999276" y="1212630"/>
                  <a:pt x="5003769" y="1214649"/>
                  <a:pt x="5008550" y="1214649"/>
                </a:cubicBezTo>
                <a:cubicBezTo>
                  <a:pt x="5014073" y="1214649"/>
                  <a:pt x="5019000" y="1212758"/>
                  <a:pt x="5023330" y="1208977"/>
                </a:cubicBezTo>
                <a:cubicBezTo>
                  <a:pt x="5027660" y="1205195"/>
                  <a:pt x="5029825" y="1200892"/>
                  <a:pt x="5029825" y="1196068"/>
                </a:cubicBezTo>
                <a:cubicBezTo>
                  <a:pt x="5029825" y="1193574"/>
                  <a:pt x="5028623" y="1188390"/>
                  <a:pt x="5026220" y="1180519"/>
                </a:cubicBezTo>
                <a:cubicBezTo>
                  <a:pt x="5023817" y="1172647"/>
                  <a:pt x="5022616" y="1164235"/>
                  <a:pt x="5022616" y="1155284"/>
                </a:cubicBezTo>
                <a:cubicBezTo>
                  <a:pt x="5022711" y="1147550"/>
                  <a:pt x="5022781" y="1141011"/>
                  <a:pt x="5022829" y="1135668"/>
                </a:cubicBezTo>
                <a:cubicBezTo>
                  <a:pt x="5022876" y="1130325"/>
                  <a:pt x="5022900" y="1123112"/>
                  <a:pt x="5022900" y="1114029"/>
                </a:cubicBezTo>
                <a:cubicBezTo>
                  <a:pt x="5022900" y="1099322"/>
                  <a:pt x="5020771" y="1087358"/>
                  <a:pt x="5016513" y="1078137"/>
                </a:cubicBezTo>
                <a:cubicBezTo>
                  <a:pt x="5012255" y="1068916"/>
                  <a:pt x="5004990" y="1062186"/>
                  <a:pt x="4994717" y="1057945"/>
                </a:cubicBezTo>
                <a:cubicBezTo>
                  <a:pt x="4984445" y="1053705"/>
                  <a:pt x="4970626" y="1051585"/>
                  <a:pt x="4953262" y="1051585"/>
                </a:cubicBezTo>
                <a:close/>
                <a:moveTo>
                  <a:pt x="2505337" y="1051585"/>
                </a:moveTo>
                <a:cubicBezTo>
                  <a:pt x="2489772" y="1051585"/>
                  <a:pt x="2476685" y="1053744"/>
                  <a:pt x="2466076" y="1058062"/>
                </a:cubicBezTo>
                <a:cubicBezTo>
                  <a:pt x="2455467" y="1062381"/>
                  <a:pt x="2447587" y="1067971"/>
                  <a:pt x="2442437" y="1074833"/>
                </a:cubicBezTo>
                <a:cubicBezTo>
                  <a:pt x="2437286" y="1081695"/>
                  <a:pt x="2434711" y="1088848"/>
                  <a:pt x="2434711" y="1096291"/>
                </a:cubicBezTo>
                <a:cubicBezTo>
                  <a:pt x="2434711" y="1101541"/>
                  <a:pt x="2436576" y="1105807"/>
                  <a:pt x="2440305" y="1109088"/>
                </a:cubicBezTo>
                <a:cubicBezTo>
                  <a:pt x="2444035" y="1112368"/>
                  <a:pt x="2448458" y="1114009"/>
                  <a:pt x="2453573" y="1114009"/>
                </a:cubicBezTo>
                <a:cubicBezTo>
                  <a:pt x="2459339" y="1114009"/>
                  <a:pt x="2463114" y="1112948"/>
                  <a:pt x="2464899" y="1110827"/>
                </a:cubicBezTo>
                <a:cubicBezTo>
                  <a:pt x="2466684" y="1108705"/>
                  <a:pt x="2469294" y="1105001"/>
                  <a:pt x="2472730" y="1099713"/>
                </a:cubicBezTo>
                <a:cubicBezTo>
                  <a:pt x="2476165" y="1094425"/>
                  <a:pt x="2480147" y="1090536"/>
                  <a:pt x="2484675" y="1088047"/>
                </a:cubicBezTo>
                <a:cubicBezTo>
                  <a:pt x="2489203" y="1085558"/>
                  <a:pt x="2496087" y="1084313"/>
                  <a:pt x="2505328" y="1084313"/>
                </a:cubicBezTo>
                <a:cubicBezTo>
                  <a:pt x="2515778" y="1084313"/>
                  <a:pt x="2522583" y="1086376"/>
                  <a:pt x="2525744" y="1090502"/>
                </a:cubicBezTo>
                <a:cubicBezTo>
                  <a:pt x="2528905" y="1094629"/>
                  <a:pt x="2530706" y="1100703"/>
                  <a:pt x="2531150" y="1108726"/>
                </a:cubicBezTo>
                <a:cubicBezTo>
                  <a:pt x="2524599" y="1110614"/>
                  <a:pt x="2517753" y="1112409"/>
                  <a:pt x="2510611" y="1114112"/>
                </a:cubicBezTo>
                <a:cubicBezTo>
                  <a:pt x="2503470" y="1115816"/>
                  <a:pt x="2495024" y="1117662"/>
                  <a:pt x="2485273" y="1119653"/>
                </a:cubicBezTo>
                <a:cubicBezTo>
                  <a:pt x="2475523" y="1121644"/>
                  <a:pt x="2469419" y="1122923"/>
                  <a:pt x="2466964" y="1123491"/>
                </a:cubicBezTo>
                <a:cubicBezTo>
                  <a:pt x="2455140" y="1126065"/>
                  <a:pt x="2445652" y="1131331"/>
                  <a:pt x="2438501" y="1139288"/>
                </a:cubicBezTo>
                <a:cubicBezTo>
                  <a:pt x="2431350" y="1147246"/>
                  <a:pt x="2427775" y="1156872"/>
                  <a:pt x="2427775" y="1168168"/>
                </a:cubicBezTo>
                <a:cubicBezTo>
                  <a:pt x="2427775" y="1176575"/>
                  <a:pt x="2429935" y="1184350"/>
                  <a:pt x="2434257" y="1191492"/>
                </a:cubicBezTo>
                <a:cubicBezTo>
                  <a:pt x="2438578" y="1198634"/>
                  <a:pt x="2444709" y="1204279"/>
                  <a:pt x="2452649" y="1208427"/>
                </a:cubicBezTo>
                <a:cubicBezTo>
                  <a:pt x="2460588" y="1212575"/>
                  <a:pt x="2469757" y="1214649"/>
                  <a:pt x="2480154" y="1214649"/>
                </a:cubicBezTo>
                <a:cubicBezTo>
                  <a:pt x="2491463" y="1214649"/>
                  <a:pt x="2501617" y="1212782"/>
                  <a:pt x="2510615" y="1209049"/>
                </a:cubicBezTo>
                <a:cubicBezTo>
                  <a:pt x="2519615" y="1205315"/>
                  <a:pt x="2528015" y="1199946"/>
                  <a:pt x="2535815" y="1192941"/>
                </a:cubicBezTo>
                <a:cubicBezTo>
                  <a:pt x="2539163" y="1199338"/>
                  <a:pt x="2542940" y="1204555"/>
                  <a:pt x="2547146" y="1208593"/>
                </a:cubicBezTo>
                <a:cubicBezTo>
                  <a:pt x="2551352" y="1212630"/>
                  <a:pt x="2555844" y="1214649"/>
                  <a:pt x="2560625" y="1214649"/>
                </a:cubicBezTo>
                <a:cubicBezTo>
                  <a:pt x="2566149" y="1214649"/>
                  <a:pt x="2571075" y="1212758"/>
                  <a:pt x="2575405" y="1208977"/>
                </a:cubicBezTo>
                <a:cubicBezTo>
                  <a:pt x="2579735" y="1205195"/>
                  <a:pt x="2581900" y="1200892"/>
                  <a:pt x="2581900" y="1196068"/>
                </a:cubicBezTo>
                <a:cubicBezTo>
                  <a:pt x="2581900" y="1193574"/>
                  <a:pt x="2580699" y="1188390"/>
                  <a:pt x="2578296" y="1180519"/>
                </a:cubicBezTo>
                <a:cubicBezTo>
                  <a:pt x="2575893" y="1172647"/>
                  <a:pt x="2574691" y="1164235"/>
                  <a:pt x="2574691" y="1155284"/>
                </a:cubicBezTo>
                <a:cubicBezTo>
                  <a:pt x="2574786" y="1147550"/>
                  <a:pt x="2574857" y="1141011"/>
                  <a:pt x="2574905" y="1135668"/>
                </a:cubicBezTo>
                <a:cubicBezTo>
                  <a:pt x="2574951" y="1130325"/>
                  <a:pt x="2574975" y="1123112"/>
                  <a:pt x="2574975" y="1114029"/>
                </a:cubicBezTo>
                <a:cubicBezTo>
                  <a:pt x="2574975" y="1099322"/>
                  <a:pt x="2572846" y="1087358"/>
                  <a:pt x="2568589" y="1078137"/>
                </a:cubicBezTo>
                <a:cubicBezTo>
                  <a:pt x="2564331" y="1068916"/>
                  <a:pt x="2557066" y="1062186"/>
                  <a:pt x="2546793" y="1057945"/>
                </a:cubicBezTo>
                <a:cubicBezTo>
                  <a:pt x="2536520" y="1053705"/>
                  <a:pt x="2522702" y="1051585"/>
                  <a:pt x="2505337" y="1051585"/>
                </a:cubicBezTo>
                <a:close/>
                <a:moveTo>
                  <a:pt x="2337447" y="1051585"/>
                </a:moveTo>
                <a:cubicBezTo>
                  <a:pt x="2320842" y="1051585"/>
                  <a:pt x="2306491" y="1055051"/>
                  <a:pt x="2294393" y="1061985"/>
                </a:cubicBezTo>
                <a:cubicBezTo>
                  <a:pt x="2282295" y="1068918"/>
                  <a:pt x="2273070" y="1078684"/>
                  <a:pt x="2266718" y="1091283"/>
                </a:cubicBezTo>
                <a:cubicBezTo>
                  <a:pt x="2260366" y="1103882"/>
                  <a:pt x="2257190" y="1118344"/>
                  <a:pt x="2257190" y="1134669"/>
                </a:cubicBezTo>
                <a:cubicBezTo>
                  <a:pt x="2257190" y="1158877"/>
                  <a:pt x="2264154" y="1178211"/>
                  <a:pt x="2278083" y="1192671"/>
                </a:cubicBezTo>
                <a:cubicBezTo>
                  <a:pt x="2292012" y="1207131"/>
                  <a:pt x="2311329" y="1214361"/>
                  <a:pt x="2336035" y="1214361"/>
                </a:cubicBezTo>
                <a:cubicBezTo>
                  <a:pt x="2347614" y="1214361"/>
                  <a:pt x="2358044" y="1212797"/>
                  <a:pt x="2367325" y="1209669"/>
                </a:cubicBezTo>
                <a:cubicBezTo>
                  <a:pt x="2376607" y="1206542"/>
                  <a:pt x="2384337" y="1202382"/>
                  <a:pt x="2390518" y="1197189"/>
                </a:cubicBezTo>
                <a:cubicBezTo>
                  <a:pt x="2396698" y="1191996"/>
                  <a:pt x="2401329" y="1186468"/>
                  <a:pt x="2404411" y="1180605"/>
                </a:cubicBezTo>
                <a:cubicBezTo>
                  <a:pt x="2407494" y="1174742"/>
                  <a:pt x="2409035" y="1169196"/>
                  <a:pt x="2409035" y="1163969"/>
                </a:cubicBezTo>
                <a:cubicBezTo>
                  <a:pt x="2409035" y="1159263"/>
                  <a:pt x="2407205" y="1154800"/>
                  <a:pt x="2403543" y="1150579"/>
                </a:cubicBezTo>
                <a:cubicBezTo>
                  <a:pt x="2399882" y="1146358"/>
                  <a:pt x="2395237" y="1144248"/>
                  <a:pt x="2389609" y="1144248"/>
                </a:cubicBezTo>
                <a:cubicBezTo>
                  <a:pt x="2384929" y="1144248"/>
                  <a:pt x="2381010" y="1145664"/>
                  <a:pt x="2377854" y="1148497"/>
                </a:cubicBezTo>
                <a:cubicBezTo>
                  <a:pt x="2374697" y="1151329"/>
                  <a:pt x="2371771" y="1155226"/>
                  <a:pt x="2369076" y="1160188"/>
                </a:cubicBezTo>
                <a:cubicBezTo>
                  <a:pt x="2365294" y="1166753"/>
                  <a:pt x="2360873" y="1171680"/>
                  <a:pt x="2355814" y="1174969"/>
                </a:cubicBezTo>
                <a:cubicBezTo>
                  <a:pt x="2350754" y="1178258"/>
                  <a:pt x="2344632" y="1179902"/>
                  <a:pt x="2337447" y="1179902"/>
                </a:cubicBezTo>
                <a:cubicBezTo>
                  <a:pt x="2332129" y="1179902"/>
                  <a:pt x="2327285" y="1178895"/>
                  <a:pt x="2322914" y="1176879"/>
                </a:cubicBezTo>
                <a:cubicBezTo>
                  <a:pt x="2318544" y="1174864"/>
                  <a:pt x="2314795" y="1171878"/>
                  <a:pt x="2311667" y="1167923"/>
                </a:cubicBezTo>
                <a:cubicBezTo>
                  <a:pt x="2308540" y="1163968"/>
                  <a:pt x="2306127" y="1159106"/>
                  <a:pt x="2304430" y="1153335"/>
                </a:cubicBezTo>
                <a:cubicBezTo>
                  <a:pt x="2302733" y="1147565"/>
                  <a:pt x="2301885" y="1141159"/>
                  <a:pt x="2301885" y="1134115"/>
                </a:cubicBezTo>
                <a:cubicBezTo>
                  <a:pt x="2301885" y="1119281"/>
                  <a:pt x="2305120" y="1107729"/>
                  <a:pt x="2311590" y="1099458"/>
                </a:cubicBezTo>
                <a:cubicBezTo>
                  <a:pt x="2318061" y="1091188"/>
                  <a:pt x="2326492" y="1087052"/>
                  <a:pt x="2336881" y="1087052"/>
                </a:cubicBezTo>
                <a:cubicBezTo>
                  <a:pt x="2344161" y="1087052"/>
                  <a:pt x="2350169" y="1088705"/>
                  <a:pt x="2354906" y="1092011"/>
                </a:cubicBezTo>
                <a:cubicBezTo>
                  <a:pt x="2359643" y="1095316"/>
                  <a:pt x="2364184" y="1100275"/>
                  <a:pt x="2368531" y="1106886"/>
                </a:cubicBezTo>
                <a:cubicBezTo>
                  <a:pt x="2371588" y="1111146"/>
                  <a:pt x="2374348" y="1114235"/>
                  <a:pt x="2376810" y="1116152"/>
                </a:cubicBezTo>
                <a:cubicBezTo>
                  <a:pt x="2379271" y="1118070"/>
                  <a:pt x="2382454" y="1119028"/>
                  <a:pt x="2386359" y="1119028"/>
                </a:cubicBezTo>
                <a:cubicBezTo>
                  <a:pt x="2392069" y="1119028"/>
                  <a:pt x="2396946" y="1117143"/>
                  <a:pt x="2400991" y="1113372"/>
                </a:cubicBezTo>
                <a:cubicBezTo>
                  <a:pt x="2405035" y="1109602"/>
                  <a:pt x="2407057" y="1105009"/>
                  <a:pt x="2407057" y="1099593"/>
                </a:cubicBezTo>
                <a:cubicBezTo>
                  <a:pt x="2407057" y="1094589"/>
                  <a:pt x="2405417" y="1089285"/>
                  <a:pt x="2402136" y="1083680"/>
                </a:cubicBezTo>
                <a:cubicBezTo>
                  <a:pt x="2398856" y="1078075"/>
                  <a:pt x="2394172" y="1072846"/>
                  <a:pt x="2388086" y="1067993"/>
                </a:cubicBezTo>
                <a:cubicBezTo>
                  <a:pt x="2382000" y="1063140"/>
                  <a:pt x="2374615" y="1059191"/>
                  <a:pt x="2365934" y="1056149"/>
                </a:cubicBezTo>
                <a:cubicBezTo>
                  <a:pt x="2357253" y="1053106"/>
                  <a:pt x="2347757" y="1051585"/>
                  <a:pt x="2337447" y="1051585"/>
                </a:cubicBezTo>
                <a:close/>
                <a:moveTo>
                  <a:pt x="1971937" y="1051585"/>
                </a:moveTo>
                <a:cubicBezTo>
                  <a:pt x="1956372" y="1051585"/>
                  <a:pt x="1943285" y="1053744"/>
                  <a:pt x="1932676" y="1058062"/>
                </a:cubicBezTo>
                <a:cubicBezTo>
                  <a:pt x="1922067" y="1062381"/>
                  <a:pt x="1914187" y="1067971"/>
                  <a:pt x="1909037" y="1074833"/>
                </a:cubicBezTo>
                <a:cubicBezTo>
                  <a:pt x="1903886" y="1081695"/>
                  <a:pt x="1901311" y="1088848"/>
                  <a:pt x="1901311" y="1096291"/>
                </a:cubicBezTo>
                <a:cubicBezTo>
                  <a:pt x="1901311" y="1101541"/>
                  <a:pt x="1903176" y="1105807"/>
                  <a:pt x="1906906" y="1109088"/>
                </a:cubicBezTo>
                <a:cubicBezTo>
                  <a:pt x="1910635" y="1112368"/>
                  <a:pt x="1915058" y="1114009"/>
                  <a:pt x="1920173" y="1114009"/>
                </a:cubicBezTo>
                <a:cubicBezTo>
                  <a:pt x="1925939" y="1114009"/>
                  <a:pt x="1929714" y="1112948"/>
                  <a:pt x="1931499" y="1110827"/>
                </a:cubicBezTo>
                <a:cubicBezTo>
                  <a:pt x="1933284" y="1108705"/>
                  <a:pt x="1935894" y="1105001"/>
                  <a:pt x="1939330" y="1099713"/>
                </a:cubicBezTo>
                <a:cubicBezTo>
                  <a:pt x="1942765" y="1094425"/>
                  <a:pt x="1946747" y="1090536"/>
                  <a:pt x="1951275" y="1088047"/>
                </a:cubicBezTo>
                <a:cubicBezTo>
                  <a:pt x="1955803" y="1085558"/>
                  <a:pt x="1962687" y="1084313"/>
                  <a:pt x="1971928" y="1084313"/>
                </a:cubicBezTo>
                <a:cubicBezTo>
                  <a:pt x="1982378" y="1084313"/>
                  <a:pt x="1989183" y="1086376"/>
                  <a:pt x="1992344" y="1090502"/>
                </a:cubicBezTo>
                <a:cubicBezTo>
                  <a:pt x="1995505" y="1094629"/>
                  <a:pt x="1997307" y="1100703"/>
                  <a:pt x="1997750" y="1108726"/>
                </a:cubicBezTo>
                <a:cubicBezTo>
                  <a:pt x="1991199" y="1110614"/>
                  <a:pt x="1984352" y="1112409"/>
                  <a:pt x="1977211" y="1114112"/>
                </a:cubicBezTo>
                <a:cubicBezTo>
                  <a:pt x="1970070" y="1115816"/>
                  <a:pt x="1961624" y="1117662"/>
                  <a:pt x="1951873" y="1119653"/>
                </a:cubicBezTo>
                <a:cubicBezTo>
                  <a:pt x="1942122" y="1121644"/>
                  <a:pt x="1936019" y="1122923"/>
                  <a:pt x="1933564" y="1123491"/>
                </a:cubicBezTo>
                <a:cubicBezTo>
                  <a:pt x="1921740" y="1126065"/>
                  <a:pt x="1912252" y="1131331"/>
                  <a:pt x="1905101" y="1139288"/>
                </a:cubicBezTo>
                <a:cubicBezTo>
                  <a:pt x="1897950" y="1147246"/>
                  <a:pt x="1894375" y="1156872"/>
                  <a:pt x="1894375" y="1168168"/>
                </a:cubicBezTo>
                <a:cubicBezTo>
                  <a:pt x="1894375" y="1176575"/>
                  <a:pt x="1896536" y="1184350"/>
                  <a:pt x="1900857" y="1191492"/>
                </a:cubicBezTo>
                <a:cubicBezTo>
                  <a:pt x="1905178" y="1198634"/>
                  <a:pt x="1911309" y="1204279"/>
                  <a:pt x="1919249" y="1208427"/>
                </a:cubicBezTo>
                <a:cubicBezTo>
                  <a:pt x="1927188" y="1212575"/>
                  <a:pt x="1936356" y="1214649"/>
                  <a:pt x="1946754" y="1214649"/>
                </a:cubicBezTo>
                <a:cubicBezTo>
                  <a:pt x="1958063" y="1214649"/>
                  <a:pt x="1968217" y="1212782"/>
                  <a:pt x="1977216" y="1209049"/>
                </a:cubicBezTo>
                <a:cubicBezTo>
                  <a:pt x="1986215" y="1205315"/>
                  <a:pt x="1994614" y="1199946"/>
                  <a:pt x="2002415" y="1192941"/>
                </a:cubicBezTo>
                <a:cubicBezTo>
                  <a:pt x="2005763" y="1199338"/>
                  <a:pt x="2009540" y="1204555"/>
                  <a:pt x="2013745" y="1208593"/>
                </a:cubicBezTo>
                <a:cubicBezTo>
                  <a:pt x="2017951" y="1212630"/>
                  <a:pt x="2022445" y="1214649"/>
                  <a:pt x="2027225" y="1214649"/>
                </a:cubicBezTo>
                <a:cubicBezTo>
                  <a:pt x="2032749" y="1214649"/>
                  <a:pt x="2037675" y="1212758"/>
                  <a:pt x="2042005" y="1208977"/>
                </a:cubicBezTo>
                <a:cubicBezTo>
                  <a:pt x="2046335" y="1205195"/>
                  <a:pt x="2048500" y="1200892"/>
                  <a:pt x="2048500" y="1196068"/>
                </a:cubicBezTo>
                <a:cubicBezTo>
                  <a:pt x="2048500" y="1193574"/>
                  <a:pt x="2047299" y="1188390"/>
                  <a:pt x="2044896" y="1180519"/>
                </a:cubicBezTo>
                <a:cubicBezTo>
                  <a:pt x="2042493" y="1172647"/>
                  <a:pt x="2041291" y="1164235"/>
                  <a:pt x="2041291" y="1155284"/>
                </a:cubicBezTo>
                <a:cubicBezTo>
                  <a:pt x="2041386" y="1147550"/>
                  <a:pt x="2041457" y="1141011"/>
                  <a:pt x="2041504" y="1135668"/>
                </a:cubicBezTo>
                <a:cubicBezTo>
                  <a:pt x="2041551" y="1130325"/>
                  <a:pt x="2041575" y="1123112"/>
                  <a:pt x="2041575" y="1114029"/>
                </a:cubicBezTo>
                <a:cubicBezTo>
                  <a:pt x="2041575" y="1099322"/>
                  <a:pt x="2039446" y="1087358"/>
                  <a:pt x="2035188" y="1078137"/>
                </a:cubicBezTo>
                <a:cubicBezTo>
                  <a:pt x="2030931" y="1068916"/>
                  <a:pt x="2023666" y="1062186"/>
                  <a:pt x="2013393" y="1057945"/>
                </a:cubicBezTo>
                <a:cubicBezTo>
                  <a:pt x="2003120" y="1053705"/>
                  <a:pt x="1989302" y="1051585"/>
                  <a:pt x="1971937" y="1051585"/>
                </a:cubicBezTo>
                <a:close/>
                <a:moveTo>
                  <a:pt x="7255761" y="999392"/>
                </a:moveTo>
                <a:cubicBezTo>
                  <a:pt x="7251752" y="999392"/>
                  <a:pt x="7248118" y="1000348"/>
                  <a:pt x="7244856" y="1002258"/>
                </a:cubicBezTo>
                <a:cubicBezTo>
                  <a:pt x="7241595" y="1004168"/>
                  <a:pt x="7239309" y="1006276"/>
                  <a:pt x="7237998" y="1008582"/>
                </a:cubicBezTo>
                <a:cubicBezTo>
                  <a:pt x="7235834" y="1012246"/>
                  <a:pt x="7234576" y="1015968"/>
                  <a:pt x="7234226" y="1019749"/>
                </a:cubicBezTo>
                <a:cubicBezTo>
                  <a:pt x="7233874" y="1023529"/>
                  <a:pt x="7233699" y="1028609"/>
                  <a:pt x="7233699" y="1034991"/>
                </a:cubicBezTo>
                <a:lnTo>
                  <a:pt x="7233699" y="1055333"/>
                </a:lnTo>
                <a:lnTo>
                  <a:pt x="7232341" y="1055333"/>
                </a:lnTo>
                <a:cubicBezTo>
                  <a:pt x="7225806" y="1055333"/>
                  <a:pt x="7220700" y="1056888"/>
                  <a:pt x="7217022" y="1059998"/>
                </a:cubicBezTo>
                <a:cubicBezTo>
                  <a:pt x="7213344" y="1063107"/>
                  <a:pt x="7211505" y="1067128"/>
                  <a:pt x="7211505" y="1072060"/>
                </a:cubicBezTo>
                <a:cubicBezTo>
                  <a:pt x="7211505" y="1076982"/>
                  <a:pt x="7213257" y="1081023"/>
                  <a:pt x="7216761" y="1084184"/>
                </a:cubicBezTo>
                <a:cubicBezTo>
                  <a:pt x="7220265" y="1087346"/>
                  <a:pt x="7225176" y="1088927"/>
                  <a:pt x="7231494" y="1088927"/>
                </a:cubicBezTo>
                <a:lnTo>
                  <a:pt x="7233699" y="1088927"/>
                </a:lnTo>
                <a:lnTo>
                  <a:pt x="7233699" y="1160148"/>
                </a:lnTo>
                <a:cubicBezTo>
                  <a:pt x="7233699" y="1172406"/>
                  <a:pt x="7234727" y="1182356"/>
                  <a:pt x="7236782" y="1189998"/>
                </a:cubicBezTo>
                <a:cubicBezTo>
                  <a:pt x="7238837" y="1197640"/>
                  <a:pt x="7243228" y="1203659"/>
                  <a:pt x="7249955" y="1208055"/>
                </a:cubicBezTo>
                <a:cubicBezTo>
                  <a:pt x="7256682" y="1212451"/>
                  <a:pt x="7266376" y="1214649"/>
                  <a:pt x="7279036" y="1214649"/>
                </a:cubicBezTo>
                <a:cubicBezTo>
                  <a:pt x="7292242" y="1214649"/>
                  <a:pt x="7302622" y="1212812"/>
                  <a:pt x="7310176" y="1209138"/>
                </a:cubicBezTo>
                <a:cubicBezTo>
                  <a:pt x="7317729" y="1205463"/>
                  <a:pt x="7321506" y="1199927"/>
                  <a:pt x="7321506" y="1192529"/>
                </a:cubicBezTo>
                <a:cubicBezTo>
                  <a:pt x="7321506" y="1188102"/>
                  <a:pt x="7319964" y="1184346"/>
                  <a:pt x="7316882" y="1181261"/>
                </a:cubicBezTo>
                <a:cubicBezTo>
                  <a:pt x="7313800" y="1178176"/>
                  <a:pt x="7310278" y="1176634"/>
                  <a:pt x="7306320" y="1176634"/>
                </a:cubicBezTo>
                <a:cubicBezTo>
                  <a:pt x="7304051" y="1176634"/>
                  <a:pt x="7300984" y="1177034"/>
                  <a:pt x="7297121" y="1177835"/>
                </a:cubicBezTo>
                <a:cubicBezTo>
                  <a:pt x="7293257" y="1178637"/>
                  <a:pt x="7290245" y="1179037"/>
                  <a:pt x="7288083" y="1179037"/>
                </a:cubicBezTo>
                <a:cubicBezTo>
                  <a:pt x="7284820" y="1179037"/>
                  <a:pt x="7282528" y="1178309"/>
                  <a:pt x="7281207" y="1176851"/>
                </a:cubicBezTo>
                <a:cubicBezTo>
                  <a:pt x="7279886" y="1175393"/>
                  <a:pt x="7279039" y="1173235"/>
                  <a:pt x="7278666" y="1170374"/>
                </a:cubicBezTo>
                <a:cubicBezTo>
                  <a:pt x="7278293" y="1167514"/>
                  <a:pt x="7278106" y="1163067"/>
                  <a:pt x="7278106" y="1157032"/>
                </a:cubicBezTo>
                <a:lnTo>
                  <a:pt x="7278106" y="1088927"/>
                </a:lnTo>
                <a:lnTo>
                  <a:pt x="7282289" y="1088927"/>
                </a:lnTo>
                <a:cubicBezTo>
                  <a:pt x="7290447" y="1088927"/>
                  <a:pt x="7296950" y="1087702"/>
                  <a:pt x="7301796" y="1085253"/>
                </a:cubicBezTo>
                <a:cubicBezTo>
                  <a:pt x="7306643" y="1082805"/>
                  <a:pt x="7309066" y="1078407"/>
                  <a:pt x="7309066" y="1072060"/>
                </a:cubicBezTo>
                <a:cubicBezTo>
                  <a:pt x="7309066" y="1067224"/>
                  <a:pt x="7307314" y="1063227"/>
                  <a:pt x="7303809" y="1060070"/>
                </a:cubicBezTo>
                <a:cubicBezTo>
                  <a:pt x="7300304" y="1056912"/>
                  <a:pt x="7295439" y="1055333"/>
                  <a:pt x="7289215" y="1055333"/>
                </a:cubicBezTo>
                <a:lnTo>
                  <a:pt x="7278106" y="1055333"/>
                </a:lnTo>
                <a:lnTo>
                  <a:pt x="7278106" y="1031875"/>
                </a:lnTo>
                <a:cubicBezTo>
                  <a:pt x="7278106" y="1025315"/>
                  <a:pt x="7277710" y="1020044"/>
                  <a:pt x="7276917" y="1016062"/>
                </a:cubicBezTo>
                <a:cubicBezTo>
                  <a:pt x="7276124" y="1012080"/>
                  <a:pt x="7274168" y="1008635"/>
                  <a:pt x="7271048" y="1005727"/>
                </a:cubicBezTo>
                <a:cubicBezTo>
                  <a:pt x="7266522" y="1001504"/>
                  <a:pt x="7261426" y="999392"/>
                  <a:pt x="7255761" y="999392"/>
                </a:cubicBezTo>
                <a:close/>
                <a:moveTo>
                  <a:pt x="6569961" y="999392"/>
                </a:moveTo>
                <a:cubicBezTo>
                  <a:pt x="6565952" y="999392"/>
                  <a:pt x="6562317" y="1000348"/>
                  <a:pt x="6559056" y="1002258"/>
                </a:cubicBezTo>
                <a:cubicBezTo>
                  <a:pt x="6555795" y="1004168"/>
                  <a:pt x="6553509" y="1006276"/>
                  <a:pt x="6552198" y="1008582"/>
                </a:cubicBezTo>
                <a:cubicBezTo>
                  <a:pt x="6550034" y="1012246"/>
                  <a:pt x="6548776" y="1015968"/>
                  <a:pt x="6548426" y="1019749"/>
                </a:cubicBezTo>
                <a:cubicBezTo>
                  <a:pt x="6548075" y="1023529"/>
                  <a:pt x="6547899" y="1028609"/>
                  <a:pt x="6547899" y="1034991"/>
                </a:cubicBezTo>
                <a:lnTo>
                  <a:pt x="6547899" y="1055333"/>
                </a:lnTo>
                <a:lnTo>
                  <a:pt x="6546541" y="1055333"/>
                </a:lnTo>
                <a:cubicBezTo>
                  <a:pt x="6540006" y="1055333"/>
                  <a:pt x="6534900" y="1056888"/>
                  <a:pt x="6531223" y="1059998"/>
                </a:cubicBezTo>
                <a:cubicBezTo>
                  <a:pt x="6527544" y="1063107"/>
                  <a:pt x="6525705" y="1067128"/>
                  <a:pt x="6525705" y="1072060"/>
                </a:cubicBezTo>
                <a:cubicBezTo>
                  <a:pt x="6525705" y="1076982"/>
                  <a:pt x="6527457" y="1081023"/>
                  <a:pt x="6530961" y="1084184"/>
                </a:cubicBezTo>
                <a:cubicBezTo>
                  <a:pt x="6534465" y="1087346"/>
                  <a:pt x="6539376" y="1088927"/>
                  <a:pt x="6545694" y="1088927"/>
                </a:cubicBezTo>
                <a:lnTo>
                  <a:pt x="6547899" y="1088927"/>
                </a:lnTo>
                <a:lnTo>
                  <a:pt x="6547899" y="1160148"/>
                </a:lnTo>
                <a:cubicBezTo>
                  <a:pt x="6547899" y="1172406"/>
                  <a:pt x="6548927" y="1182356"/>
                  <a:pt x="6550982" y="1189998"/>
                </a:cubicBezTo>
                <a:cubicBezTo>
                  <a:pt x="6553037" y="1197640"/>
                  <a:pt x="6557429" y="1203659"/>
                  <a:pt x="6564155" y="1208055"/>
                </a:cubicBezTo>
                <a:cubicBezTo>
                  <a:pt x="6570882" y="1212451"/>
                  <a:pt x="6580576" y="1214649"/>
                  <a:pt x="6593237" y="1214649"/>
                </a:cubicBezTo>
                <a:cubicBezTo>
                  <a:pt x="6606442" y="1214649"/>
                  <a:pt x="6616822" y="1212812"/>
                  <a:pt x="6624376" y="1209138"/>
                </a:cubicBezTo>
                <a:cubicBezTo>
                  <a:pt x="6631929" y="1205463"/>
                  <a:pt x="6635706" y="1199927"/>
                  <a:pt x="6635706" y="1192529"/>
                </a:cubicBezTo>
                <a:cubicBezTo>
                  <a:pt x="6635706" y="1188102"/>
                  <a:pt x="6634164" y="1184346"/>
                  <a:pt x="6631082" y="1181261"/>
                </a:cubicBezTo>
                <a:cubicBezTo>
                  <a:pt x="6627999" y="1178176"/>
                  <a:pt x="6624478" y="1176634"/>
                  <a:pt x="6620520" y="1176634"/>
                </a:cubicBezTo>
                <a:cubicBezTo>
                  <a:pt x="6618250" y="1176634"/>
                  <a:pt x="6615184" y="1177034"/>
                  <a:pt x="6611321" y="1177835"/>
                </a:cubicBezTo>
                <a:cubicBezTo>
                  <a:pt x="6607457" y="1178637"/>
                  <a:pt x="6604445" y="1179037"/>
                  <a:pt x="6602284" y="1179037"/>
                </a:cubicBezTo>
                <a:cubicBezTo>
                  <a:pt x="6599020" y="1179037"/>
                  <a:pt x="6596728" y="1178309"/>
                  <a:pt x="6595407" y="1176851"/>
                </a:cubicBezTo>
                <a:cubicBezTo>
                  <a:pt x="6594086" y="1175393"/>
                  <a:pt x="6593239" y="1173235"/>
                  <a:pt x="6592866" y="1170374"/>
                </a:cubicBezTo>
                <a:cubicBezTo>
                  <a:pt x="6592493" y="1167514"/>
                  <a:pt x="6592306" y="1163067"/>
                  <a:pt x="6592306" y="1157032"/>
                </a:cubicBezTo>
                <a:lnTo>
                  <a:pt x="6592306" y="1088927"/>
                </a:lnTo>
                <a:lnTo>
                  <a:pt x="6596489" y="1088927"/>
                </a:lnTo>
                <a:cubicBezTo>
                  <a:pt x="6604647" y="1088927"/>
                  <a:pt x="6611150" y="1087702"/>
                  <a:pt x="6615996" y="1085253"/>
                </a:cubicBezTo>
                <a:cubicBezTo>
                  <a:pt x="6620843" y="1082805"/>
                  <a:pt x="6623266" y="1078407"/>
                  <a:pt x="6623266" y="1072060"/>
                </a:cubicBezTo>
                <a:cubicBezTo>
                  <a:pt x="6623266" y="1067224"/>
                  <a:pt x="6621514" y="1063227"/>
                  <a:pt x="6618009" y="1060070"/>
                </a:cubicBezTo>
                <a:cubicBezTo>
                  <a:pt x="6614505" y="1056912"/>
                  <a:pt x="6609639" y="1055333"/>
                  <a:pt x="6603415" y="1055333"/>
                </a:cubicBezTo>
                <a:lnTo>
                  <a:pt x="6592306" y="1055333"/>
                </a:lnTo>
                <a:lnTo>
                  <a:pt x="6592306" y="1031875"/>
                </a:lnTo>
                <a:cubicBezTo>
                  <a:pt x="6592306" y="1025315"/>
                  <a:pt x="6591910" y="1020044"/>
                  <a:pt x="6591117" y="1016062"/>
                </a:cubicBezTo>
                <a:cubicBezTo>
                  <a:pt x="6590324" y="1012080"/>
                  <a:pt x="6588367" y="1008635"/>
                  <a:pt x="6585248" y="1005727"/>
                </a:cubicBezTo>
                <a:cubicBezTo>
                  <a:pt x="6580721" y="1001504"/>
                  <a:pt x="6575626" y="999392"/>
                  <a:pt x="6569961" y="999392"/>
                </a:cubicBezTo>
                <a:close/>
                <a:moveTo>
                  <a:pt x="6046086" y="999392"/>
                </a:moveTo>
                <a:cubicBezTo>
                  <a:pt x="6042077" y="999392"/>
                  <a:pt x="6038443" y="1000348"/>
                  <a:pt x="6035181" y="1002258"/>
                </a:cubicBezTo>
                <a:cubicBezTo>
                  <a:pt x="6031920" y="1004168"/>
                  <a:pt x="6029634" y="1006276"/>
                  <a:pt x="6028323" y="1008582"/>
                </a:cubicBezTo>
                <a:cubicBezTo>
                  <a:pt x="6026159" y="1012246"/>
                  <a:pt x="6024901" y="1015968"/>
                  <a:pt x="6024551" y="1019749"/>
                </a:cubicBezTo>
                <a:cubicBezTo>
                  <a:pt x="6024200" y="1023529"/>
                  <a:pt x="6024024" y="1028609"/>
                  <a:pt x="6024024" y="1034991"/>
                </a:cubicBezTo>
                <a:lnTo>
                  <a:pt x="6024024" y="1055333"/>
                </a:lnTo>
                <a:lnTo>
                  <a:pt x="6022666" y="1055333"/>
                </a:lnTo>
                <a:cubicBezTo>
                  <a:pt x="6016131" y="1055333"/>
                  <a:pt x="6011025" y="1056888"/>
                  <a:pt x="6007348" y="1059998"/>
                </a:cubicBezTo>
                <a:cubicBezTo>
                  <a:pt x="6003669" y="1063107"/>
                  <a:pt x="6001830" y="1067128"/>
                  <a:pt x="6001830" y="1072060"/>
                </a:cubicBezTo>
                <a:cubicBezTo>
                  <a:pt x="6001830" y="1076982"/>
                  <a:pt x="6003582" y="1081023"/>
                  <a:pt x="6007086" y="1084184"/>
                </a:cubicBezTo>
                <a:cubicBezTo>
                  <a:pt x="6010590" y="1087346"/>
                  <a:pt x="6015501" y="1088927"/>
                  <a:pt x="6021819" y="1088927"/>
                </a:cubicBezTo>
                <a:lnTo>
                  <a:pt x="6024024" y="1088927"/>
                </a:lnTo>
                <a:lnTo>
                  <a:pt x="6024024" y="1160148"/>
                </a:lnTo>
                <a:cubicBezTo>
                  <a:pt x="6024024" y="1172406"/>
                  <a:pt x="6025052" y="1182356"/>
                  <a:pt x="6027107" y="1189998"/>
                </a:cubicBezTo>
                <a:cubicBezTo>
                  <a:pt x="6029162" y="1197640"/>
                  <a:pt x="6033554" y="1203659"/>
                  <a:pt x="6040280" y="1208055"/>
                </a:cubicBezTo>
                <a:cubicBezTo>
                  <a:pt x="6047007" y="1212451"/>
                  <a:pt x="6056701" y="1214649"/>
                  <a:pt x="6069362" y="1214649"/>
                </a:cubicBezTo>
                <a:cubicBezTo>
                  <a:pt x="6082567" y="1214649"/>
                  <a:pt x="6092947" y="1212812"/>
                  <a:pt x="6100501" y="1209138"/>
                </a:cubicBezTo>
                <a:cubicBezTo>
                  <a:pt x="6108054" y="1205463"/>
                  <a:pt x="6111831" y="1199927"/>
                  <a:pt x="6111831" y="1192529"/>
                </a:cubicBezTo>
                <a:cubicBezTo>
                  <a:pt x="6111831" y="1188102"/>
                  <a:pt x="6110289" y="1184346"/>
                  <a:pt x="6107207" y="1181261"/>
                </a:cubicBezTo>
                <a:cubicBezTo>
                  <a:pt x="6104124" y="1178176"/>
                  <a:pt x="6100603" y="1176634"/>
                  <a:pt x="6096645" y="1176634"/>
                </a:cubicBezTo>
                <a:cubicBezTo>
                  <a:pt x="6094375" y="1176634"/>
                  <a:pt x="6091309" y="1177034"/>
                  <a:pt x="6087446" y="1177835"/>
                </a:cubicBezTo>
                <a:cubicBezTo>
                  <a:pt x="6083582" y="1178637"/>
                  <a:pt x="6080570" y="1179037"/>
                  <a:pt x="6078409" y="1179037"/>
                </a:cubicBezTo>
                <a:cubicBezTo>
                  <a:pt x="6075145" y="1179037"/>
                  <a:pt x="6072853" y="1178309"/>
                  <a:pt x="6071532" y="1176851"/>
                </a:cubicBezTo>
                <a:cubicBezTo>
                  <a:pt x="6070211" y="1175393"/>
                  <a:pt x="6069364" y="1173235"/>
                  <a:pt x="6068991" y="1170374"/>
                </a:cubicBezTo>
                <a:cubicBezTo>
                  <a:pt x="6068618" y="1167514"/>
                  <a:pt x="6068431" y="1163067"/>
                  <a:pt x="6068431" y="1157032"/>
                </a:cubicBezTo>
                <a:lnTo>
                  <a:pt x="6068431" y="1088927"/>
                </a:lnTo>
                <a:lnTo>
                  <a:pt x="6072614" y="1088927"/>
                </a:lnTo>
                <a:cubicBezTo>
                  <a:pt x="6080773" y="1088927"/>
                  <a:pt x="6087275" y="1087702"/>
                  <a:pt x="6092121" y="1085253"/>
                </a:cubicBezTo>
                <a:cubicBezTo>
                  <a:pt x="6096968" y="1082805"/>
                  <a:pt x="6099391" y="1078407"/>
                  <a:pt x="6099391" y="1072060"/>
                </a:cubicBezTo>
                <a:cubicBezTo>
                  <a:pt x="6099391" y="1067224"/>
                  <a:pt x="6097639" y="1063227"/>
                  <a:pt x="6094134" y="1060070"/>
                </a:cubicBezTo>
                <a:cubicBezTo>
                  <a:pt x="6090630" y="1056912"/>
                  <a:pt x="6085765" y="1055333"/>
                  <a:pt x="6079540" y="1055333"/>
                </a:cubicBezTo>
                <a:lnTo>
                  <a:pt x="6068431" y="1055333"/>
                </a:lnTo>
                <a:lnTo>
                  <a:pt x="6068431" y="1031875"/>
                </a:lnTo>
                <a:cubicBezTo>
                  <a:pt x="6068431" y="1025315"/>
                  <a:pt x="6068035" y="1020044"/>
                  <a:pt x="6067242" y="1016062"/>
                </a:cubicBezTo>
                <a:cubicBezTo>
                  <a:pt x="6066449" y="1012080"/>
                  <a:pt x="6064492" y="1008635"/>
                  <a:pt x="6061373" y="1005727"/>
                </a:cubicBezTo>
                <a:cubicBezTo>
                  <a:pt x="6056847" y="1001504"/>
                  <a:pt x="6051751" y="999392"/>
                  <a:pt x="6046086" y="999392"/>
                </a:cubicBezTo>
                <a:close/>
                <a:moveTo>
                  <a:pt x="6487699" y="996221"/>
                </a:moveTo>
                <a:cubicBezTo>
                  <a:pt x="6481799" y="996221"/>
                  <a:pt x="6476601" y="998260"/>
                  <a:pt x="6472103" y="1002338"/>
                </a:cubicBezTo>
                <a:cubicBezTo>
                  <a:pt x="6467605" y="1006416"/>
                  <a:pt x="6465356" y="1011611"/>
                  <a:pt x="6465356" y="1017922"/>
                </a:cubicBezTo>
                <a:cubicBezTo>
                  <a:pt x="6465356" y="1024856"/>
                  <a:pt x="6467555" y="1030229"/>
                  <a:pt x="6471952" y="1034042"/>
                </a:cubicBezTo>
                <a:cubicBezTo>
                  <a:pt x="6476350" y="1037856"/>
                  <a:pt x="6481598" y="1039762"/>
                  <a:pt x="6487699" y="1039762"/>
                </a:cubicBezTo>
                <a:cubicBezTo>
                  <a:pt x="6493653" y="1039762"/>
                  <a:pt x="6498820" y="1037813"/>
                  <a:pt x="6503197" y="1033916"/>
                </a:cubicBezTo>
                <a:cubicBezTo>
                  <a:pt x="6507574" y="1030019"/>
                  <a:pt x="6509763" y="1024687"/>
                  <a:pt x="6509763" y="1017922"/>
                </a:cubicBezTo>
                <a:cubicBezTo>
                  <a:pt x="6509763" y="1010948"/>
                  <a:pt x="6507511" y="1005588"/>
                  <a:pt x="6503006" y="1001841"/>
                </a:cubicBezTo>
                <a:cubicBezTo>
                  <a:pt x="6498502" y="998094"/>
                  <a:pt x="6493400" y="996221"/>
                  <a:pt x="6487699" y="996221"/>
                </a:cubicBezTo>
                <a:close/>
                <a:moveTo>
                  <a:pt x="3534949" y="996221"/>
                </a:moveTo>
                <a:cubicBezTo>
                  <a:pt x="3529050" y="996221"/>
                  <a:pt x="3523852" y="998260"/>
                  <a:pt x="3519353" y="1002338"/>
                </a:cubicBezTo>
                <a:cubicBezTo>
                  <a:pt x="3514855" y="1006416"/>
                  <a:pt x="3512606" y="1011611"/>
                  <a:pt x="3512606" y="1017922"/>
                </a:cubicBezTo>
                <a:cubicBezTo>
                  <a:pt x="3512606" y="1024856"/>
                  <a:pt x="3514804" y="1030229"/>
                  <a:pt x="3519202" y="1034042"/>
                </a:cubicBezTo>
                <a:cubicBezTo>
                  <a:pt x="3523600" y="1037856"/>
                  <a:pt x="3528849" y="1039762"/>
                  <a:pt x="3534949" y="1039762"/>
                </a:cubicBezTo>
                <a:cubicBezTo>
                  <a:pt x="3540904" y="1039762"/>
                  <a:pt x="3546070" y="1037813"/>
                  <a:pt x="3550447" y="1033916"/>
                </a:cubicBezTo>
                <a:cubicBezTo>
                  <a:pt x="3554824" y="1030019"/>
                  <a:pt x="3557013" y="1024687"/>
                  <a:pt x="3557013" y="1017922"/>
                </a:cubicBezTo>
                <a:cubicBezTo>
                  <a:pt x="3557013" y="1010948"/>
                  <a:pt x="3554761" y="1005588"/>
                  <a:pt x="3550256" y="1001841"/>
                </a:cubicBezTo>
                <a:cubicBezTo>
                  <a:pt x="3545752" y="998094"/>
                  <a:pt x="3540650" y="996221"/>
                  <a:pt x="3534949" y="996221"/>
                </a:cubicBezTo>
                <a:close/>
                <a:moveTo>
                  <a:pt x="6992209" y="994490"/>
                </a:moveTo>
                <a:cubicBezTo>
                  <a:pt x="6985419" y="994490"/>
                  <a:pt x="6980202" y="996830"/>
                  <a:pt x="6976556" y="1001508"/>
                </a:cubicBezTo>
                <a:cubicBezTo>
                  <a:pt x="6972911" y="1006186"/>
                  <a:pt x="6971088" y="1012818"/>
                  <a:pt x="6971088" y="1021402"/>
                </a:cubicBezTo>
                <a:lnTo>
                  <a:pt x="6971088" y="1075480"/>
                </a:lnTo>
                <a:cubicBezTo>
                  <a:pt x="6967022" y="1067971"/>
                  <a:pt x="6960965" y="1062207"/>
                  <a:pt x="6952917" y="1058189"/>
                </a:cubicBezTo>
                <a:cubicBezTo>
                  <a:pt x="6944869" y="1054170"/>
                  <a:pt x="6935047" y="1052161"/>
                  <a:pt x="6923453" y="1052161"/>
                </a:cubicBezTo>
                <a:cubicBezTo>
                  <a:pt x="6903313" y="1052161"/>
                  <a:pt x="6887090" y="1059198"/>
                  <a:pt x="6874782" y="1073270"/>
                </a:cubicBezTo>
                <a:cubicBezTo>
                  <a:pt x="6862476" y="1087342"/>
                  <a:pt x="6856322" y="1106822"/>
                  <a:pt x="6856322" y="1131709"/>
                </a:cubicBezTo>
                <a:cubicBezTo>
                  <a:pt x="6856322" y="1143491"/>
                  <a:pt x="6857850" y="1154421"/>
                  <a:pt x="6860904" y="1164500"/>
                </a:cubicBezTo>
                <a:cubicBezTo>
                  <a:pt x="6863957" y="1174579"/>
                  <a:pt x="6868487" y="1183408"/>
                  <a:pt x="6874493" y="1190986"/>
                </a:cubicBezTo>
                <a:cubicBezTo>
                  <a:pt x="6880499" y="1198564"/>
                  <a:pt x="6887628" y="1204403"/>
                  <a:pt x="6895879" y="1208501"/>
                </a:cubicBezTo>
                <a:cubicBezTo>
                  <a:pt x="6904130" y="1212600"/>
                  <a:pt x="6913132" y="1214649"/>
                  <a:pt x="6922885" y="1214649"/>
                </a:cubicBezTo>
                <a:cubicBezTo>
                  <a:pt x="6930193" y="1214649"/>
                  <a:pt x="6936968" y="1213626"/>
                  <a:pt x="6943210" y="1211580"/>
                </a:cubicBezTo>
                <a:cubicBezTo>
                  <a:pt x="6949451" y="1209533"/>
                  <a:pt x="6955197" y="1206573"/>
                  <a:pt x="6960446" y="1202699"/>
                </a:cubicBezTo>
                <a:cubicBezTo>
                  <a:pt x="6965697" y="1198825"/>
                  <a:pt x="6969243" y="1194180"/>
                  <a:pt x="6971088" y="1188765"/>
                </a:cubicBezTo>
                <a:lnTo>
                  <a:pt x="6971088" y="1189700"/>
                </a:lnTo>
                <a:cubicBezTo>
                  <a:pt x="6971088" y="1197530"/>
                  <a:pt x="6973070" y="1203646"/>
                  <a:pt x="6977034" y="1208047"/>
                </a:cubicBezTo>
                <a:cubicBezTo>
                  <a:pt x="6980998" y="1212449"/>
                  <a:pt x="6986056" y="1214649"/>
                  <a:pt x="6992209" y="1214649"/>
                </a:cubicBezTo>
                <a:cubicBezTo>
                  <a:pt x="6998510" y="1214649"/>
                  <a:pt x="7003629" y="1212515"/>
                  <a:pt x="7007568" y="1208247"/>
                </a:cubicBezTo>
                <a:cubicBezTo>
                  <a:pt x="7011507" y="1203979"/>
                  <a:pt x="7013476" y="1197798"/>
                  <a:pt x="7013476" y="1189704"/>
                </a:cubicBezTo>
                <a:lnTo>
                  <a:pt x="7013476" y="1019435"/>
                </a:lnTo>
                <a:cubicBezTo>
                  <a:pt x="7013476" y="1011540"/>
                  <a:pt x="7011624" y="1005409"/>
                  <a:pt x="7007921" y="1001042"/>
                </a:cubicBezTo>
                <a:cubicBezTo>
                  <a:pt x="7004219" y="996674"/>
                  <a:pt x="6998981" y="994490"/>
                  <a:pt x="6992209" y="994490"/>
                </a:cubicBezTo>
                <a:close/>
                <a:moveTo>
                  <a:pt x="6401550" y="994490"/>
                </a:moveTo>
                <a:cubicBezTo>
                  <a:pt x="6394849" y="994490"/>
                  <a:pt x="6389521" y="996773"/>
                  <a:pt x="6385565" y="1001338"/>
                </a:cubicBezTo>
                <a:cubicBezTo>
                  <a:pt x="6381609" y="1005903"/>
                  <a:pt x="6379631" y="1012407"/>
                  <a:pt x="6379631" y="1020850"/>
                </a:cubicBezTo>
                <a:lnTo>
                  <a:pt x="6379631" y="1188289"/>
                </a:lnTo>
                <a:cubicBezTo>
                  <a:pt x="6379631" y="1196574"/>
                  <a:pt x="6381650" y="1203038"/>
                  <a:pt x="6385688" y="1207682"/>
                </a:cubicBezTo>
                <a:cubicBezTo>
                  <a:pt x="6389727" y="1212327"/>
                  <a:pt x="6395015" y="1214649"/>
                  <a:pt x="6401550" y="1214649"/>
                </a:cubicBezTo>
                <a:cubicBezTo>
                  <a:pt x="6408179" y="1214649"/>
                  <a:pt x="6413584" y="1212389"/>
                  <a:pt x="6417765" y="1207869"/>
                </a:cubicBezTo>
                <a:cubicBezTo>
                  <a:pt x="6421947" y="1203350"/>
                  <a:pt x="6424037" y="1196823"/>
                  <a:pt x="6424037" y="1188289"/>
                </a:cubicBezTo>
                <a:lnTo>
                  <a:pt x="6424037" y="1020850"/>
                </a:lnTo>
                <a:cubicBezTo>
                  <a:pt x="6424037" y="1012320"/>
                  <a:pt x="6421973" y="1005794"/>
                  <a:pt x="6417846" y="1001272"/>
                </a:cubicBezTo>
                <a:cubicBezTo>
                  <a:pt x="6413718" y="996751"/>
                  <a:pt x="6408286" y="994490"/>
                  <a:pt x="6401550" y="994490"/>
                </a:cubicBezTo>
                <a:close/>
                <a:moveTo>
                  <a:pt x="6325350" y="994490"/>
                </a:moveTo>
                <a:cubicBezTo>
                  <a:pt x="6318649" y="994490"/>
                  <a:pt x="6313321" y="996773"/>
                  <a:pt x="6309365" y="1001338"/>
                </a:cubicBezTo>
                <a:cubicBezTo>
                  <a:pt x="6305409" y="1005903"/>
                  <a:pt x="6303431" y="1012407"/>
                  <a:pt x="6303431" y="1020850"/>
                </a:cubicBezTo>
                <a:lnTo>
                  <a:pt x="6303431" y="1188289"/>
                </a:lnTo>
                <a:cubicBezTo>
                  <a:pt x="6303431" y="1196574"/>
                  <a:pt x="6305450" y="1203038"/>
                  <a:pt x="6309488" y="1207682"/>
                </a:cubicBezTo>
                <a:cubicBezTo>
                  <a:pt x="6313527" y="1212327"/>
                  <a:pt x="6318814" y="1214649"/>
                  <a:pt x="6325350" y="1214649"/>
                </a:cubicBezTo>
                <a:cubicBezTo>
                  <a:pt x="6331979" y="1214649"/>
                  <a:pt x="6337384" y="1212389"/>
                  <a:pt x="6341565" y="1207869"/>
                </a:cubicBezTo>
                <a:cubicBezTo>
                  <a:pt x="6345747" y="1203350"/>
                  <a:pt x="6347837" y="1196823"/>
                  <a:pt x="6347837" y="1188289"/>
                </a:cubicBezTo>
                <a:lnTo>
                  <a:pt x="6347837" y="1020850"/>
                </a:lnTo>
                <a:cubicBezTo>
                  <a:pt x="6347837" y="1012320"/>
                  <a:pt x="6345773" y="1005794"/>
                  <a:pt x="6341646" y="1001272"/>
                </a:cubicBezTo>
                <a:cubicBezTo>
                  <a:pt x="6337518" y="996751"/>
                  <a:pt x="6332086" y="994490"/>
                  <a:pt x="6325350" y="994490"/>
                </a:cubicBezTo>
                <a:close/>
                <a:moveTo>
                  <a:pt x="4094437" y="994490"/>
                </a:moveTo>
                <a:cubicBezTo>
                  <a:pt x="4080327" y="994490"/>
                  <a:pt x="4066996" y="997023"/>
                  <a:pt x="4054444" y="1002087"/>
                </a:cubicBezTo>
                <a:cubicBezTo>
                  <a:pt x="4041891" y="1007151"/>
                  <a:pt x="4030954" y="1014520"/>
                  <a:pt x="4021632" y="1024193"/>
                </a:cubicBezTo>
                <a:cubicBezTo>
                  <a:pt x="4012310" y="1033867"/>
                  <a:pt x="4005167" y="1045457"/>
                  <a:pt x="4000204" y="1058965"/>
                </a:cubicBezTo>
                <a:cubicBezTo>
                  <a:pt x="3995240" y="1072472"/>
                  <a:pt x="3992758" y="1087781"/>
                  <a:pt x="3992758" y="1104890"/>
                </a:cubicBezTo>
                <a:cubicBezTo>
                  <a:pt x="3992758" y="1115448"/>
                  <a:pt x="3993741" y="1125384"/>
                  <a:pt x="3995708" y="1134699"/>
                </a:cubicBezTo>
                <a:cubicBezTo>
                  <a:pt x="3997675" y="1144015"/>
                  <a:pt x="4000654" y="1152839"/>
                  <a:pt x="4004646" y="1161174"/>
                </a:cubicBezTo>
                <a:cubicBezTo>
                  <a:pt x="4008638" y="1169509"/>
                  <a:pt x="4013200" y="1176079"/>
                  <a:pt x="4018334" y="1180887"/>
                </a:cubicBezTo>
                <a:cubicBezTo>
                  <a:pt x="4025087" y="1190056"/>
                  <a:pt x="4032270" y="1196919"/>
                  <a:pt x="4039880" y="1201478"/>
                </a:cubicBezTo>
                <a:cubicBezTo>
                  <a:pt x="4047489" y="1206037"/>
                  <a:pt x="4055860" y="1209372"/>
                  <a:pt x="4064992" y="1211483"/>
                </a:cubicBezTo>
                <a:cubicBezTo>
                  <a:pt x="4074124" y="1213594"/>
                  <a:pt x="4084316" y="1214649"/>
                  <a:pt x="4095568" y="1214649"/>
                </a:cubicBezTo>
                <a:cubicBezTo>
                  <a:pt x="4110424" y="1214649"/>
                  <a:pt x="4123458" y="1212260"/>
                  <a:pt x="4134669" y="1207483"/>
                </a:cubicBezTo>
                <a:cubicBezTo>
                  <a:pt x="4145880" y="1202706"/>
                  <a:pt x="4155101" y="1196483"/>
                  <a:pt x="4162332" y="1188814"/>
                </a:cubicBezTo>
                <a:cubicBezTo>
                  <a:pt x="4169562" y="1181146"/>
                  <a:pt x="4174883" y="1173283"/>
                  <a:pt x="4178295" y="1165226"/>
                </a:cubicBezTo>
                <a:cubicBezTo>
                  <a:pt x="4181707" y="1157168"/>
                  <a:pt x="4183412" y="1149690"/>
                  <a:pt x="4183412" y="1142790"/>
                </a:cubicBezTo>
                <a:cubicBezTo>
                  <a:pt x="4183412" y="1136864"/>
                  <a:pt x="4181317" y="1131858"/>
                  <a:pt x="4177129" y="1127773"/>
                </a:cubicBezTo>
                <a:cubicBezTo>
                  <a:pt x="4172939" y="1123688"/>
                  <a:pt x="4167946" y="1121646"/>
                  <a:pt x="4162149" y="1121646"/>
                </a:cubicBezTo>
                <a:cubicBezTo>
                  <a:pt x="4155372" y="1121646"/>
                  <a:pt x="4150466" y="1123628"/>
                  <a:pt x="4147428" y="1127593"/>
                </a:cubicBezTo>
                <a:cubicBezTo>
                  <a:pt x="4144390" y="1131558"/>
                  <a:pt x="4142023" y="1136135"/>
                  <a:pt x="4140326" y="1141324"/>
                </a:cubicBezTo>
                <a:cubicBezTo>
                  <a:pt x="4136092" y="1152916"/>
                  <a:pt x="4130063" y="1161524"/>
                  <a:pt x="4122239" y="1167145"/>
                </a:cubicBezTo>
                <a:cubicBezTo>
                  <a:pt x="4114416" y="1172766"/>
                  <a:pt x="4104772" y="1175577"/>
                  <a:pt x="4093306" y="1175577"/>
                </a:cubicBezTo>
                <a:cubicBezTo>
                  <a:pt x="4082739" y="1175577"/>
                  <a:pt x="4073571" y="1173102"/>
                  <a:pt x="4065803" y="1168152"/>
                </a:cubicBezTo>
                <a:cubicBezTo>
                  <a:pt x="4058035" y="1163202"/>
                  <a:pt x="4051993" y="1155616"/>
                  <a:pt x="4047677" y="1145396"/>
                </a:cubicBezTo>
                <a:cubicBezTo>
                  <a:pt x="4043360" y="1135175"/>
                  <a:pt x="4041202" y="1122132"/>
                  <a:pt x="4041202" y="1106268"/>
                </a:cubicBezTo>
                <a:cubicBezTo>
                  <a:pt x="4041202" y="1082745"/>
                  <a:pt x="4046064" y="1064746"/>
                  <a:pt x="4055787" y="1052273"/>
                </a:cubicBezTo>
                <a:cubicBezTo>
                  <a:pt x="4065511" y="1039799"/>
                  <a:pt x="4078488" y="1033562"/>
                  <a:pt x="4094719" y="1033562"/>
                </a:cubicBezTo>
                <a:cubicBezTo>
                  <a:pt x="4104925" y="1033562"/>
                  <a:pt x="4113509" y="1035960"/>
                  <a:pt x="4120470" y="1040756"/>
                </a:cubicBezTo>
                <a:cubicBezTo>
                  <a:pt x="4127431" y="1045551"/>
                  <a:pt x="4133541" y="1052889"/>
                  <a:pt x="4138800" y="1062770"/>
                </a:cubicBezTo>
                <a:cubicBezTo>
                  <a:pt x="4142278" y="1069321"/>
                  <a:pt x="4145539" y="1074041"/>
                  <a:pt x="4148585" y="1076931"/>
                </a:cubicBezTo>
                <a:cubicBezTo>
                  <a:pt x="4151630" y="1079820"/>
                  <a:pt x="4156246" y="1081265"/>
                  <a:pt x="4162432" y="1081265"/>
                </a:cubicBezTo>
                <a:cubicBezTo>
                  <a:pt x="4168166" y="1081265"/>
                  <a:pt x="4173003" y="1079132"/>
                  <a:pt x="4176940" y="1074865"/>
                </a:cubicBezTo>
                <a:cubicBezTo>
                  <a:pt x="4180878" y="1070598"/>
                  <a:pt x="4182847" y="1065691"/>
                  <a:pt x="4182847" y="1060145"/>
                </a:cubicBezTo>
                <a:cubicBezTo>
                  <a:pt x="4182847" y="1050832"/>
                  <a:pt x="4179202" y="1041027"/>
                  <a:pt x="4171911" y="1030731"/>
                </a:cubicBezTo>
                <a:cubicBezTo>
                  <a:pt x="4164620" y="1020434"/>
                  <a:pt x="4154190" y="1011820"/>
                  <a:pt x="4140620" y="1004888"/>
                </a:cubicBezTo>
                <a:cubicBezTo>
                  <a:pt x="4127050" y="997956"/>
                  <a:pt x="4111656" y="994490"/>
                  <a:pt x="4094437" y="994490"/>
                </a:cubicBezTo>
                <a:close/>
                <a:moveTo>
                  <a:pt x="1770337" y="994490"/>
                </a:moveTo>
                <a:cubicBezTo>
                  <a:pt x="1756227" y="994490"/>
                  <a:pt x="1742896" y="997023"/>
                  <a:pt x="1730344" y="1002087"/>
                </a:cubicBezTo>
                <a:cubicBezTo>
                  <a:pt x="1717791" y="1007151"/>
                  <a:pt x="1706854" y="1014520"/>
                  <a:pt x="1697532" y="1024193"/>
                </a:cubicBezTo>
                <a:cubicBezTo>
                  <a:pt x="1688210" y="1033867"/>
                  <a:pt x="1681067" y="1045457"/>
                  <a:pt x="1676104" y="1058965"/>
                </a:cubicBezTo>
                <a:cubicBezTo>
                  <a:pt x="1671140" y="1072472"/>
                  <a:pt x="1668658" y="1087781"/>
                  <a:pt x="1668658" y="1104890"/>
                </a:cubicBezTo>
                <a:cubicBezTo>
                  <a:pt x="1668658" y="1115448"/>
                  <a:pt x="1669641" y="1125384"/>
                  <a:pt x="1671608" y="1134699"/>
                </a:cubicBezTo>
                <a:cubicBezTo>
                  <a:pt x="1673575" y="1144015"/>
                  <a:pt x="1676554" y="1152839"/>
                  <a:pt x="1680546" y="1161174"/>
                </a:cubicBezTo>
                <a:cubicBezTo>
                  <a:pt x="1684538" y="1169509"/>
                  <a:pt x="1689101" y="1176079"/>
                  <a:pt x="1694234" y="1180887"/>
                </a:cubicBezTo>
                <a:cubicBezTo>
                  <a:pt x="1700988" y="1190056"/>
                  <a:pt x="1708170" y="1196919"/>
                  <a:pt x="1715779" y="1201478"/>
                </a:cubicBezTo>
                <a:cubicBezTo>
                  <a:pt x="1723389" y="1206037"/>
                  <a:pt x="1731760" y="1209372"/>
                  <a:pt x="1740892" y="1211483"/>
                </a:cubicBezTo>
                <a:cubicBezTo>
                  <a:pt x="1750024" y="1213594"/>
                  <a:pt x="1760216" y="1214649"/>
                  <a:pt x="1771468" y="1214649"/>
                </a:cubicBezTo>
                <a:cubicBezTo>
                  <a:pt x="1786324" y="1214649"/>
                  <a:pt x="1799358" y="1212260"/>
                  <a:pt x="1810569" y="1207483"/>
                </a:cubicBezTo>
                <a:cubicBezTo>
                  <a:pt x="1821780" y="1202706"/>
                  <a:pt x="1831001" y="1196483"/>
                  <a:pt x="1838232" y="1188814"/>
                </a:cubicBezTo>
                <a:cubicBezTo>
                  <a:pt x="1845463" y="1181146"/>
                  <a:pt x="1850784" y="1173283"/>
                  <a:pt x="1854195" y="1165226"/>
                </a:cubicBezTo>
                <a:cubicBezTo>
                  <a:pt x="1857607" y="1157168"/>
                  <a:pt x="1859313" y="1149690"/>
                  <a:pt x="1859313" y="1142790"/>
                </a:cubicBezTo>
                <a:cubicBezTo>
                  <a:pt x="1859313" y="1136864"/>
                  <a:pt x="1857218" y="1131858"/>
                  <a:pt x="1853028" y="1127773"/>
                </a:cubicBezTo>
                <a:cubicBezTo>
                  <a:pt x="1848839" y="1123688"/>
                  <a:pt x="1843846" y="1121646"/>
                  <a:pt x="1838048" y="1121646"/>
                </a:cubicBezTo>
                <a:cubicBezTo>
                  <a:pt x="1831272" y="1121646"/>
                  <a:pt x="1826365" y="1123628"/>
                  <a:pt x="1823328" y="1127593"/>
                </a:cubicBezTo>
                <a:cubicBezTo>
                  <a:pt x="1820290" y="1131558"/>
                  <a:pt x="1817923" y="1136135"/>
                  <a:pt x="1816226" y="1141324"/>
                </a:cubicBezTo>
                <a:cubicBezTo>
                  <a:pt x="1811992" y="1152916"/>
                  <a:pt x="1805963" y="1161524"/>
                  <a:pt x="1798139" y="1167145"/>
                </a:cubicBezTo>
                <a:cubicBezTo>
                  <a:pt x="1790316" y="1172766"/>
                  <a:pt x="1780671" y="1175577"/>
                  <a:pt x="1769206" y="1175577"/>
                </a:cubicBezTo>
                <a:cubicBezTo>
                  <a:pt x="1758639" y="1175577"/>
                  <a:pt x="1749472" y="1173102"/>
                  <a:pt x="1741703" y="1168152"/>
                </a:cubicBezTo>
                <a:cubicBezTo>
                  <a:pt x="1733935" y="1163202"/>
                  <a:pt x="1727893" y="1155616"/>
                  <a:pt x="1723576" y="1145396"/>
                </a:cubicBezTo>
                <a:cubicBezTo>
                  <a:pt x="1719260" y="1135175"/>
                  <a:pt x="1717102" y="1122132"/>
                  <a:pt x="1717102" y="1106268"/>
                </a:cubicBezTo>
                <a:cubicBezTo>
                  <a:pt x="1717102" y="1082745"/>
                  <a:pt x="1721964" y="1064746"/>
                  <a:pt x="1731687" y="1052273"/>
                </a:cubicBezTo>
                <a:cubicBezTo>
                  <a:pt x="1741411" y="1039799"/>
                  <a:pt x="1754388" y="1033562"/>
                  <a:pt x="1770618" y="1033562"/>
                </a:cubicBezTo>
                <a:cubicBezTo>
                  <a:pt x="1780825" y="1033562"/>
                  <a:pt x="1789409" y="1035960"/>
                  <a:pt x="1796370" y="1040756"/>
                </a:cubicBezTo>
                <a:cubicBezTo>
                  <a:pt x="1803331" y="1045551"/>
                  <a:pt x="1809441" y="1052889"/>
                  <a:pt x="1814701" y="1062770"/>
                </a:cubicBezTo>
                <a:cubicBezTo>
                  <a:pt x="1818178" y="1069321"/>
                  <a:pt x="1821439" y="1074041"/>
                  <a:pt x="1824484" y="1076931"/>
                </a:cubicBezTo>
                <a:cubicBezTo>
                  <a:pt x="1827530" y="1079820"/>
                  <a:pt x="1832146" y="1081265"/>
                  <a:pt x="1838332" y="1081265"/>
                </a:cubicBezTo>
                <a:cubicBezTo>
                  <a:pt x="1844066" y="1081265"/>
                  <a:pt x="1848902" y="1079132"/>
                  <a:pt x="1852840" y="1074865"/>
                </a:cubicBezTo>
                <a:cubicBezTo>
                  <a:pt x="1856778" y="1070598"/>
                  <a:pt x="1858747" y="1065691"/>
                  <a:pt x="1858747" y="1060145"/>
                </a:cubicBezTo>
                <a:cubicBezTo>
                  <a:pt x="1858747" y="1050832"/>
                  <a:pt x="1855101" y="1041027"/>
                  <a:pt x="1847811" y="1030731"/>
                </a:cubicBezTo>
                <a:cubicBezTo>
                  <a:pt x="1840520" y="1020434"/>
                  <a:pt x="1830090" y="1011820"/>
                  <a:pt x="1816520" y="1004888"/>
                </a:cubicBezTo>
                <a:cubicBezTo>
                  <a:pt x="1802950" y="997956"/>
                  <a:pt x="1787556" y="994490"/>
                  <a:pt x="1770337" y="994490"/>
                </a:cubicBezTo>
                <a:close/>
                <a:moveTo>
                  <a:pt x="7360324" y="546388"/>
                </a:moveTo>
                <a:lnTo>
                  <a:pt x="7360324" y="549037"/>
                </a:lnTo>
                <a:cubicBezTo>
                  <a:pt x="7360324" y="561908"/>
                  <a:pt x="7358898" y="570743"/>
                  <a:pt x="7356044" y="575543"/>
                </a:cubicBezTo>
                <a:cubicBezTo>
                  <a:pt x="7352915" y="581035"/>
                  <a:pt x="7348366" y="585335"/>
                  <a:pt x="7342393" y="588441"/>
                </a:cubicBezTo>
                <a:cubicBezTo>
                  <a:pt x="7336421" y="591548"/>
                  <a:pt x="7329838" y="593101"/>
                  <a:pt x="7322645" y="593101"/>
                </a:cubicBezTo>
                <a:cubicBezTo>
                  <a:pt x="7316258" y="593101"/>
                  <a:pt x="7311162" y="591333"/>
                  <a:pt x="7307355" y="587798"/>
                </a:cubicBezTo>
                <a:cubicBezTo>
                  <a:pt x="7303547" y="584263"/>
                  <a:pt x="7301644" y="579947"/>
                  <a:pt x="7301644" y="574851"/>
                </a:cubicBezTo>
                <a:cubicBezTo>
                  <a:pt x="7301644" y="570039"/>
                  <a:pt x="7303268" y="566268"/>
                  <a:pt x="7306516" y="563538"/>
                </a:cubicBezTo>
                <a:cubicBezTo>
                  <a:pt x="7309763" y="560808"/>
                  <a:pt x="7313295" y="558942"/>
                  <a:pt x="7317111" y="557942"/>
                </a:cubicBezTo>
                <a:cubicBezTo>
                  <a:pt x="7320926" y="556942"/>
                  <a:pt x="7328325" y="555263"/>
                  <a:pt x="7339309" y="552905"/>
                </a:cubicBezTo>
                <a:cubicBezTo>
                  <a:pt x="7350293" y="550547"/>
                  <a:pt x="7357298" y="548375"/>
                  <a:pt x="7360324" y="546388"/>
                </a:cubicBezTo>
                <a:close/>
                <a:moveTo>
                  <a:pt x="6674524" y="546388"/>
                </a:moveTo>
                <a:lnTo>
                  <a:pt x="6674524" y="549037"/>
                </a:lnTo>
                <a:cubicBezTo>
                  <a:pt x="6674524" y="561908"/>
                  <a:pt x="6673098" y="570743"/>
                  <a:pt x="6670244" y="575543"/>
                </a:cubicBezTo>
                <a:cubicBezTo>
                  <a:pt x="6667115" y="581035"/>
                  <a:pt x="6662566" y="585335"/>
                  <a:pt x="6656593" y="588441"/>
                </a:cubicBezTo>
                <a:cubicBezTo>
                  <a:pt x="6650621" y="591548"/>
                  <a:pt x="6644038" y="593101"/>
                  <a:pt x="6636845" y="593101"/>
                </a:cubicBezTo>
                <a:cubicBezTo>
                  <a:pt x="6630458" y="593101"/>
                  <a:pt x="6625362" y="591333"/>
                  <a:pt x="6621555" y="587798"/>
                </a:cubicBezTo>
                <a:cubicBezTo>
                  <a:pt x="6617747" y="584263"/>
                  <a:pt x="6615844" y="579947"/>
                  <a:pt x="6615844" y="574851"/>
                </a:cubicBezTo>
                <a:cubicBezTo>
                  <a:pt x="6615844" y="570039"/>
                  <a:pt x="6617468" y="566268"/>
                  <a:pt x="6620716" y="563538"/>
                </a:cubicBezTo>
                <a:cubicBezTo>
                  <a:pt x="6623964" y="560808"/>
                  <a:pt x="6627495" y="558942"/>
                  <a:pt x="6631311" y="557942"/>
                </a:cubicBezTo>
                <a:cubicBezTo>
                  <a:pt x="6635126" y="556942"/>
                  <a:pt x="6642526" y="555263"/>
                  <a:pt x="6653509" y="552905"/>
                </a:cubicBezTo>
                <a:cubicBezTo>
                  <a:pt x="6664493" y="550547"/>
                  <a:pt x="6671498" y="548375"/>
                  <a:pt x="6674524" y="546388"/>
                </a:cubicBezTo>
                <a:close/>
                <a:moveTo>
                  <a:pt x="6131599" y="546388"/>
                </a:moveTo>
                <a:lnTo>
                  <a:pt x="6131599" y="549037"/>
                </a:lnTo>
                <a:cubicBezTo>
                  <a:pt x="6131599" y="561908"/>
                  <a:pt x="6130173" y="570743"/>
                  <a:pt x="6127319" y="575543"/>
                </a:cubicBezTo>
                <a:cubicBezTo>
                  <a:pt x="6124191" y="581035"/>
                  <a:pt x="6119640" y="585335"/>
                  <a:pt x="6113668" y="588441"/>
                </a:cubicBezTo>
                <a:cubicBezTo>
                  <a:pt x="6107696" y="591548"/>
                  <a:pt x="6101113" y="593101"/>
                  <a:pt x="6093919" y="593101"/>
                </a:cubicBezTo>
                <a:cubicBezTo>
                  <a:pt x="6087534" y="593101"/>
                  <a:pt x="6082437" y="591333"/>
                  <a:pt x="6078630" y="587798"/>
                </a:cubicBezTo>
                <a:cubicBezTo>
                  <a:pt x="6074822" y="584263"/>
                  <a:pt x="6072919" y="579947"/>
                  <a:pt x="6072919" y="574851"/>
                </a:cubicBezTo>
                <a:cubicBezTo>
                  <a:pt x="6072919" y="570039"/>
                  <a:pt x="6074543" y="566268"/>
                  <a:pt x="6077790" y="563538"/>
                </a:cubicBezTo>
                <a:cubicBezTo>
                  <a:pt x="6081038" y="560808"/>
                  <a:pt x="6084570" y="558942"/>
                  <a:pt x="6088385" y="557942"/>
                </a:cubicBezTo>
                <a:cubicBezTo>
                  <a:pt x="6092201" y="556942"/>
                  <a:pt x="6099601" y="555263"/>
                  <a:pt x="6110584" y="552905"/>
                </a:cubicBezTo>
                <a:cubicBezTo>
                  <a:pt x="6121568" y="550547"/>
                  <a:pt x="6128573" y="548375"/>
                  <a:pt x="6131599" y="546388"/>
                </a:cubicBezTo>
                <a:close/>
                <a:moveTo>
                  <a:pt x="5645824" y="546388"/>
                </a:moveTo>
                <a:lnTo>
                  <a:pt x="5645824" y="549037"/>
                </a:lnTo>
                <a:cubicBezTo>
                  <a:pt x="5645824" y="561908"/>
                  <a:pt x="5644398" y="570743"/>
                  <a:pt x="5641544" y="575543"/>
                </a:cubicBezTo>
                <a:cubicBezTo>
                  <a:pt x="5638416" y="581035"/>
                  <a:pt x="5633866" y="585335"/>
                  <a:pt x="5627893" y="588441"/>
                </a:cubicBezTo>
                <a:cubicBezTo>
                  <a:pt x="5621921" y="591548"/>
                  <a:pt x="5615338" y="593101"/>
                  <a:pt x="5608145" y="593101"/>
                </a:cubicBezTo>
                <a:cubicBezTo>
                  <a:pt x="5601759" y="593101"/>
                  <a:pt x="5596662" y="591333"/>
                  <a:pt x="5592855" y="587798"/>
                </a:cubicBezTo>
                <a:cubicBezTo>
                  <a:pt x="5589047" y="584263"/>
                  <a:pt x="5587144" y="579947"/>
                  <a:pt x="5587144" y="574851"/>
                </a:cubicBezTo>
                <a:cubicBezTo>
                  <a:pt x="5587144" y="570039"/>
                  <a:pt x="5588768" y="566268"/>
                  <a:pt x="5592016" y="563538"/>
                </a:cubicBezTo>
                <a:cubicBezTo>
                  <a:pt x="5595264" y="560808"/>
                  <a:pt x="5598795" y="558942"/>
                  <a:pt x="5602611" y="557942"/>
                </a:cubicBezTo>
                <a:cubicBezTo>
                  <a:pt x="5606426" y="556942"/>
                  <a:pt x="5613826" y="555263"/>
                  <a:pt x="5624809" y="552905"/>
                </a:cubicBezTo>
                <a:cubicBezTo>
                  <a:pt x="5635793" y="550547"/>
                  <a:pt x="5642798" y="548375"/>
                  <a:pt x="5645824" y="546388"/>
                </a:cubicBezTo>
                <a:close/>
                <a:moveTo>
                  <a:pt x="4931450" y="546388"/>
                </a:moveTo>
                <a:lnTo>
                  <a:pt x="4931450" y="549037"/>
                </a:lnTo>
                <a:cubicBezTo>
                  <a:pt x="4931450" y="561908"/>
                  <a:pt x="4930023" y="570743"/>
                  <a:pt x="4927169" y="575543"/>
                </a:cubicBezTo>
                <a:cubicBezTo>
                  <a:pt x="4924041" y="581035"/>
                  <a:pt x="4919491" y="585335"/>
                  <a:pt x="4913519" y="588441"/>
                </a:cubicBezTo>
                <a:cubicBezTo>
                  <a:pt x="4907547" y="591548"/>
                  <a:pt x="4900963" y="593101"/>
                  <a:pt x="4893770" y="593101"/>
                </a:cubicBezTo>
                <a:cubicBezTo>
                  <a:pt x="4887384" y="593101"/>
                  <a:pt x="4882288" y="591333"/>
                  <a:pt x="4878480" y="587798"/>
                </a:cubicBezTo>
                <a:cubicBezTo>
                  <a:pt x="4874673" y="584263"/>
                  <a:pt x="4872770" y="579947"/>
                  <a:pt x="4872770" y="574851"/>
                </a:cubicBezTo>
                <a:cubicBezTo>
                  <a:pt x="4872770" y="570039"/>
                  <a:pt x="4874393" y="566268"/>
                  <a:pt x="4877641" y="563538"/>
                </a:cubicBezTo>
                <a:cubicBezTo>
                  <a:pt x="4880888" y="560808"/>
                  <a:pt x="4884420" y="558942"/>
                  <a:pt x="4888236" y="557942"/>
                </a:cubicBezTo>
                <a:cubicBezTo>
                  <a:pt x="4892051" y="556942"/>
                  <a:pt x="4899451" y="555263"/>
                  <a:pt x="4910434" y="552905"/>
                </a:cubicBezTo>
                <a:cubicBezTo>
                  <a:pt x="4921418" y="550547"/>
                  <a:pt x="4928423" y="548375"/>
                  <a:pt x="4931450" y="546388"/>
                </a:cubicBezTo>
                <a:close/>
                <a:moveTo>
                  <a:pt x="3407450" y="546388"/>
                </a:moveTo>
                <a:lnTo>
                  <a:pt x="3407450" y="549037"/>
                </a:lnTo>
                <a:cubicBezTo>
                  <a:pt x="3407450" y="561908"/>
                  <a:pt x="3406023" y="570743"/>
                  <a:pt x="3403170" y="575543"/>
                </a:cubicBezTo>
                <a:cubicBezTo>
                  <a:pt x="3400042" y="581035"/>
                  <a:pt x="3395491" y="585335"/>
                  <a:pt x="3389519" y="588441"/>
                </a:cubicBezTo>
                <a:cubicBezTo>
                  <a:pt x="3383547" y="591548"/>
                  <a:pt x="3376964" y="593101"/>
                  <a:pt x="3369770" y="593101"/>
                </a:cubicBezTo>
                <a:cubicBezTo>
                  <a:pt x="3363384" y="593101"/>
                  <a:pt x="3358288" y="591333"/>
                  <a:pt x="3354480" y="587798"/>
                </a:cubicBezTo>
                <a:cubicBezTo>
                  <a:pt x="3350673" y="584263"/>
                  <a:pt x="3348770" y="579947"/>
                  <a:pt x="3348770" y="574851"/>
                </a:cubicBezTo>
                <a:cubicBezTo>
                  <a:pt x="3348770" y="570039"/>
                  <a:pt x="3350394" y="566268"/>
                  <a:pt x="3353641" y="563538"/>
                </a:cubicBezTo>
                <a:cubicBezTo>
                  <a:pt x="3356889" y="560808"/>
                  <a:pt x="3360421" y="558942"/>
                  <a:pt x="3364236" y="557942"/>
                </a:cubicBezTo>
                <a:cubicBezTo>
                  <a:pt x="3368052" y="556942"/>
                  <a:pt x="3375451" y="555263"/>
                  <a:pt x="3386435" y="552905"/>
                </a:cubicBezTo>
                <a:cubicBezTo>
                  <a:pt x="3397419" y="550547"/>
                  <a:pt x="3404424" y="548375"/>
                  <a:pt x="3407450" y="546388"/>
                </a:cubicBezTo>
                <a:close/>
                <a:moveTo>
                  <a:pt x="1931075" y="546388"/>
                </a:moveTo>
                <a:lnTo>
                  <a:pt x="1931075" y="549037"/>
                </a:lnTo>
                <a:cubicBezTo>
                  <a:pt x="1931075" y="561908"/>
                  <a:pt x="1929648" y="570743"/>
                  <a:pt x="1926794" y="575543"/>
                </a:cubicBezTo>
                <a:cubicBezTo>
                  <a:pt x="1923666" y="581035"/>
                  <a:pt x="1919116" y="585335"/>
                  <a:pt x="1913144" y="588441"/>
                </a:cubicBezTo>
                <a:cubicBezTo>
                  <a:pt x="1907172" y="591548"/>
                  <a:pt x="1900589" y="593101"/>
                  <a:pt x="1893395" y="593101"/>
                </a:cubicBezTo>
                <a:cubicBezTo>
                  <a:pt x="1887009" y="593101"/>
                  <a:pt x="1881913" y="591333"/>
                  <a:pt x="1878105" y="587798"/>
                </a:cubicBezTo>
                <a:cubicBezTo>
                  <a:pt x="1874298" y="584263"/>
                  <a:pt x="1872395" y="579947"/>
                  <a:pt x="1872395" y="574851"/>
                </a:cubicBezTo>
                <a:cubicBezTo>
                  <a:pt x="1872395" y="570039"/>
                  <a:pt x="1874018" y="566268"/>
                  <a:pt x="1877266" y="563538"/>
                </a:cubicBezTo>
                <a:cubicBezTo>
                  <a:pt x="1880514" y="560808"/>
                  <a:pt x="1884045" y="558942"/>
                  <a:pt x="1887861" y="557942"/>
                </a:cubicBezTo>
                <a:cubicBezTo>
                  <a:pt x="1891676" y="556942"/>
                  <a:pt x="1899076" y="555263"/>
                  <a:pt x="1910060" y="552905"/>
                </a:cubicBezTo>
                <a:cubicBezTo>
                  <a:pt x="1921044" y="550547"/>
                  <a:pt x="1928049" y="548375"/>
                  <a:pt x="1931075" y="546388"/>
                </a:cubicBezTo>
                <a:close/>
                <a:moveTo>
                  <a:pt x="959192" y="522310"/>
                </a:moveTo>
                <a:cubicBezTo>
                  <a:pt x="951453" y="522310"/>
                  <a:pt x="945574" y="524159"/>
                  <a:pt x="941557" y="527857"/>
                </a:cubicBezTo>
                <a:cubicBezTo>
                  <a:pt x="937539" y="531556"/>
                  <a:pt x="935531" y="536386"/>
                  <a:pt x="935531" y="542348"/>
                </a:cubicBezTo>
                <a:cubicBezTo>
                  <a:pt x="935531" y="548236"/>
                  <a:pt x="937590" y="553024"/>
                  <a:pt x="941707" y="556713"/>
                </a:cubicBezTo>
                <a:cubicBezTo>
                  <a:pt x="945824" y="560402"/>
                  <a:pt x="951652" y="562247"/>
                  <a:pt x="959192" y="562247"/>
                </a:cubicBezTo>
                <a:lnTo>
                  <a:pt x="1003855" y="562247"/>
                </a:lnTo>
                <a:cubicBezTo>
                  <a:pt x="1011732" y="562247"/>
                  <a:pt x="1017669" y="560381"/>
                  <a:pt x="1021665" y="556650"/>
                </a:cubicBezTo>
                <a:cubicBezTo>
                  <a:pt x="1025662" y="552919"/>
                  <a:pt x="1027660" y="548152"/>
                  <a:pt x="1027660" y="542348"/>
                </a:cubicBezTo>
                <a:cubicBezTo>
                  <a:pt x="1027660" y="536443"/>
                  <a:pt x="1025636" y="531627"/>
                  <a:pt x="1021589" y="527900"/>
                </a:cubicBezTo>
                <a:cubicBezTo>
                  <a:pt x="1017541" y="524173"/>
                  <a:pt x="1011630" y="522310"/>
                  <a:pt x="1003855" y="522310"/>
                </a:cubicBezTo>
                <a:close/>
                <a:moveTo>
                  <a:pt x="7687241" y="495926"/>
                </a:moveTo>
                <a:cubicBezTo>
                  <a:pt x="7697593" y="495926"/>
                  <a:pt x="7705995" y="500006"/>
                  <a:pt x="7712445" y="508166"/>
                </a:cubicBezTo>
                <a:cubicBezTo>
                  <a:pt x="7718895" y="516326"/>
                  <a:pt x="7722121" y="527925"/>
                  <a:pt x="7722121" y="542961"/>
                </a:cubicBezTo>
                <a:cubicBezTo>
                  <a:pt x="7722121" y="552396"/>
                  <a:pt x="7720445" y="560354"/>
                  <a:pt x="7717094" y="566837"/>
                </a:cubicBezTo>
                <a:cubicBezTo>
                  <a:pt x="7713742" y="573320"/>
                  <a:pt x="7709448" y="578140"/>
                  <a:pt x="7704213" y="581299"/>
                </a:cubicBezTo>
                <a:cubicBezTo>
                  <a:pt x="7698976" y="584457"/>
                  <a:pt x="7693414" y="586036"/>
                  <a:pt x="7687525" y="586036"/>
                </a:cubicBezTo>
                <a:cubicBezTo>
                  <a:pt x="7677607" y="586036"/>
                  <a:pt x="7669503" y="582350"/>
                  <a:pt x="7663214" y="574979"/>
                </a:cubicBezTo>
                <a:cubicBezTo>
                  <a:pt x="7656925" y="567607"/>
                  <a:pt x="7653781" y="556415"/>
                  <a:pt x="7653781" y="541404"/>
                </a:cubicBezTo>
                <a:cubicBezTo>
                  <a:pt x="7653781" y="526589"/>
                  <a:pt x="7656851" y="515305"/>
                  <a:pt x="7662992" y="507553"/>
                </a:cubicBezTo>
                <a:cubicBezTo>
                  <a:pt x="7669133" y="499801"/>
                  <a:pt x="7677217" y="495926"/>
                  <a:pt x="7687241" y="495926"/>
                </a:cubicBezTo>
                <a:close/>
                <a:moveTo>
                  <a:pt x="6296095" y="495926"/>
                </a:moveTo>
                <a:cubicBezTo>
                  <a:pt x="6302574" y="495926"/>
                  <a:pt x="6308276" y="497761"/>
                  <a:pt x="6313202" y="501432"/>
                </a:cubicBezTo>
                <a:cubicBezTo>
                  <a:pt x="6318127" y="505104"/>
                  <a:pt x="6321969" y="510411"/>
                  <a:pt x="6324728" y="517353"/>
                </a:cubicBezTo>
                <a:cubicBezTo>
                  <a:pt x="6327487" y="524295"/>
                  <a:pt x="6328866" y="532650"/>
                  <a:pt x="6328866" y="542418"/>
                </a:cubicBezTo>
                <a:cubicBezTo>
                  <a:pt x="6328866" y="557473"/>
                  <a:pt x="6325608" y="568915"/>
                  <a:pt x="6319091" y="576744"/>
                </a:cubicBezTo>
                <a:cubicBezTo>
                  <a:pt x="6312575" y="584573"/>
                  <a:pt x="6304910" y="588487"/>
                  <a:pt x="6296095" y="588487"/>
                </a:cubicBezTo>
                <a:cubicBezTo>
                  <a:pt x="6285608" y="588487"/>
                  <a:pt x="6277124" y="584682"/>
                  <a:pt x="6270643" y="577070"/>
                </a:cubicBezTo>
                <a:cubicBezTo>
                  <a:pt x="6264163" y="569459"/>
                  <a:pt x="6260923" y="558286"/>
                  <a:pt x="6260923" y="543551"/>
                </a:cubicBezTo>
                <a:cubicBezTo>
                  <a:pt x="6260923" y="533427"/>
                  <a:pt x="6262475" y="524795"/>
                  <a:pt x="6265579" y="517655"/>
                </a:cubicBezTo>
                <a:cubicBezTo>
                  <a:pt x="6268683" y="510514"/>
                  <a:pt x="6272871" y="505107"/>
                  <a:pt x="6278143" y="501435"/>
                </a:cubicBezTo>
                <a:cubicBezTo>
                  <a:pt x="6283414" y="497762"/>
                  <a:pt x="6289399" y="495926"/>
                  <a:pt x="6296095" y="495926"/>
                </a:cubicBezTo>
                <a:close/>
                <a:moveTo>
                  <a:pt x="4410371" y="495926"/>
                </a:moveTo>
                <a:cubicBezTo>
                  <a:pt x="4416532" y="495926"/>
                  <a:pt x="4422234" y="497724"/>
                  <a:pt x="4427477" y="501320"/>
                </a:cubicBezTo>
                <a:cubicBezTo>
                  <a:pt x="4432722" y="504916"/>
                  <a:pt x="4436927" y="510215"/>
                  <a:pt x="4440093" y="517215"/>
                </a:cubicBezTo>
                <a:cubicBezTo>
                  <a:pt x="4443260" y="524216"/>
                  <a:pt x="4444843" y="532617"/>
                  <a:pt x="4444843" y="542418"/>
                </a:cubicBezTo>
                <a:cubicBezTo>
                  <a:pt x="4444843" y="552907"/>
                  <a:pt x="4443269" y="561588"/>
                  <a:pt x="4440119" y="568461"/>
                </a:cubicBezTo>
                <a:cubicBezTo>
                  <a:pt x="4436970" y="575335"/>
                  <a:pt x="4432826" y="580391"/>
                  <a:pt x="4427687" y="583629"/>
                </a:cubicBezTo>
                <a:cubicBezTo>
                  <a:pt x="4422549" y="586868"/>
                  <a:pt x="4416871" y="588487"/>
                  <a:pt x="4410655" y="588487"/>
                </a:cubicBezTo>
                <a:cubicBezTo>
                  <a:pt x="4404559" y="588487"/>
                  <a:pt x="4398931" y="586789"/>
                  <a:pt x="4393770" y="583393"/>
                </a:cubicBezTo>
                <a:cubicBezTo>
                  <a:pt x="4388610" y="579996"/>
                  <a:pt x="4384507" y="574855"/>
                  <a:pt x="4381461" y="567968"/>
                </a:cubicBezTo>
                <a:cubicBezTo>
                  <a:pt x="4378416" y="561081"/>
                  <a:pt x="4376893" y="552565"/>
                  <a:pt x="4376893" y="542418"/>
                </a:cubicBezTo>
                <a:cubicBezTo>
                  <a:pt x="4376893" y="532878"/>
                  <a:pt x="4378341" y="524566"/>
                  <a:pt x="4381238" y="517481"/>
                </a:cubicBezTo>
                <a:cubicBezTo>
                  <a:pt x="4384135" y="510396"/>
                  <a:pt x="4388113" y="505032"/>
                  <a:pt x="4393171" y="501390"/>
                </a:cubicBezTo>
                <a:cubicBezTo>
                  <a:pt x="4398229" y="497747"/>
                  <a:pt x="4403963" y="495926"/>
                  <a:pt x="4410371" y="495926"/>
                </a:cubicBezTo>
                <a:close/>
                <a:moveTo>
                  <a:pt x="3753147" y="495926"/>
                </a:moveTo>
                <a:cubicBezTo>
                  <a:pt x="3759307" y="495926"/>
                  <a:pt x="3765009" y="497724"/>
                  <a:pt x="3770253" y="501320"/>
                </a:cubicBezTo>
                <a:cubicBezTo>
                  <a:pt x="3775496" y="504916"/>
                  <a:pt x="3779702" y="510215"/>
                  <a:pt x="3782868" y="517215"/>
                </a:cubicBezTo>
                <a:cubicBezTo>
                  <a:pt x="3786035" y="524216"/>
                  <a:pt x="3787618" y="532617"/>
                  <a:pt x="3787618" y="542418"/>
                </a:cubicBezTo>
                <a:cubicBezTo>
                  <a:pt x="3787618" y="552907"/>
                  <a:pt x="3786044" y="561588"/>
                  <a:pt x="3782894" y="568461"/>
                </a:cubicBezTo>
                <a:cubicBezTo>
                  <a:pt x="3779745" y="575335"/>
                  <a:pt x="3775601" y="580391"/>
                  <a:pt x="3770463" y="583629"/>
                </a:cubicBezTo>
                <a:cubicBezTo>
                  <a:pt x="3765324" y="586868"/>
                  <a:pt x="3759647" y="588487"/>
                  <a:pt x="3753430" y="588487"/>
                </a:cubicBezTo>
                <a:cubicBezTo>
                  <a:pt x="3747334" y="588487"/>
                  <a:pt x="3741706" y="586789"/>
                  <a:pt x="3736546" y="583393"/>
                </a:cubicBezTo>
                <a:cubicBezTo>
                  <a:pt x="3731386" y="579996"/>
                  <a:pt x="3727282" y="574855"/>
                  <a:pt x="3724237" y="567968"/>
                </a:cubicBezTo>
                <a:cubicBezTo>
                  <a:pt x="3721191" y="561081"/>
                  <a:pt x="3719668" y="552565"/>
                  <a:pt x="3719668" y="542418"/>
                </a:cubicBezTo>
                <a:cubicBezTo>
                  <a:pt x="3719668" y="532878"/>
                  <a:pt x="3721117" y="524566"/>
                  <a:pt x="3724014" y="517481"/>
                </a:cubicBezTo>
                <a:cubicBezTo>
                  <a:pt x="3726910" y="510396"/>
                  <a:pt x="3730888" y="505032"/>
                  <a:pt x="3735947" y="501390"/>
                </a:cubicBezTo>
                <a:cubicBezTo>
                  <a:pt x="3741005" y="497747"/>
                  <a:pt x="3746738" y="495926"/>
                  <a:pt x="3753147" y="495926"/>
                </a:cubicBezTo>
                <a:close/>
                <a:moveTo>
                  <a:pt x="2276771" y="495926"/>
                </a:moveTo>
                <a:cubicBezTo>
                  <a:pt x="2282932" y="495926"/>
                  <a:pt x="2288634" y="497724"/>
                  <a:pt x="2293878" y="501320"/>
                </a:cubicBezTo>
                <a:cubicBezTo>
                  <a:pt x="2299122" y="504916"/>
                  <a:pt x="2303327" y="510215"/>
                  <a:pt x="2306494" y="517215"/>
                </a:cubicBezTo>
                <a:cubicBezTo>
                  <a:pt x="2309660" y="524216"/>
                  <a:pt x="2311243" y="532617"/>
                  <a:pt x="2311243" y="542418"/>
                </a:cubicBezTo>
                <a:cubicBezTo>
                  <a:pt x="2311243" y="552907"/>
                  <a:pt x="2309669" y="561588"/>
                  <a:pt x="2306520" y="568461"/>
                </a:cubicBezTo>
                <a:cubicBezTo>
                  <a:pt x="2303370" y="575335"/>
                  <a:pt x="2299226" y="580391"/>
                  <a:pt x="2294087" y="583629"/>
                </a:cubicBezTo>
                <a:cubicBezTo>
                  <a:pt x="2288949" y="586868"/>
                  <a:pt x="2283271" y="588487"/>
                  <a:pt x="2277056" y="588487"/>
                </a:cubicBezTo>
                <a:cubicBezTo>
                  <a:pt x="2270960" y="588487"/>
                  <a:pt x="2265332" y="586789"/>
                  <a:pt x="2260171" y="583393"/>
                </a:cubicBezTo>
                <a:cubicBezTo>
                  <a:pt x="2255010" y="579996"/>
                  <a:pt x="2250908" y="574855"/>
                  <a:pt x="2247862" y="567968"/>
                </a:cubicBezTo>
                <a:cubicBezTo>
                  <a:pt x="2244816" y="561081"/>
                  <a:pt x="2243293" y="552565"/>
                  <a:pt x="2243293" y="542418"/>
                </a:cubicBezTo>
                <a:cubicBezTo>
                  <a:pt x="2243293" y="532878"/>
                  <a:pt x="2244742" y="524566"/>
                  <a:pt x="2247638" y="517481"/>
                </a:cubicBezTo>
                <a:cubicBezTo>
                  <a:pt x="2250536" y="510396"/>
                  <a:pt x="2254513" y="505032"/>
                  <a:pt x="2259572" y="501390"/>
                </a:cubicBezTo>
                <a:cubicBezTo>
                  <a:pt x="2264630" y="497747"/>
                  <a:pt x="2270363" y="495926"/>
                  <a:pt x="2276771" y="495926"/>
                </a:cubicBezTo>
                <a:close/>
                <a:moveTo>
                  <a:pt x="829242" y="495926"/>
                </a:moveTo>
                <a:cubicBezTo>
                  <a:pt x="839594" y="495926"/>
                  <a:pt x="847995" y="500006"/>
                  <a:pt x="854446" y="508166"/>
                </a:cubicBezTo>
                <a:cubicBezTo>
                  <a:pt x="860896" y="516326"/>
                  <a:pt x="864121" y="527925"/>
                  <a:pt x="864121" y="542961"/>
                </a:cubicBezTo>
                <a:cubicBezTo>
                  <a:pt x="864121" y="552396"/>
                  <a:pt x="862446" y="560354"/>
                  <a:pt x="859094" y="566837"/>
                </a:cubicBezTo>
                <a:cubicBezTo>
                  <a:pt x="855743" y="573320"/>
                  <a:pt x="851449" y="578140"/>
                  <a:pt x="846213" y="581299"/>
                </a:cubicBezTo>
                <a:cubicBezTo>
                  <a:pt x="840977" y="584457"/>
                  <a:pt x="835414" y="586036"/>
                  <a:pt x="829525" y="586036"/>
                </a:cubicBezTo>
                <a:cubicBezTo>
                  <a:pt x="819607" y="586036"/>
                  <a:pt x="811504" y="582350"/>
                  <a:pt x="805215" y="574979"/>
                </a:cubicBezTo>
                <a:cubicBezTo>
                  <a:pt x="798926" y="567607"/>
                  <a:pt x="795781" y="556415"/>
                  <a:pt x="795781" y="541404"/>
                </a:cubicBezTo>
                <a:cubicBezTo>
                  <a:pt x="795781" y="526589"/>
                  <a:pt x="798852" y="515305"/>
                  <a:pt x="804993" y="507553"/>
                </a:cubicBezTo>
                <a:cubicBezTo>
                  <a:pt x="811134" y="499801"/>
                  <a:pt x="819217" y="495926"/>
                  <a:pt x="829242" y="495926"/>
                </a:cubicBezTo>
                <a:close/>
                <a:moveTo>
                  <a:pt x="2687403" y="495637"/>
                </a:moveTo>
                <a:cubicBezTo>
                  <a:pt x="2698116" y="495637"/>
                  <a:pt x="2706692" y="499720"/>
                  <a:pt x="2713133" y="507886"/>
                </a:cubicBezTo>
                <a:cubicBezTo>
                  <a:pt x="2719574" y="516051"/>
                  <a:pt x="2722794" y="527659"/>
                  <a:pt x="2722794" y="542709"/>
                </a:cubicBezTo>
                <a:cubicBezTo>
                  <a:pt x="2722794" y="557603"/>
                  <a:pt x="2719579" y="569148"/>
                  <a:pt x="2713148" y="577345"/>
                </a:cubicBezTo>
                <a:cubicBezTo>
                  <a:pt x="2706717" y="585542"/>
                  <a:pt x="2698135" y="589641"/>
                  <a:pt x="2687403" y="589641"/>
                </a:cubicBezTo>
                <a:cubicBezTo>
                  <a:pt x="2680306" y="589641"/>
                  <a:pt x="2674171" y="587821"/>
                  <a:pt x="2668999" y="584180"/>
                </a:cubicBezTo>
                <a:cubicBezTo>
                  <a:pt x="2663828" y="580540"/>
                  <a:pt x="2659798" y="575158"/>
                  <a:pt x="2656910" y="568037"/>
                </a:cubicBezTo>
                <a:cubicBezTo>
                  <a:pt x="2654024" y="560915"/>
                  <a:pt x="2652580" y="552472"/>
                  <a:pt x="2652580" y="542709"/>
                </a:cubicBezTo>
                <a:cubicBezTo>
                  <a:pt x="2652580" y="532882"/>
                  <a:pt x="2654045" y="524365"/>
                  <a:pt x="2656976" y="517158"/>
                </a:cubicBezTo>
                <a:cubicBezTo>
                  <a:pt x="2659907" y="509951"/>
                  <a:pt x="2663990" y="504562"/>
                  <a:pt x="2669225" y="500992"/>
                </a:cubicBezTo>
                <a:cubicBezTo>
                  <a:pt x="2674461" y="497422"/>
                  <a:pt x="2680520" y="495637"/>
                  <a:pt x="2687403" y="495637"/>
                </a:cubicBezTo>
                <a:close/>
                <a:moveTo>
                  <a:pt x="468078" y="495637"/>
                </a:moveTo>
                <a:cubicBezTo>
                  <a:pt x="478791" y="495637"/>
                  <a:pt x="487367" y="499720"/>
                  <a:pt x="493808" y="507886"/>
                </a:cubicBezTo>
                <a:cubicBezTo>
                  <a:pt x="500249" y="516051"/>
                  <a:pt x="503469" y="527659"/>
                  <a:pt x="503469" y="542709"/>
                </a:cubicBezTo>
                <a:cubicBezTo>
                  <a:pt x="503469" y="557603"/>
                  <a:pt x="500253" y="569148"/>
                  <a:pt x="493822" y="577345"/>
                </a:cubicBezTo>
                <a:cubicBezTo>
                  <a:pt x="487392" y="585542"/>
                  <a:pt x="478810" y="589641"/>
                  <a:pt x="468078" y="589641"/>
                </a:cubicBezTo>
                <a:cubicBezTo>
                  <a:pt x="460980" y="589641"/>
                  <a:pt x="454845" y="587821"/>
                  <a:pt x="449674" y="584180"/>
                </a:cubicBezTo>
                <a:cubicBezTo>
                  <a:pt x="444502" y="580540"/>
                  <a:pt x="440473" y="575158"/>
                  <a:pt x="437585" y="568037"/>
                </a:cubicBezTo>
                <a:cubicBezTo>
                  <a:pt x="434698" y="560915"/>
                  <a:pt x="433254" y="552472"/>
                  <a:pt x="433254" y="542709"/>
                </a:cubicBezTo>
                <a:cubicBezTo>
                  <a:pt x="433254" y="532882"/>
                  <a:pt x="434720" y="524365"/>
                  <a:pt x="437651" y="517158"/>
                </a:cubicBezTo>
                <a:cubicBezTo>
                  <a:pt x="440582" y="509951"/>
                  <a:pt x="444665" y="504562"/>
                  <a:pt x="449900" y="500992"/>
                </a:cubicBezTo>
                <a:cubicBezTo>
                  <a:pt x="455136" y="497422"/>
                  <a:pt x="461195" y="495637"/>
                  <a:pt x="468078" y="495637"/>
                </a:cubicBezTo>
                <a:close/>
                <a:moveTo>
                  <a:pt x="8868931" y="493763"/>
                </a:moveTo>
                <a:cubicBezTo>
                  <a:pt x="8878170" y="493763"/>
                  <a:pt x="8885619" y="496759"/>
                  <a:pt x="8891278" y="502751"/>
                </a:cubicBezTo>
                <a:cubicBezTo>
                  <a:pt x="8896937" y="508744"/>
                  <a:pt x="8900213" y="516945"/>
                  <a:pt x="8901105" y="527356"/>
                </a:cubicBezTo>
                <a:lnTo>
                  <a:pt x="8837043" y="527356"/>
                </a:lnTo>
                <a:cubicBezTo>
                  <a:pt x="8838269" y="517111"/>
                  <a:pt x="8841710" y="508950"/>
                  <a:pt x="8847366" y="502875"/>
                </a:cubicBezTo>
                <a:cubicBezTo>
                  <a:pt x="8853023" y="496800"/>
                  <a:pt x="8860211" y="493763"/>
                  <a:pt x="8868931" y="493763"/>
                </a:cubicBezTo>
                <a:close/>
                <a:moveTo>
                  <a:pt x="7859281" y="493763"/>
                </a:moveTo>
                <a:cubicBezTo>
                  <a:pt x="7868521" y="493763"/>
                  <a:pt x="7875970" y="496759"/>
                  <a:pt x="7881628" y="502751"/>
                </a:cubicBezTo>
                <a:cubicBezTo>
                  <a:pt x="7887287" y="508744"/>
                  <a:pt x="7890563" y="516945"/>
                  <a:pt x="7891455" y="527356"/>
                </a:cubicBezTo>
                <a:lnTo>
                  <a:pt x="7827393" y="527356"/>
                </a:lnTo>
                <a:cubicBezTo>
                  <a:pt x="7828619" y="517111"/>
                  <a:pt x="7832060" y="508950"/>
                  <a:pt x="7837717" y="502875"/>
                </a:cubicBezTo>
                <a:cubicBezTo>
                  <a:pt x="7843373" y="496800"/>
                  <a:pt x="7850562" y="493763"/>
                  <a:pt x="7859281" y="493763"/>
                </a:cubicBezTo>
                <a:close/>
                <a:moveTo>
                  <a:pt x="3039632" y="493763"/>
                </a:moveTo>
                <a:cubicBezTo>
                  <a:pt x="3048871" y="493763"/>
                  <a:pt x="3056320" y="496759"/>
                  <a:pt x="3061979" y="502751"/>
                </a:cubicBezTo>
                <a:cubicBezTo>
                  <a:pt x="3067638" y="508744"/>
                  <a:pt x="3070914" y="516945"/>
                  <a:pt x="3071806" y="527356"/>
                </a:cubicBezTo>
                <a:lnTo>
                  <a:pt x="3007744" y="527356"/>
                </a:lnTo>
                <a:cubicBezTo>
                  <a:pt x="3008969" y="517111"/>
                  <a:pt x="3012411" y="508950"/>
                  <a:pt x="3018067" y="502875"/>
                </a:cubicBezTo>
                <a:cubicBezTo>
                  <a:pt x="3023724" y="496800"/>
                  <a:pt x="3030912" y="493763"/>
                  <a:pt x="3039632" y="493763"/>
                </a:cubicBezTo>
                <a:close/>
                <a:moveTo>
                  <a:pt x="1220357" y="493763"/>
                </a:moveTo>
                <a:cubicBezTo>
                  <a:pt x="1229596" y="493763"/>
                  <a:pt x="1237045" y="496759"/>
                  <a:pt x="1242704" y="502751"/>
                </a:cubicBezTo>
                <a:cubicBezTo>
                  <a:pt x="1248364" y="508744"/>
                  <a:pt x="1251639" y="516945"/>
                  <a:pt x="1252531" y="527356"/>
                </a:cubicBezTo>
                <a:lnTo>
                  <a:pt x="1188469" y="527356"/>
                </a:lnTo>
                <a:cubicBezTo>
                  <a:pt x="1189695" y="517111"/>
                  <a:pt x="1193136" y="508950"/>
                  <a:pt x="1198792" y="502875"/>
                </a:cubicBezTo>
                <a:cubicBezTo>
                  <a:pt x="1204449" y="496800"/>
                  <a:pt x="1211637" y="493763"/>
                  <a:pt x="1220357" y="493763"/>
                </a:cubicBezTo>
                <a:close/>
                <a:moveTo>
                  <a:pt x="7744103" y="461328"/>
                </a:moveTo>
                <a:cubicBezTo>
                  <a:pt x="7738067" y="461328"/>
                  <a:pt x="7733131" y="463464"/>
                  <a:pt x="7729292" y="467736"/>
                </a:cubicBezTo>
                <a:cubicBezTo>
                  <a:pt x="7725454" y="472008"/>
                  <a:pt x="7723535" y="477852"/>
                  <a:pt x="7723535" y="485270"/>
                </a:cubicBezTo>
                <a:lnTo>
                  <a:pt x="7723535" y="487615"/>
                </a:lnTo>
                <a:cubicBezTo>
                  <a:pt x="7719940" y="479142"/>
                  <a:pt x="7713906" y="472689"/>
                  <a:pt x="7705433" y="468258"/>
                </a:cubicBezTo>
                <a:cubicBezTo>
                  <a:pt x="7696961" y="463827"/>
                  <a:pt x="7687026" y="461611"/>
                  <a:pt x="7675631" y="461611"/>
                </a:cubicBezTo>
                <a:cubicBezTo>
                  <a:pt x="7666127" y="461611"/>
                  <a:pt x="7657347" y="463326"/>
                  <a:pt x="7649292" y="466754"/>
                </a:cubicBezTo>
                <a:cubicBezTo>
                  <a:pt x="7641237" y="470183"/>
                  <a:pt x="7634160" y="475240"/>
                  <a:pt x="7628062" y="481924"/>
                </a:cubicBezTo>
                <a:cubicBezTo>
                  <a:pt x="7621964" y="488607"/>
                  <a:pt x="7617276" y="496786"/>
                  <a:pt x="7614000" y="506460"/>
                </a:cubicBezTo>
                <a:cubicBezTo>
                  <a:pt x="7610724" y="516133"/>
                  <a:pt x="7609086" y="526933"/>
                  <a:pt x="7609086" y="538861"/>
                </a:cubicBezTo>
                <a:cubicBezTo>
                  <a:pt x="7609086" y="554850"/>
                  <a:pt x="7611773" y="568997"/>
                  <a:pt x="7617148" y="581302"/>
                </a:cubicBezTo>
                <a:cubicBezTo>
                  <a:pt x="7622522" y="593608"/>
                  <a:pt x="7630272" y="603216"/>
                  <a:pt x="7640400" y="610128"/>
                </a:cubicBezTo>
                <a:cubicBezTo>
                  <a:pt x="7650528" y="617039"/>
                  <a:pt x="7662366" y="620495"/>
                  <a:pt x="7675914" y="620495"/>
                </a:cubicBezTo>
                <a:cubicBezTo>
                  <a:pt x="7687212" y="620495"/>
                  <a:pt x="7696975" y="618204"/>
                  <a:pt x="7705200" y="613621"/>
                </a:cubicBezTo>
                <a:cubicBezTo>
                  <a:pt x="7713425" y="609039"/>
                  <a:pt x="7718830" y="602850"/>
                  <a:pt x="7721413" y="595054"/>
                </a:cubicBezTo>
                <a:cubicBezTo>
                  <a:pt x="7721226" y="605602"/>
                  <a:pt x="7720949" y="613645"/>
                  <a:pt x="7720582" y="619185"/>
                </a:cubicBezTo>
                <a:cubicBezTo>
                  <a:pt x="7720216" y="624724"/>
                  <a:pt x="7719029" y="629754"/>
                  <a:pt x="7717022" y="634274"/>
                </a:cubicBezTo>
                <a:cubicBezTo>
                  <a:pt x="7715014" y="638794"/>
                  <a:pt x="7711510" y="642313"/>
                  <a:pt x="7706509" y="644831"/>
                </a:cubicBezTo>
                <a:cubicBezTo>
                  <a:pt x="7701508" y="647350"/>
                  <a:pt x="7694236" y="648609"/>
                  <a:pt x="7684695" y="648609"/>
                </a:cubicBezTo>
                <a:cubicBezTo>
                  <a:pt x="7679983" y="648609"/>
                  <a:pt x="7675900" y="648200"/>
                  <a:pt x="7672448" y="647381"/>
                </a:cubicBezTo>
                <a:cubicBezTo>
                  <a:pt x="7668997" y="646563"/>
                  <a:pt x="7666061" y="645328"/>
                  <a:pt x="7663642" y="643676"/>
                </a:cubicBezTo>
                <a:cubicBezTo>
                  <a:pt x="7661223" y="642024"/>
                  <a:pt x="7658983" y="639994"/>
                  <a:pt x="7656921" y="637586"/>
                </a:cubicBezTo>
                <a:cubicBezTo>
                  <a:pt x="7654859" y="635179"/>
                  <a:pt x="7652798" y="632714"/>
                  <a:pt x="7650737" y="630191"/>
                </a:cubicBezTo>
                <a:cubicBezTo>
                  <a:pt x="7645730" y="624303"/>
                  <a:pt x="7639932" y="621360"/>
                  <a:pt x="7633344" y="621360"/>
                </a:cubicBezTo>
                <a:cubicBezTo>
                  <a:pt x="7628077" y="621360"/>
                  <a:pt x="7623542" y="623120"/>
                  <a:pt x="7619742" y="626641"/>
                </a:cubicBezTo>
                <a:cubicBezTo>
                  <a:pt x="7615941" y="630162"/>
                  <a:pt x="7614040" y="634695"/>
                  <a:pt x="7614040" y="640238"/>
                </a:cubicBezTo>
                <a:cubicBezTo>
                  <a:pt x="7614040" y="647286"/>
                  <a:pt x="7617075" y="653973"/>
                  <a:pt x="7623144" y="660298"/>
                </a:cubicBezTo>
                <a:cubicBezTo>
                  <a:pt x="7629214" y="666623"/>
                  <a:pt x="7637657" y="671711"/>
                  <a:pt x="7648472" y="675561"/>
                </a:cubicBezTo>
                <a:cubicBezTo>
                  <a:pt x="7659287" y="679412"/>
                  <a:pt x="7671548" y="681337"/>
                  <a:pt x="7685252" y="681337"/>
                </a:cubicBezTo>
                <a:cubicBezTo>
                  <a:pt x="7700142" y="681337"/>
                  <a:pt x="7712652" y="679821"/>
                  <a:pt x="7722778" y="676789"/>
                </a:cubicBezTo>
                <a:cubicBezTo>
                  <a:pt x="7732905" y="673757"/>
                  <a:pt x="7741161" y="669049"/>
                  <a:pt x="7747545" y="662667"/>
                </a:cubicBezTo>
                <a:cubicBezTo>
                  <a:pt x="7753930" y="656284"/>
                  <a:pt x="7758545" y="648283"/>
                  <a:pt x="7761392" y="638666"/>
                </a:cubicBezTo>
                <a:cubicBezTo>
                  <a:pt x="7764239" y="629048"/>
                  <a:pt x="7765662" y="617702"/>
                  <a:pt x="7765662" y="604628"/>
                </a:cubicBezTo>
                <a:lnTo>
                  <a:pt x="7765662" y="492477"/>
                </a:lnTo>
                <a:cubicBezTo>
                  <a:pt x="7765662" y="482934"/>
                  <a:pt x="7764245" y="475357"/>
                  <a:pt x="7761409" y="469745"/>
                </a:cubicBezTo>
                <a:cubicBezTo>
                  <a:pt x="7758573" y="464133"/>
                  <a:pt x="7752805" y="461328"/>
                  <a:pt x="7744103" y="461328"/>
                </a:cubicBezTo>
                <a:close/>
                <a:moveTo>
                  <a:pt x="5302956" y="461328"/>
                </a:moveTo>
                <a:cubicBezTo>
                  <a:pt x="5296626" y="461328"/>
                  <a:pt x="5291518" y="463514"/>
                  <a:pt x="5287633" y="467887"/>
                </a:cubicBezTo>
                <a:cubicBezTo>
                  <a:pt x="5283748" y="472259"/>
                  <a:pt x="5281805" y="478437"/>
                  <a:pt x="5281805" y="486419"/>
                </a:cubicBezTo>
                <a:lnTo>
                  <a:pt x="5281805" y="596888"/>
                </a:lnTo>
                <a:cubicBezTo>
                  <a:pt x="5281805" y="605695"/>
                  <a:pt x="5283926" y="612432"/>
                  <a:pt x="5288169" y="617099"/>
                </a:cubicBezTo>
                <a:cubicBezTo>
                  <a:pt x="5292412" y="621766"/>
                  <a:pt x="5297907" y="624099"/>
                  <a:pt x="5304654" y="624099"/>
                </a:cubicBezTo>
                <a:cubicBezTo>
                  <a:pt x="5311527" y="624099"/>
                  <a:pt x="5317054" y="621739"/>
                  <a:pt x="5321236" y="617020"/>
                </a:cubicBezTo>
                <a:cubicBezTo>
                  <a:pt x="5325418" y="612300"/>
                  <a:pt x="5327509" y="605590"/>
                  <a:pt x="5327509" y="596888"/>
                </a:cubicBezTo>
                <a:lnTo>
                  <a:pt x="5327509" y="544694"/>
                </a:lnTo>
                <a:cubicBezTo>
                  <a:pt x="5327509" y="528875"/>
                  <a:pt x="5329337" y="517008"/>
                  <a:pt x="5332991" y="509094"/>
                </a:cubicBezTo>
                <a:cubicBezTo>
                  <a:pt x="5336646" y="501180"/>
                  <a:pt x="5344130" y="497223"/>
                  <a:pt x="5355445" y="497223"/>
                </a:cubicBezTo>
                <a:cubicBezTo>
                  <a:pt x="5360851" y="497223"/>
                  <a:pt x="5364779" y="498667"/>
                  <a:pt x="5367230" y="501555"/>
                </a:cubicBezTo>
                <a:cubicBezTo>
                  <a:pt x="5369681" y="504443"/>
                  <a:pt x="5371219" y="508431"/>
                  <a:pt x="5371843" y="513519"/>
                </a:cubicBezTo>
                <a:cubicBezTo>
                  <a:pt x="5372468" y="518606"/>
                  <a:pt x="5372780" y="525886"/>
                  <a:pt x="5372780" y="535358"/>
                </a:cubicBezTo>
                <a:lnTo>
                  <a:pt x="5372780" y="596888"/>
                </a:lnTo>
                <a:cubicBezTo>
                  <a:pt x="5372780" y="605752"/>
                  <a:pt x="5374859" y="612503"/>
                  <a:pt x="5379016" y="617141"/>
                </a:cubicBezTo>
                <a:cubicBezTo>
                  <a:pt x="5383173" y="621780"/>
                  <a:pt x="5388617" y="624099"/>
                  <a:pt x="5395349" y="624099"/>
                </a:cubicBezTo>
                <a:cubicBezTo>
                  <a:pt x="5402328" y="624099"/>
                  <a:pt x="5407929" y="621774"/>
                  <a:pt x="5412151" y="617123"/>
                </a:cubicBezTo>
                <a:cubicBezTo>
                  <a:pt x="5416374" y="612473"/>
                  <a:pt x="5418485" y="605728"/>
                  <a:pt x="5418485" y="596888"/>
                </a:cubicBezTo>
                <a:lnTo>
                  <a:pt x="5418485" y="545543"/>
                </a:lnTo>
                <a:cubicBezTo>
                  <a:pt x="5418485" y="529383"/>
                  <a:pt x="5419755" y="518374"/>
                  <a:pt x="5422294" y="512515"/>
                </a:cubicBezTo>
                <a:cubicBezTo>
                  <a:pt x="5424673" y="507738"/>
                  <a:pt x="5427908" y="503995"/>
                  <a:pt x="5432000" y="501286"/>
                </a:cubicBezTo>
                <a:cubicBezTo>
                  <a:pt x="5436092" y="498578"/>
                  <a:pt x="5440350" y="497223"/>
                  <a:pt x="5444772" y="497223"/>
                </a:cubicBezTo>
                <a:cubicBezTo>
                  <a:pt x="5450173" y="497223"/>
                  <a:pt x="5454189" y="498663"/>
                  <a:pt x="5456820" y="501543"/>
                </a:cubicBezTo>
                <a:cubicBezTo>
                  <a:pt x="5459451" y="504423"/>
                  <a:pt x="5461097" y="508206"/>
                  <a:pt x="5461757" y="512892"/>
                </a:cubicBezTo>
                <a:cubicBezTo>
                  <a:pt x="5462417" y="517579"/>
                  <a:pt x="5462747" y="523936"/>
                  <a:pt x="5462747" y="531963"/>
                </a:cubicBezTo>
                <a:lnTo>
                  <a:pt x="5462747" y="596888"/>
                </a:lnTo>
                <a:cubicBezTo>
                  <a:pt x="5462747" y="605696"/>
                  <a:pt x="5464869" y="612434"/>
                  <a:pt x="5469112" y="617100"/>
                </a:cubicBezTo>
                <a:cubicBezTo>
                  <a:pt x="5473356" y="621766"/>
                  <a:pt x="5478852" y="624099"/>
                  <a:pt x="5485601" y="624099"/>
                </a:cubicBezTo>
                <a:cubicBezTo>
                  <a:pt x="5492581" y="624099"/>
                  <a:pt x="5498182" y="621774"/>
                  <a:pt x="5502405" y="617123"/>
                </a:cubicBezTo>
                <a:cubicBezTo>
                  <a:pt x="5506628" y="612473"/>
                  <a:pt x="5508740" y="605728"/>
                  <a:pt x="5508740" y="596888"/>
                </a:cubicBezTo>
                <a:lnTo>
                  <a:pt x="5508740" y="521497"/>
                </a:lnTo>
                <a:cubicBezTo>
                  <a:pt x="5508740" y="506158"/>
                  <a:pt x="5506715" y="494214"/>
                  <a:pt x="5502666" y="485664"/>
                </a:cubicBezTo>
                <a:cubicBezTo>
                  <a:pt x="5499173" y="478493"/>
                  <a:pt x="5493352" y="472691"/>
                  <a:pt x="5485204" y="468259"/>
                </a:cubicBezTo>
                <a:cubicBezTo>
                  <a:pt x="5477055" y="463827"/>
                  <a:pt x="5467456" y="461611"/>
                  <a:pt x="5456406" y="461611"/>
                </a:cubicBezTo>
                <a:cubicBezTo>
                  <a:pt x="5446933" y="461611"/>
                  <a:pt x="5438272" y="463627"/>
                  <a:pt x="5430420" y="467658"/>
                </a:cubicBezTo>
                <a:cubicBezTo>
                  <a:pt x="5422568" y="471689"/>
                  <a:pt x="5416180" y="477453"/>
                  <a:pt x="5411255" y="484950"/>
                </a:cubicBezTo>
                <a:cubicBezTo>
                  <a:pt x="5407917" y="477686"/>
                  <a:pt x="5402504" y="471980"/>
                  <a:pt x="5395017" y="467832"/>
                </a:cubicBezTo>
                <a:cubicBezTo>
                  <a:pt x="5387531" y="463685"/>
                  <a:pt x="5378685" y="461611"/>
                  <a:pt x="5368480" y="461611"/>
                </a:cubicBezTo>
                <a:cubicBezTo>
                  <a:pt x="5358698" y="461611"/>
                  <a:pt x="5349783" y="463598"/>
                  <a:pt x="5341734" y="467572"/>
                </a:cubicBezTo>
                <a:cubicBezTo>
                  <a:pt x="5333685" y="471546"/>
                  <a:pt x="5327952" y="477339"/>
                  <a:pt x="5324535" y="484950"/>
                </a:cubicBezTo>
                <a:lnTo>
                  <a:pt x="5324535" y="484155"/>
                </a:lnTo>
                <a:cubicBezTo>
                  <a:pt x="5324535" y="477177"/>
                  <a:pt x="5322472" y="471628"/>
                  <a:pt x="5318347" y="467508"/>
                </a:cubicBezTo>
                <a:cubicBezTo>
                  <a:pt x="5314221" y="463388"/>
                  <a:pt x="5309091" y="461328"/>
                  <a:pt x="5302956" y="461328"/>
                </a:cubicBezTo>
                <a:close/>
                <a:moveTo>
                  <a:pt x="5036256" y="461328"/>
                </a:moveTo>
                <a:cubicBezTo>
                  <a:pt x="5029926" y="461328"/>
                  <a:pt x="5024818" y="463514"/>
                  <a:pt x="5020933" y="467887"/>
                </a:cubicBezTo>
                <a:cubicBezTo>
                  <a:pt x="5017048" y="472259"/>
                  <a:pt x="5015105" y="478437"/>
                  <a:pt x="5015105" y="486419"/>
                </a:cubicBezTo>
                <a:lnTo>
                  <a:pt x="5015105" y="596888"/>
                </a:lnTo>
                <a:cubicBezTo>
                  <a:pt x="5015105" y="605695"/>
                  <a:pt x="5017226" y="612432"/>
                  <a:pt x="5021469" y="617099"/>
                </a:cubicBezTo>
                <a:cubicBezTo>
                  <a:pt x="5025712" y="621766"/>
                  <a:pt x="5031207" y="624099"/>
                  <a:pt x="5037954" y="624099"/>
                </a:cubicBezTo>
                <a:cubicBezTo>
                  <a:pt x="5044827" y="624099"/>
                  <a:pt x="5050354" y="621739"/>
                  <a:pt x="5054536" y="617020"/>
                </a:cubicBezTo>
                <a:cubicBezTo>
                  <a:pt x="5058718" y="612300"/>
                  <a:pt x="5060809" y="605590"/>
                  <a:pt x="5060809" y="596888"/>
                </a:cubicBezTo>
                <a:lnTo>
                  <a:pt x="5060809" y="544694"/>
                </a:lnTo>
                <a:cubicBezTo>
                  <a:pt x="5060809" y="528875"/>
                  <a:pt x="5062637" y="517008"/>
                  <a:pt x="5066291" y="509094"/>
                </a:cubicBezTo>
                <a:cubicBezTo>
                  <a:pt x="5069946" y="501180"/>
                  <a:pt x="5077430" y="497223"/>
                  <a:pt x="5088745" y="497223"/>
                </a:cubicBezTo>
                <a:cubicBezTo>
                  <a:pt x="5094150" y="497223"/>
                  <a:pt x="5098079" y="498667"/>
                  <a:pt x="5100530" y="501555"/>
                </a:cubicBezTo>
                <a:cubicBezTo>
                  <a:pt x="5102981" y="504443"/>
                  <a:pt x="5104519" y="508431"/>
                  <a:pt x="5105143" y="513519"/>
                </a:cubicBezTo>
                <a:cubicBezTo>
                  <a:pt x="5105768" y="518606"/>
                  <a:pt x="5106080" y="525886"/>
                  <a:pt x="5106080" y="535358"/>
                </a:cubicBezTo>
                <a:lnTo>
                  <a:pt x="5106080" y="596888"/>
                </a:lnTo>
                <a:cubicBezTo>
                  <a:pt x="5106080" y="605752"/>
                  <a:pt x="5108159" y="612503"/>
                  <a:pt x="5112316" y="617141"/>
                </a:cubicBezTo>
                <a:cubicBezTo>
                  <a:pt x="5116473" y="621780"/>
                  <a:pt x="5121917" y="624099"/>
                  <a:pt x="5128649" y="624099"/>
                </a:cubicBezTo>
                <a:cubicBezTo>
                  <a:pt x="5135628" y="624099"/>
                  <a:pt x="5141229" y="621774"/>
                  <a:pt x="5145451" y="617123"/>
                </a:cubicBezTo>
                <a:cubicBezTo>
                  <a:pt x="5149674" y="612473"/>
                  <a:pt x="5151785" y="605728"/>
                  <a:pt x="5151785" y="596888"/>
                </a:cubicBezTo>
                <a:lnTo>
                  <a:pt x="5151785" y="545543"/>
                </a:lnTo>
                <a:cubicBezTo>
                  <a:pt x="5151785" y="529383"/>
                  <a:pt x="5153055" y="518374"/>
                  <a:pt x="5155594" y="512515"/>
                </a:cubicBezTo>
                <a:cubicBezTo>
                  <a:pt x="5157973" y="507738"/>
                  <a:pt x="5161208" y="503995"/>
                  <a:pt x="5165300" y="501286"/>
                </a:cubicBezTo>
                <a:cubicBezTo>
                  <a:pt x="5169392" y="498578"/>
                  <a:pt x="5173650" y="497223"/>
                  <a:pt x="5178072" y="497223"/>
                </a:cubicBezTo>
                <a:cubicBezTo>
                  <a:pt x="5183473" y="497223"/>
                  <a:pt x="5187489" y="498663"/>
                  <a:pt x="5190120" y="501543"/>
                </a:cubicBezTo>
                <a:cubicBezTo>
                  <a:pt x="5192751" y="504423"/>
                  <a:pt x="5194397" y="508206"/>
                  <a:pt x="5195057" y="512892"/>
                </a:cubicBezTo>
                <a:cubicBezTo>
                  <a:pt x="5195717" y="517579"/>
                  <a:pt x="5196047" y="523936"/>
                  <a:pt x="5196047" y="531963"/>
                </a:cubicBezTo>
                <a:lnTo>
                  <a:pt x="5196047" y="596888"/>
                </a:lnTo>
                <a:cubicBezTo>
                  <a:pt x="5196047" y="605696"/>
                  <a:pt x="5198169" y="612434"/>
                  <a:pt x="5202412" y="617100"/>
                </a:cubicBezTo>
                <a:cubicBezTo>
                  <a:pt x="5206656" y="621766"/>
                  <a:pt x="5212152" y="624099"/>
                  <a:pt x="5218901" y="624099"/>
                </a:cubicBezTo>
                <a:cubicBezTo>
                  <a:pt x="5225881" y="624099"/>
                  <a:pt x="5231482" y="621774"/>
                  <a:pt x="5235705" y="617123"/>
                </a:cubicBezTo>
                <a:cubicBezTo>
                  <a:pt x="5239928" y="612473"/>
                  <a:pt x="5242040" y="605728"/>
                  <a:pt x="5242040" y="596888"/>
                </a:cubicBezTo>
                <a:lnTo>
                  <a:pt x="5242040" y="521497"/>
                </a:lnTo>
                <a:cubicBezTo>
                  <a:pt x="5242040" y="506158"/>
                  <a:pt x="5240015" y="494214"/>
                  <a:pt x="5235966" y="485664"/>
                </a:cubicBezTo>
                <a:cubicBezTo>
                  <a:pt x="5232473" y="478493"/>
                  <a:pt x="5226652" y="472691"/>
                  <a:pt x="5218504" y="468259"/>
                </a:cubicBezTo>
                <a:cubicBezTo>
                  <a:pt x="5210355" y="463827"/>
                  <a:pt x="5200756" y="461611"/>
                  <a:pt x="5189706" y="461611"/>
                </a:cubicBezTo>
                <a:cubicBezTo>
                  <a:pt x="5180233" y="461611"/>
                  <a:pt x="5171572" y="463627"/>
                  <a:pt x="5163720" y="467658"/>
                </a:cubicBezTo>
                <a:cubicBezTo>
                  <a:pt x="5155868" y="471689"/>
                  <a:pt x="5149480" y="477453"/>
                  <a:pt x="5144555" y="484950"/>
                </a:cubicBezTo>
                <a:cubicBezTo>
                  <a:pt x="5141217" y="477686"/>
                  <a:pt x="5135804" y="471980"/>
                  <a:pt x="5128317" y="467832"/>
                </a:cubicBezTo>
                <a:cubicBezTo>
                  <a:pt x="5120831" y="463685"/>
                  <a:pt x="5111985" y="461611"/>
                  <a:pt x="5101780" y="461611"/>
                </a:cubicBezTo>
                <a:cubicBezTo>
                  <a:pt x="5091998" y="461611"/>
                  <a:pt x="5083083" y="463598"/>
                  <a:pt x="5075034" y="467572"/>
                </a:cubicBezTo>
                <a:cubicBezTo>
                  <a:pt x="5066985" y="471546"/>
                  <a:pt x="5061252" y="477339"/>
                  <a:pt x="5057835" y="484950"/>
                </a:cubicBezTo>
                <a:lnTo>
                  <a:pt x="5057835" y="484155"/>
                </a:lnTo>
                <a:cubicBezTo>
                  <a:pt x="5057835" y="477177"/>
                  <a:pt x="5055772" y="471628"/>
                  <a:pt x="5051647" y="467508"/>
                </a:cubicBezTo>
                <a:cubicBezTo>
                  <a:pt x="5047521" y="463388"/>
                  <a:pt x="5042391" y="461328"/>
                  <a:pt x="5036256" y="461328"/>
                </a:cubicBezTo>
                <a:close/>
                <a:moveTo>
                  <a:pt x="4588581" y="461328"/>
                </a:moveTo>
                <a:cubicBezTo>
                  <a:pt x="4582251" y="461328"/>
                  <a:pt x="4577143" y="463514"/>
                  <a:pt x="4573258" y="467887"/>
                </a:cubicBezTo>
                <a:cubicBezTo>
                  <a:pt x="4569373" y="472259"/>
                  <a:pt x="4567430" y="478437"/>
                  <a:pt x="4567430" y="486419"/>
                </a:cubicBezTo>
                <a:lnTo>
                  <a:pt x="4567430" y="596888"/>
                </a:lnTo>
                <a:cubicBezTo>
                  <a:pt x="4567430" y="605695"/>
                  <a:pt x="4569552" y="612432"/>
                  <a:pt x="4573794" y="617099"/>
                </a:cubicBezTo>
                <a:cubicBezTo>
                  <a:pt x="4578037" y="621766"/>
                  <a:pt x="4583532" y="624099"/>
                  <a:pt x="4590280" y="624099"/>
                </a:cubicBezTo>
                <a:cubicBezTo>
                  <a:pt x="4597152" y="624099"/>
                  <a:pt x="4602679" y="621739"/>
                  <a:pt x="4606861" y="617020"/>
                </a:cubicBezTo>
                <a:cubicBezTo>
                  <a:pt x="4611043" y="612300"/>
                  <a:pt x="4613134" y="605590"/>
                  <a:pt x="4613134" y="596888"/>
                </a:cubicBezTo>
                <a:lnTo>
                  <a:pt x="4613134" y="544694"/>
                </a:lnTo>
                <a:cubicBezTo>
                  <a:pt x="4613134" y="528875"/>
                  <a:pt x="4614961" y="517008"/>
                  <a:pt x="4618616" y="509094"/>
                </a:cubicBezTo>
                <a:cubicBezTo>
                  <a:pt x="4622271" y="501180"/>
                  <a:pt x="4629756" y="497223"/>
                  <a:pt x="4641071" y="497223"/>
                </a:cubicBezTo>
                <a:cubicBezTo>
                  <a:pt x="4646476" y="497223"/>
                  <a:pt x="4650404" y="498667"/>
                  <a:pt x="4652855" y="501555"/>
                </a:cubicBezTo>
                <a:cubicBezTo>
                  <a:pt x="4655306" y="504443"/>
                  <a:pt x="4656844" y="508431"/>
                  <a:pt x="4657469" y="513519"/>
                </a:cubicBezTo>
                <a:cubicBezTo>
                  <a:pt x="4658094" y="518606"/>
                  <a:pt x="4658406" y="525886"/>
                  <a:pt x="4658406" y="535358"/>
                </a:cubicBezTo>
                <a:lnTo>
                  <a:pt x="4658406" y="596888"/>
                </a:lnTo>
                <a:cubicBezTo>
                  <a:pt x="4658406" y="605752"/>
                  <a:pt x="4660484" y="612503"/>
                  <a:pt x="4664641" y="617141"/>
                </a:cubicBezTo>
                <a:cubicBezTo>
                  <a:pt x="4668799" y="621780"/>
                  <a:pt x="4674243" y="624099"/>
                  <a:pt x="4680974" y="624099"/>
                </a:cubicBezTo>
                <a:cubicBezTo>
                  <a:pt x="4687953" y="624099"/>
                  <a:pt x="4693554" y="621774"/>
                  <a:pt x="4697776" y="617123"/>
                </a:cubicBezTo>
                <a:cubicBezTo>
                  <a:pt x="4701999" y="612473"/>
                  <a:pt x="4704110" y="605728"/>
                  <a:pt x="4704110" y="596888"/>
                </a:cubicBezTo>
                <a:lnTo>
                  <a:pt x="4704110" y="545543"/>
                </a:lnTo>
                <a:cubicBezTo>
                  <a:pt x="4704110" y="529383"/>
                  <a:pt x="4705380" y="518374"/>
                  <a:pt x="4707920" y="512515"/>
                </a:cubicBezTo>
                <a:cubicBezTo>
                  <a:pt x="4710298" y="507738"/>
                  <a:pt x="4713533" y="503995"/>
                  <a:pt x="4717625" y="501286"/>
                </a:cubicBezTo>
                <a:cubicBezTo>
                  <a:pt x="4721717" y="498578"/>
                  <a:pt x="4725975" y="497223"/>
                  <a:pt x="4730398" y="497223"/>
                </a:cubicBezTo>
                <a:cubicBezTo>
                  <a:pt x="4735798" y="497223"/>
                  <a:pt x="4739814" y="498663"/>
                  <a:pt x="4742445" y="501543"/>
                </a:cubicBezTo>
                <a:cubicBezTo>
                  <a:pt x="4745077" y="504423"/>
                  <a:pt x="4746722" y="508206"/>
                  <a:pt x="4747382" y="512892"/>
                </a:cubicBezTo>
                <a:cubicBezTo>
                  <a:pt x="4748042" y="517579"/>
                  <a:pt x="4748372" y="523936"/>
                  <a:pt x="4748372" y="531963"/>
                </a:cubicBezTo>
                <a:lnTo>
                  <a:pt x="4748372" y="596888"/>
                </a:lnTo>
                <a:cubicBezTo>
                  <a:pt x="4748372" y="605696"/>
                  <a:pt x="4750494" y="612434"/>
                  <a:pt x="4754738" y="617100"/>
                </a:cubicBezTo>
                <a:cubicBezTo>
                  <a:pt x="4758981" y="621766"/>
                  <a:pt x="4764477" y="624099"/>
                  <a:pt x="4771227" y="624099"/>
                </a:cubicBezTo>
                <a:cubicBezTo>
                  <a:pt x="4778206" y="624099"/>
                  <a:pt x="4783807" y="621774"/>
                  <a:pt x="4788030" y="617123"/>
                </a:cubicBezTo>
                <a:cubicBezTo>
                  <a:pt x="4792253" y="612473"/>
                  <a:pt x="4794365" y="605728"/>
                  <a:pt x="4794365" y="596888"/>
                </a:cubicBezTo>
                <a:lnTo>
                  <a:pt x="4794365" y="521497"/>
                </a:lnTo>
                <a:cubicBezTo>
                  <a:pt x="4794365" y="506158"/>
                  <a:pt x="4792341" y="494214"/>
                  <a:pt x="4788292" y="485664"/>
                </a:cubicBezTo>
                <a:cubicBezTo>
                  <a:pt x="4784798" y="478493"/>
                  <a:pt x="4778977" y="472691"/>
                  <a:pt x="4770829" y="468259"/>
                </a:cubicBezTo>
                <a:cubicBezTo>
                  <a:pt x="4762681" y="463827"/>
                  <a:pt x="4753081" y="461611"/>
                  <a:pt x="4742031" y="461611"/>
                </a:cubicBezTo>
                <a:cubicBezTo>
                  <a:pt x="4732559" y="461611"/>
                  <a:pt x="4723897" y="463627"/>
                  <a:pt x="4716045" y="467658"/>
                </a:cubicBezTo>
                <a:cubicBezTo>
                  <a:pt x="4708193" y="471689"/>
                  <a:pt x="4701805" y="477453"/>
                  <a:pt x="4696881" y="484950"/>
                </a:cubicBezTo>
                <a:cubicBezTo>
                  <a:pt x="4693542" y="477686"/>
                  <a:pt x="4688130" y="471980"/>
                  <a:pt x="4680643" y="467832"/>
                </a:cubicBezTo>
                <a:cubicBezTo>
                  <a:pt x="4673156" y="463685"/>
                  <a:pt x="4664311" y="461611"/>
                  <a:pt x="4654105" y="461611"/>
                </a:cubicBezTo>
                <a:cubicBezTo>
                  <a:pt x="4644324" y="461611"/>
                  <a:pt x="4635409" y="463598"/>
                  <a:pt x="4627359" y="467572"/>
                </a:cubicBezTo>
                <a:cubicBezTo>
                  <a:pt x="4619310" y="471546"/>
                  <a:pt x="4613577" y="477339"/>
                  <a:pt x="4610161" y="484950"/>
                </a:cubicBezTo>
                <a:lnTo>
                  <a:pt x="4610161" y="484155"/>
                </a:lnTo>
                <a:cubicBezTo>
                  <a:pt x="4610161" y="477177"/>
                  <a:pt x="4608098" y="471628"/>
                  <a:pt x="4603972" y="467508"/>
                </a:cubicBezTo>
                <a:cubicBezTo>
                  <a:pt x="4599847" y="463388"/>
                  <a:pt x="4594716" y="461328"/>
                  <a:pt x="4588581" y="461328"/>
                </a:cubicBezTo>
                <a:close/>
                <a:moveTo>
                  <a:pt x="1464382" y="461328"/>
                </a:moveTo>
                <a:cubicBezTo>
                  <a:pt x="1458051" y="461328"/>
                  <a:pt x="1452943" y="463514"/>
                  <a:pt x="1449058" y="467887"/>
                </a:cubicBezTo>
                <a:cubicBezTo>
                  <a:pt x="1445173" y="472259"/>
                  <a:pt x="1443230" y="478437"/>
                  <a:pt x="1443230" y="486419"/>
                </a:cubicBezTo>
                <a:lnTo>
                  <a:pt x="1443230" y="596888"/>
                </a:lnTo>
                <a:cubicBezTo>
                  <a:pt x="1443230" y="605695"/>
                  <a:pt x="1445352" y="612432"/>
                  <a:pt x="1449594" y="617099"/>
                </a:cubicBezTo>
                <a:cubicBezTo>
                  <a:pt x="1453837" y="621766"/>
                  <a:pt x="1459332" y="624099"/>
                  <a:pt x="1466080" y="624099"/>
                </a:cubicBezTo>
                <a:cubicBezTo>
                  <a:pt x="1472953" y="624099"/>
                  <a:pt x="1478480" y="621739"/>
                  <a:pt x="1482662" y="617020"/>
                </a:cubicBezTo>
                <a:cubicBezTo>
                  <a:pt x="1486843" y="612300"/>
                  <a:pt x="1488934" y="605590"/>
                  <a:pt x="1488934" y="596888"/>
                </a:cubicBezTo>
                <a:lnTo>
                  <a:pt x="1488934" y="544694"/>
                </a:lnTo>
                <a:cubicBezTo>
                  <a:pt x="1488934" y="528875"/>
                  <a:pt x="1490762" y="517008"/>
                  <a:pt x="1494416" y="509094"/>
                </a:cubicBezTo>
                <a:cubicBezTo>
                  <a:pt x="1498071" y="501180"/>
                  <a:pt x="1505556" y="497223"/>
                  <a:pt x="1516871" y="497223"/>
                </a:cubicBezTo>
                <a:cubicBezTo>
                  <a:pt x="1522276" y="497223"/>
                  <a:pt x="1526204" y="498667"/>
                  <a:pt x="1528655" y="501555"/>
                </a:cubicBezTo>
                <a:cubicBezTo>
                  <a:pt x="1531106" y="504443"/>
                  <a:pt x="1532644" y="508431"/>
                  <a:pt x="1533269" y="513519"/>
                </a:cubicBezTo>
                <a:cubicBezTo>
                  <a:pt x="1533894" y="518606"/>
                  <a:pt x="1534206" y="525886"/>
                  <a:pt x="1534206" y="535358"/>
                </a:cubicBezTo>
                <a:lnTo>
                  <a:pt x="1534206" y="596888"/>
                </a:lnTo>
                <a:cubicBezTo>
                  <a:pt x="1534206" y="605752"/>
                  <a:pt x="1536285" y="612503"/>
                  <a:pt x="1540442" y="617141"/>
                </a:cubicBezTo>
                <a:cubicBezTo>
                  <a:pt x="1544599" y="621780"/>
                  <a:pt x="1550043" y="624099"/>
                  <a:pt x="1556774" y="624099"/>
                </a:cubicBezTo>
                <a:cubicBezTo>
                  <a:pt x="1563753" y="624099"/>
                  <a:pt x="1569354" y="621774"/>
                  <a:pt x="1573577" y="617123"/>
                </a:cubicBezTo>
                <a:cubicBezTo>
                  <a:pt x="1577799" y="612473"/>
                  <a:pt x="1579910" y="605728"/>
                  <a:pt x="1579910" y="596888"/>
                </a:cubicBezTo>
                <a:lnTo>
                  <a:pt x="1579910" y="545543"/>
                </a:lnTo>
                <a:cubicBezTo>
                  <a:pt x="1579910" y="529383"/>
                  <a:pt x="1581180" y="518374"/>
                  <a:pt x="1583720" y="512515"/>
                </a:cubicBezTo>
                <a:cubicBezTo>
                  <a:pt x="1586099" y="507738"/>
                  <a:pt x="1589334" y="503995"/>
                  <a:pt x="1593426" y="501286"/>
                </a:cubicBezTo>
                <a:cubicBezTo>
                  <a:pt x="1597518" y="498578"/>
                  <a:pt x="1601775" y="497223"/>
                  <a:pt x="1606198" y="497223"/>
                </a:cubicBezTo>
                <a:cubicBezTo>
                  <a:pt x="1611598" y="497223"/>
                  <a:pt x="1615614" y="498663"/>
                  <a:pt x="1618246" y="501543"/>
                </a:cubicBezTo>
                <a:cubicBezTo>
                  <a:pt x="1620877" y="504423"/>
                  <a:pt x="1622523" y="508206"/>
                  <a:pt x="1623183" y="512892"/>
                </a:cubicBezTo>
                <a:cubicBezTo>
                  <a:pt x="1623843" y="517579"/>
                  <a:pt x="1624173" y="523936"/>
                  <a:pt x="1624173" y="531963"/>
                </a:cubicBezTo>
                <a:lnTo>
                  <a:pt x="1624173" y="596888"/>
                </a:lnTo>
                <a:cubicBezTo>
                  <a:pt x="1624173" y="605696"/>
                  <a:pt x="1626294" y="612434"/>
                  <a:pt x="1630538" y="617100"/>
                </a:cubicBezTo>
                <a:cubicBezTo>
                  <a:pt x="1634781" y="621766"/>
                  <a:pt x="1640278" y="624099"/>
                  <a:pt x="1647027" y="624099"/>
                </a:cubicBezTo>
                <a:cubicBezTo>
                  <a:pt x="1654006" y="624099"/>
                  <a:pt x="1659607" y="621774"/>
                  <a:pt x="1663830" y="617123"/>
                </a:cubicBezTo>
                <a:cubicBezTo>
                  <a:pt x="1668054" y="612473"/>
                  <a:pt x="1670165" y="605728"/>
                  <a:pt x="1670165" y="596888"/>
                </a:cubicBezTo>
                <a:lnTo>
                  <a:pt x="1670165" y="521497"/>
                </a:lnTo>
                <a:cubicBezTo>
                  <a:pt x="1670165" y="506158"/>
                  <a:pt x="1668141" y="494214"/>
                  <a:pt x="1664092" y="485664"/>
                </a:cubicBezTo>
                <a:cubicBezTo>
                  <a:pt x="1660598" y="478493"/>
                  <a:pt x="1654778" y="472691"/>
                  <a:pt x="1646629" y="468259"/>
                </a:cubicBezTo>
                <a:cubicBezTo>
                  <a:pt x="1638481" y="463827"/>
                  <a:pt x="1628882" y="461611"/>
                  <a:pt x="1617831" y="461611"/>
                </a:cubicBezTo>
                <a:cubicBezTo>
                  <a:pt x="1608359" y="461611"/>
                  <a:pt x="1599697" y="463627"/>
                  <a:pt x="1591845" y="467658"/>
                </a:cubicBezTo>
                <a:cubicBezTo>
                  <a:pt x="1583994" y="471689"/>
                  <a:pt x="1577606" y="477453"/>
                  <a:pt x="1572681" y="484950"/>
                </a:cubicBezTo>
                <a:cubicBezTo>
                  <a:pt x="1569343" y="477686"/>
                  <a:pt x="1563930" y="471980"/>
                  <a:pt x="1556443" y="467832"/>
                </a:cubicBezTo>
                <a:cubicBezTo>
                  <a:pt x="1548956" y="463685"/>
                  <a:pt x="1540111" y="461611"/>
                  <a:pt x="1529905" y="461611"/>
                </a:cubicBezTo>
                <a:cubicBezTo>
                  <a:pt x="1520124" y="461611"/>
                  <a:pt x="1511209" y="463598"/>
                  <a:pt x="1503159" y="467572"/>
                </a:cubicBezTo>
                <a:cubicBezTo>
                  <a:pt x="1495110" y="471546"/>
                  <a:pt x="1489378" y="477339"/>
                  <a:pt x="1485961" y="484950"/>
                </a:cubicBezTo>
                <a:lnTo>
                  <a:pt x="1485961" y="484155"/>
                </a:lnTo>
                <a:cubicBezTo>
                  <a:pt x="1485961" y="477177"/>
                  <a:pt x="1483898" y="471628"/>
                  <a:pt x="1479772" y="467508"/>
                </a:cubicBezTo>
                <a:cubicBezTo>
                  <a:pt x="1475647" y="463388"/>
                  <a:pt x="1470517" y="461328"/>
                  <a:pt x="1464382" y="461328"/>
                </a:cubicBezTo>
                <a:close/>
                <a:moveTo>
                  <a:pt x="886104" y="461328"/>
                </a:moveTo>
                <a:cubicBezTo>
                  <a:pt x="880068" y="461328"/>
                  <a:pt x="875131" y="463464"/>
                  <a:pt x="871293" y="467736"/>
                </a:cubicBezTo>
                <a:cubicBezTo>
                  <a:pt x="867455" y="472008"/>
                  <a:pt x="865536" y="477852"/>
                  <a:pt x="865536" y="485270"/>
                </a:cubicBezTo>
                <a:lnTo>
                  <a:pt x="865536" y="487615"/>
                </a:lnTo>
                <a:cubicBezTo>
                  <a:pt x="861940" y="479142"/>
                  <a:pt x="855906" y="472689"/>
                  <a:pt x="847434" y="468258"/>
                </a:cubicBezTo>
                <a:cubicBezTo>
                  <a:pt x="838961" y="463827"/>
                  <a:pt x="829027" y="461611"/>
                  <a:pt x="817631" y="461611"/>
                </a:cubicBezTo>
                <a:cubicBezTo>
                  <a:pt x="808127" y="461611"/>
                  <a:pt x="799348" y="463326"/>
                  <a:pt x="791293" y="466754"/>
                </a:cubicBezTo>
                <a:cubicBezTo>
                  <a:pt x="783237" y="470183"/>
                  <a:pt x="776161" y="475240"/>
                  <a:pt x="770062" y="481924"/>
                </a:cubicBezTo>
                <a:cubicBezTo>
                  <a:pt x="763964" y="488607"/>
                  <a:pt x="759277" y="496786"/>
                  <a:pt x="756001" y="506460"/>
                </a:cubicBezTo>
                <a:cubicBezTo>
                  <a:pt x="752724" y="516133"/>
                  <a:pt x="751086" y="526933"/>
                  <a:pt x="751086" y="538861"/>
                </a:cubicBezTo>
                <a:cubicBezTo>
                  <a:pt x="751086" y="554850"/>
                  <a:pt x="753773" y="568997"/>
                  <a:pt x="759148" y="581302"/>
                </a:cubicBezTo>
                <a:cubicBezTo>
                  <a:pt x="764522" y="593608"/>
                  <a:pt x="772273" y="603216"/>
                  <a:pt x="782401" y="610128"/>
                </a:cubicBezTo>
                <a:cubicBezTo>
                  <a:pt x="792529" y="617039"/>
                  <a:pt x="804367" y="620495"/>
                  <a:pt x="817915" y="620495"/>
                </a:cubicBezTo>
                <a:cubicBezTo>
                  <a:pt x="829213" y="620495"/>
                  <a:pt x="838975" y="618204"/>
                  <a:pt x="847201" y="613621"/>
                </a:cubicBezTo>
                <a:cubicBezTo>
                  <a:pt x="855426" y="609039"/>
                  <a:pt x="860831" y="602850"/>
                  <a:pt x="863414" y="595054"/>
                </a:cubicBezTo>
                <a:cubicBezTo>
                  <a:pt x="863226" y="605602"/>
                  <a:pt x="862949" y="613645"/>
                  <a:pt x="862583" y="619185"/>
                </a:cubicBezTo>
                <a:cubicBezTo>
                  <a:pt x="862216" y="624724"/>
                  <a:pt x="861029" y="629754"/>
                  <a:pt x="859022" y="634274"/>
                </a:cubicBezTo>
                <a:cubicBezTo>
                  <a:pt x="857015" y="638794"/>
                  <a:pt x="853511" y="642313"/>
                  <a:pt x="848510" y="644831"/>
                </a:cubicBezTo>
                <a:cubicBezTo>
                  <a:pt x="843508" y="647350"/>
                  <a:pt x="836237" y="648609"/>
                  <a:pt x="826696" y="648609"/>
                </a:cubicBezTo>
                <a:cubicBezTo>
                  <a:pt x="821983" y="648609"/>
                  <a:pt x="817901" y="648200"/>
                  <a:pt x="814449" y="647381"/>
                </a:cubicBezTo>
                <a:cubicBezTo>
                  <a:pt x="810997" y="646563"/>
                  <a:pt x="808062" y="645328"/>
                  <a:pt x="805643" y="643676"/>
                </a:cubicBezTo>
                <a:cubicBezTo>
                  <a:pt x="803224" y="642024"/>
                  <a:pt x="800984" y="639994"/>
                  <a:pt x="798922" y="637586"/>
                </a:cubicBezTo>
                <a:cubicBezTo>
                  <a:pt x="796860" y="635179"/>
                  <a:pt x="794798" y="632714"/>
                  <a:pt x="792738" y="630191"/>
                </a:cubicBezTo>
                <a:cubicBezTo>
                  <a:pt x="787731" y="624303"/>
                  <a:pt x="781933" y="621360"/>
                  <a:pt x="775344" y="621360"/>
                </a:cubicBezTo>
                <a:cubicBezTo>
                  <a:pt x="770077" y="621360"/>
                  <a:pt x="765543" y="623120"/>
                  <a:pt x="761742" y="626641"/>
                </a:cubicBezTo>
                <a:cubicBezTo>
                  <a:pt x="757941" y="630162"/>
                  <a:pt x="756040" y="634695"/>
                  <a:pt x="756040" y="640238"/>
                </a:cubicBezTo>
                <a:cubicBezTo>
                  <a:pt x="756040" y="647286"/>
                  <a:pt x="759075" y="653973"/>
                  <a:pt x="765145" y="660298"/>
                </a:cubicBezTo>
                <a:cubicBezTo>
                  <a:pt x="771214" y="666623"/>
                  <a:pt x="779657" y="671711"/>
                  <a:pt x="790472" y="675561"/>
                </a:cubicBezTo>
                <a:cubicBezTo>
                  <a:pt x="801288" y="679412"/>
                  <a:pt x="813548" y="681337"/>
                  <a:pt x="827252" y="681337"/>
                </a:cubicBezTo>
                <a:cubicBezTo>
                  <a:pt x="842143" y="681337"/>
                  <a:pt x="854652" y="679821"/>
                  <a:pt x="864779" y="676789"/>
                </a:cubicBezTo>
                <a:cubicBezTo>
                  <a:pt x="874906" y="673757"/>
                  <a:pt x="883162" y="669049"/>
                  <a:pt x="889546" y="662667"/>
                </a:cubicBezTo>
                <a:cubicBezTo>
                  <a:pt x="895930" y="656284"/>
                  <a:pt x="900546" y="648283"/>
                  <a:pt x="903393" y="638666"/>
                </a:cubicBezTo>
                <a:cubicBezTo>
                  <a:pt x="906239" y="629048"/>
                  <a:pt x="907663" y="617702"/>
                  <a:pt x="907663" y="604628"/>
                </a:cubicBezTo>
                <a:lnTo>
                  <a:pt x="907663" y="492477"/>
                </a:lnTo>
                <a:cubicBezTo>
                  <a:pt x="907663" y="482934"/>
                  <a:pt x="906245" y="475357"/>
                  <a:pt x="903410" y="469745"/>
                </a:cubicBezTo>
                <a:cubicBezTo>
                  <a:pt x="900574" y="464133"/>
                  <a:pt x="894806" y="461328"/>
                  <a:pt x="886104" y="461328"/>
                </a:cubicBezTo>
                <a:close/>
                <a:moveTo>
                  <a:pt x="8275693" y="461323"/>
                </a:moveTo>
                <a:cubicBezTo>
                  <a:pt x="8269256" y="461323"/>
                  <a:pt x="8264181" y="463432"/>
                  <a:pt x="8260470" y="467649"/>
                </a:cubicBezTo>
                <a:cubicBezTo>
                  <a:pt x="8256758" y="471866"/>
                  <a:pt x="8254902" y="478027"/>
                  <a:pt x="8254902" y="486131"/>
                </a:cubicBezTo>
                <a:lnTo>
                  <a:pt x="8254902" y="597735"/>
                </a:lnTo>
                <a:cubicBezTo>
                  <a:pt x="8254902" y="606060"/>
                  <a:pt x="8256940" y="612535"/>
                  <a:pt x="8261015" y="617161"/>
                </a:cubicBezTo>
                <a:cubicBezTo>
                  <a:pt x="8265091" y="621786"/>
                  <a:pt x="8270359" y="624099"/>
                  <a:pt x="8276822" y="624099"/>
                </a:cubicBezTo>
                <a:cubicBezTo>
                  <a:pt x="8283450" y="624099"/>
                  <a:pt x="8288856" y="621838"/>
                  <a:pt x="8293037" y="617317"/>
                </a:cubicBezTo>
                <a:cubicBezTo>
                  <a:pt x="8297218" y="612796"/>
                  <a:pt x="8299309" y="606268"/>
                  <a:pt x="8299309" y="597735"/>
                </a:cubicBezTo>
                <a:lnTo>
                  <a:pt x="8299309" y="549359"/>
                </a:lnTo>
                <a:cubicBezTo>
                  <a:pt x="8299309" y="533825"/>
                  <a:pt x="8300056" y="523781"/>
                  <a:pt x="8301551" y="519226"/>
                </a:cubicBezTo>
                <a:cubicBezTo>
                  <a:pt x="8304283" y="511810"/>
                  <a:pt x="8308218" y="506241"/>
                  <a:pt x="8313353" y="502518"/>
                </a:cubicBezTo>
                <a:cubicBezTo>
                  <a:pt x="8318487" y="498796"/>
                  <a:pt x="8324163" y="496935"/>
                  <a:pt x="8330379" y="496935"/>
                </a:cubicBezTo>
                <a:cubicBezTo>
                  <a:pt x="8339767" y="496935"/>
                  <a:pt x="8346043" y="499951"/>
                  <a:pt x="8349207" y="505982"/>
                </a:cubicBezTo>
                <a:cubicBezTo>
                  <a:pt x="8352370" y="512013"/>
                  <a:pt x="8353952" y="521145"/>
                  <a:pt x="8353952" y="533376"/>
                </a:cubicBezTo>
                <a:lnTo>
                  <a:pt x="8353952" y="597735"/>
                </a:lnTo>
                <a:cubicBezTo>
                  <a:pt x="8353952" y="606027"/>
                  <a:pt x="8356004" y="612494"/>
                  <a:pt x="8360109" y="617136"/>
                </a:cubicBezTo>
                <a:cubicBezTo>
                  <a:pt x="8364214" y="621778"/>
                  <a:pt x="8369585" y="624099"/>
                  <a:pt x="8376225" y="624099"/>
                </a:cubicBezTo>
                <a:cubicBezTo>
                  <a:pt x="8382804" y="624099"/>
                  <a:pt x="8388138" y="621811"/>
                  <a:pt x="8392227" y="617235"/>
                </a:cubicBezTo>
                <a:cubicBezTo>
                  <a:pt x="8396314" y="612659"/>
                  <a:pt x="8398358" y="606159"/>
                  <a:pt x="8398358" y="597735"/>
                </a:cubicBezTo>
                <a:lnTo>
                  <a:pt x="8398358" y="525878"/>
                </a:lnTo>
                <a:cubicBezTo>
                  <a:pt x="8398358" y="517381"/>
                  <a:pt x="8397961" y="510255"/>
                  <a:pt x="8397168" y="504501"/>
                </a:cubicBezTo>
                <a:cubicBezTo>
                  <a:pt x="8396374" y="498746"/>
                  <a:pt x="8394624" y="493366"/>
                  <a:pt x="8391918" y="488359"/>
                </a:cubicBezTo>
                <a:cubicBezTo>
                  <a:pt x="8387724" y="479773"/>
                  <a:pt x="8381360" y="473120"/>
                  <a:pt x="8372823" y="468401"/>
                </a:cubicBezTo>
                <a:cubicBezTo>
                  <a:pt x="8364287" y="463682"/>
                  <a:pt x="8354669" y="461323"/>
                  <a:pt x="8343970" y="461323"/>
                </a:cubicBezTo>
                <a:cubicBezTo>
                  <a:pt x="8333062" y="461323"/>
                  <a:pt x="8323368" y="463529"/>
                  <a:pt x="8314890" y="467939"/>
                </a:cubicBezTo>
                <a:cubicBezTo>
                  <a:pt x="8306411" y="472350"/>
                  <a:pt x="8300419" y="478820"/>
                  <a:pt x="8296912" y="487349"/>
                </a:cubicBezTo>
                <a:lnTo>
                  <a:pt x="8296912" y="485565"/>
                </a:lnTo>
                <a:cubicBezTo>
                  <a:pt x="8296912" y="480564"/>
                  <a:pt x="8295964" y="476217"/>
                  <a:pt x="8294069" y="472525"/>
                </a:cubicBezTo>
                <a:cubicBezTo>
                  <a:pt x="8292173" y="468833"/>
                  <a:pt x="8289621" y="466043"/>
                  <a:pt x="8286411" y="464155"/>
                </a:cubicBezTo>
                <a:cubicBezTo>
                  <a:pt x="8283200" y="462267"/>
                  <a:pt x="8279627" y="461323"/>
                  <a:pt x="8275693" y="461323"/>
                </a:cubicBezTo>
                <a:close/>
                <a:moveTo>
                  <a:pt x="8192250" y="461323"/>
                </a:moveTo>
                <a:cubicBezTo>
                  <a:pt x="8185744" y="461323"/>
                  <a:pt x="8180464" y="463546"/>
                  <a:pt x="8176411" y="467991"/>
                </a:cubicBezTo>
                <a:cubicBezTo>
                  <a:pt x="8172357" y="472437"/>
                  <a:pt x="8170331" y="478861"/>
                  <a:pt x="8170331" y="487264"/>
                </a:cubicBezTo>
                <a:lnTo>
                  <a:pt x="8170331" y="597735"/>
                </a:lnTo>
                <a:cubicBezTo>
                  <a:pt x="8170331" y="606022"/>
                  <a:pt x="8172350" y="612488"/>
                  <a:pt x="8176388" y="617132"/>
                </a:cubicBezTo>
                <a:cubicBezTo>
                  <a:pt x="8180427" y="621777"/>
                  <a:pt x="8185714" y="624099"/>
                  <a:pt x="8192250" y="624099"/>
                </a:cubicBezTo>
                <a:cubicBezTo>
                  <a:pt x="8198786" y="624099"/>
                  <a:pt x="8204168" y="621816"/>
                  <a:pt x="8208396" y="617248"/>
                </a:cubicBezTo>
                <a:cubicBezTo>
                  <a:pt x="8212623" y="612681"/>
                  <a:pt x="8214737" y="606177"/>
                  <a:pt x="8214737" y="597735"/>
                </a:cubicBezTo>
                <a:lnTo>
                  <a:pt x="8214737" y="486131"/>
                </a:lnTo>
                <a:cubicBezTo>
                  <a:pt x="8214737" y="478525"/>
                  <a:pt x="8212620" y="472489"/>
                  <a:pt x="8208385" y="468023"/>
                </a:cubicBezTo>
                <a:cubicBezTo>
                  <a:pt x="8204151" y="463556"/>
                  <a:pt x="8198772" y="461323"/>
                  <a:pt x="8192250" y="461323"/>
                </a:cubicBezTo>
                <a:close/>
                <a:moveTo>
                  <a:pt x="8017114" y="461323"/>
                </a:moveTo>
                <a:cubicBezTo>
                  <a:pt x="8003976" y="461323"/>
                  <a:pt x="7992684" y="463478"/>
                  <a:pt x="7983235" y="467787"/>
                </a:cubicBezTo>
                <a:cubicBezTo>
                  <a:pt x="7973786" y="472097"/>
                  <a:pt x="7966600" y="477924"/>
                  <a:pt x="7961678" y="485269"/>
                </a:cubicBezTo>
                <a:cubicBezTo>
                  <a:pt x="7956754" y="492614"/>
                  <a:pt x="7954293" y="500457"/>
                  <a:pt x="7954293" y="508800"/>
                </a:cubicBezTo>
                <a:cubicBezTo>
                  <a:pt x="7954293" y="518242"/>
                  <a:pt x="7956960" y="526139"/>
                  <a:pt x="7962294" y="532491"/>
                </a:cubicBezTo>
                <a:cubicBezTo>
                  <a:pt x="7967629" y="538843"/>
                  <a:pt x="7974640" y="543913"/>
                  <a:pt x="7983329" y="547699"/>
                </a:cubicBezTo>
                <a:cubicBezTo>
                  <a:pt x="7992016" y="551485"/>
                  <a:pt x="8002577" y="554923"/>
                  <a:pt x="8015012" y="558014"/>
                </a:cubicBezTo>
                <a:cubicBezTo>
                  <a:pt x="8027442" y="561003"/>
                  <a:pt x="8035930" y="563874"/>
                  <a:pt x="8040472" y="566629"/>
                </a:cubicBezTo>
                <a:cubicBezTo>
                  <a:pt x="8045015" y="569383"/>
                  <a:pt x="8047287" y="573604"/>
                  <a:pt x="8047287" y="579292"/>
                </a:cubicBezTo>
                <a:cubicBezTo>
                  <a:pt x="8047287" y="582728"/>
                  <a:pt x="8045146" y="585936"/>
                  <a:pt x="8040864" y="588918"/>
                </a:cubicBezTo>
                <a:cubicBezTo>
                  <a:pt x="8036581" y="591899"/>
                  <a:pt x="8030873" y="593389"/>
                  <a:pt x="8023741" y="593389"/>
                </a:cubicBezTo>
                <a:cubicBezTo>
                  <a:pt x="8014776" y="593389"/>
                  <a:pt x="8007776" y="591837"/>
                  <a:pt x="8002739" y="588733"/>
                </a:cubicBezTo>
                <a:cubicBezTo>
                  <a:pt x="7997702" y="585629"/>
                  <a:pt x="7993462" y="581164"/>
                  <a:pt x="7990022" y="575340"/>
                </a:cubicBezTo>
                <a:cubicBezTo>
                  <a:pt x="7987641" y="570856"/>
                  <a:pt x="7985162" y="567436"/>
                  <a:pt x="7982586" y="565081"/>
                </a:cubicBezTo>
                <a:cubicBezTo>
                  <a:pt x="7980010" y="562726"/>
                  <a:pt x="7976298" y="561549"/>
                  <a:pt x="7971450" y="561549"/>
                </a:cubicBezTo>
                <a:cubicBezTo>
                  <a:pt x="7966022" y="561549"/>
                  <a:pt x="7961523" y="563333"/>
                  <a:pt x="7957952" y="566902"/>
                </a:cubicBezTo>
                <a:cubicBezTo>
                  <a:pt x="7954382" y="570472"/>
                  <a:pt x="7952596" y="574780"/>
                  <a:pt x="7952596" y="579828"/>
                </a:cubicBezTo>
                <a:cubicBezTo>
                  <a:pt x="7952596" y="586916"/>
                  <a:pt x="7955115" y="593858"/>
                  <a:pt x="7960151" y="600652"/>
                </a:cubicBezTo>
                <a:cubicBezTo>
                  <a:pt x="7965187" y="607447"/>
                  <a:pt x="7972865" y="613053"/>
                  <a:pt x="7983182" y="617471"/>
                </a:cubicBezTo>
                <a:cubicBezTo>
                  <a:pt x="7993500" y="621890"/>
                  <a:pt x="8005801" y="624099"/>
                  <a:pt x="8020085" y="624099"/>
                </a:cubicBezTo>
                <a:cubicBezTo>
                  <a:pt x="8035012" y="624099"/>
                  <a:pt x="8047769" y="622058"/>
                  <a:pt x="8058356" y="617975"/>
                </a:cubicBezTo>
                <a:cubicBezTo>
                  <a:pt x="8068943" y="613892"/>
                  <a:pt x="8077002" y="607808"/>
                  <a:pt x="8082533" y="599723"/>
                </a:cubicBezTo>
                <a:cubicBezTo>
                  <a:pt x="8088064" y="591638"/>
                  <a:pt x="8090828" y="581996"/>
                  <a:pt x="8090828" y="570799"/>
                </a:cubicBezTo>
                <a:cubicBezTo>
                  <a:pt x="8090828" y="563145"/>
                  <a:pt x="8088720" y="556345"/>
                  <a:pt x="8084504" y="550399"/>
                </a:cubicBezTo>
                <a:cubicBezTo>
                  <a:pt x="8080287" y="544452"/>
                  <a:pt x="8074212" y="539358"/>
                  <a:pt x="8066278" y="535117"/>
                </a:cubicBezTo>
                <a:cubicBezTo>
                  <a:pt x="8058344" y="530876"/>
                  <a:pt x="8048264" y="527262"/>
                  <a:pt x="8036039" y="524277"/>
                </a:cubicBezTo>
                <a:cubicBezTo>
                  <a:pt x="8025928" y="521817"/>
                  <a:pt x="8018111" y="519771"/>
                  <a:pt x="8012587" y="518139"/>
                </a:cubicBezTo>
                <a:cubicBezTo>
                  <a:pt x="8007062" y="516507"/>
                  <a:pt x="8002886" y="514610"/>
                  <a:pt x="8000058" y="512446"/>
                </a:cubicBezTo>
                <a:cubicBezTo>
                  <a:pt x="7997230" y="510283"/>
                  <a:pt x="7995816" y="507610"/>
                  <a:pt x="7995816" y="504428"/>
                </a:cubicBezTo>
                <a:cubicBezTo>
                  <a:pt x="7995816" y="501006"/>
                  <a:pt x="7997771" y="498037"/>
                  <a:pt x="8001681" y="495520"/>
                </a:cubicBezTo>
                <a:cubicBezTo>
                  <a:pt x="8005591" y="493003"/>
                  <a:pt x="8010730" y="491744"/>
                  <a:pt x="8017098" y="491744"/>
                </a:cubicBezTo>
                <a:cubicBezTo>
                  <a:pt x="8023341" y="491744"/>
                  <a:pt x="8028247" y="492765"/>
                  <a:pt x="8031816" y="494807"/>
                </a:cubicBezTo>
                <a:cubicBezTo>
                  <a:pt x="8035385" y="496849"/>
                  <a:pt x="8038523" y="499619"/>
                  <a:pt x="8041229" y="503116"/>
                </a:cubicBezTo>
                <a:cubicBezTo>
                  <a:pt x="8044941" y="507796"/>
                  <a:pt x="8048360" y="511406"/>
                  <a:pt x="8051486" y="513945"/>
                </a:cubicBezTo>
                <a:cubicBezTo>
                  <a:pt x="8054613" y="516485"/>
                  <a:pt x="8058514" y="517755"/>
                  <a:pt x="8063189" y="517755"/>
                </a:cubicBezTo>
                <a:cubicBezTo>
                  <a:pt x="8069509" y="517755"/>
                  <a:pt x="8074446" y="516062"/>
                  <a:pt x="8078000" y="512676"/>
                </a:cubicBezTo>
                <a:cubicBezTo>
                  <a:pt x="8081554" y="509290"/>
                  <a:pt x="8083331" y="504974"/>
                  <a:pt x="8083331" y="499728"/>
                </a:cubicBezTo>
                <a:cubicBezTo>
                  <a:pt x="8083331" y="495151"/>
                  <a:pt x="8081806" y="490533"/>
                  <a:pt x="8078757" y="485875"/>
                </a:cubicBezTo>
                <a:cubicBezTo>
                  <a:pt x="8075707" y="481217"/>
                  <a:pt x="8071373" y="477046"/>
                  <a:pt x="8065754" y="473362"/>
                </a:cubicBezTo>
                <a:cubicBezTo>
                  <a:pt x="8060134" y="469678"/>
                  <a:pt x="8053160" y="466750"/>
                  <a:pt x="8044832" y="464579"/>
                </a:cubicBezTo>
                <a:cubicBezTo>
                  <a:pt x="8036502" y="462409"/>
                  <a:pt x="8027263" y="461323"/>
                  <a:pt x="8017114" y="461323"/>
                </a:cubicBezTo>
                <a:close/>
                <a:moveTo>
                  <a:pt x="7456543" y="461323"/>
                </a:moveTo>
                <a:cubicBezTo>
                  <a:pt x="7450106" y="461323"/>
                  <a:pt x="7445032" y="463432"/>
                  <a:pt x="7441320" y="467649"/>
                </a:cubicBezTo>
                <a:cubicBezTo>
                  <a:pt x="7437608" y="471866"/>
                  <a:pt x="7435752" y="478027"/>
                  <a:pt x="7435752" y="486131"/>
                </a:cubicBezTo>
                <a:lnTo>
                  <a:pt x="7435752" y="597735"/>
                </a:lnTo>
                <a:cubicBezTo>
                  <a:pt x="7435752" y="606060"/>
                  <a:pt x="7437790" y="612535"/>
                  <a:pt x="7441865" y="617161"/>
                </a:cubicBezTo>
                <a:cubicBezTo>
                  <a:pt x="7445940" y="621786"/>
                  <a:pt x="7451209" y="624099"/>
                  <a:pt x="7457671" y="624099"/>
                </a:cubicBezTo>
                <a:cubicBezTo>
                  <a:pt x="7464301" y="624099"/>
                  <a:pt x="7469706" y="621838"/>
                  <a:pt x="7473887" y="617317"/>
                </a:cubicBezTo>
                <a:cubicBezTo>
                  <a:pt x="7478068" y="612796"/>
                  <a:pt x="7480159" y="606268"/>
                  <a:pt x="7480159" y="597735"/>
                </a:cubicBezTo>
                <a:lnTo>
                  <a:pt x="7480159" y="549359"/>
                </a:lnTo>
                <a:cubicBezTo>
                  <a:pt x="7480159" y="533825"/>
                  <a:pt x="7480906" y="523781"/>
                  <a:pt x="7482400" y="519226"/>
                </a:cubicBezTo>
                <a:cubicBezTo>
                  <a:pt x="7485134" y="511810"/>
                  <a:pt x="7489068" y="506241"/>
                  <a:pt x="7494202" y="502518"/>
                </a:cubicBezTo>
                <a:cubicBezTo>
                  <a:pt x="7499338" y="498796"/>
                  <a:pt x="7505013" y="496935"/>
                  <a:pt x="7511229" y="496935"/>
                </a:cubicBezTo>
                <a:cubicBezTo>
                  <a:pt x="7520617" y="496935"/>
                  <a:pt x="7526893" y="499951"/>
                  <a:pt x="7530056" y="505982"/>
                </a:cubicBezTo>
                <a:cubicBezTo>
                  <a:pt x="7533220" y="512013"/>
                  <a:pt x="7534802" y="521145"/>
                  <a:pt x="7534802" y="533376"/>
                </a:cubicBezTo>
                <a:lnTo>
                  <a:pt x="7534802" y="597735"/>
                </a:lnTo>
                <a:cubicBezTo>
                  <a:pt x="7534802" y="606027"/>
                  <a:pt x="7536854" y="612494"/>
                  <a:pt x="7540959" y="617136"/>
                </a:cubicBezTo>
                <a:cubicBezTo>
                  <a:pt x="7545063" y="621778"/>
                  <a:pt x="7550435" y="624099"/>
                  <a:pt x="7557075" y="624099"/>
                </a:cubicBezTo>
                <a:cubicBezTo>
                  <a:pt x="7563655" y="624099"/>
                  <a:pt x="7568989" y="621811"/>
                  <a:pt x="7573076" y="617235"/>
                </a:cubicBezTo>
                <a:cubicBezTo>
                  <a:pt x="7577164" y="612659"/>
                  <a:pt x="7579209" y="606159"/>
                  <a:pt x="7579209" y="597735"/>
                </a:cubicBezTo>
                <a:lnTo>
                  <a:pt x="7579209" y="525878"/>
                </a:lnTo>
                <a:cubicBezTo>
                  <a:pt x="7579209" y="517381"/>
                  <a:pt x="7578812" y="510255"/>
                  <a:pt x="7578018" y="504501"/>
                </a:cubicBezTo>
                <a:cubicBezTo>
                  <a:pt x="7577224" y="498746"/>
                  <a:pt x="7575474" y="493366"/>
                  <a:pt x="7572768" y="488359"/>
                </a:cubicBezTo>
                <a:cubicBezTo>
                  <a:pt x="7568575" y="479773"/>
                  <a:pt x="7562210" y="473120"/>
                  <a:pt x="7553673" y="468401"/>
                </a:cubicBezTo>
                <a:cubicBezTo>
                  <a:pt x="7545137" y="463682"/>
                  <a:pt x="7535519" y="461323"/>
                  <a:pt x="7524820" y="461323"/>
                </a:cubicBezTo>
                <a:cubicBezTo>
                  <a:pt x="7513912" y="461323"/>
                  <a:pt x="7504219" y="463529"/>
                  <a:pt x="7495740" y="467939"/>
                </a:cubicBezTo>
                <a:cubicBezTo>
                  <a:pt x="7487262" y="472350"/>
                  <a:pt x="7481269" y="478820"/>
                  <a:pt x="7477762" y="487349"/>
                </a:cubicBezTo>
                <a:lnTo>
                  <a:pt x="7477762" y="485565"/>
                </a:lnTo>
                <a:cubicBezTo>
                  <a:pt x="7477762" y="480564"/>
                  <a:pt x="7476814" y="476217"/>
                  <a:pt x="7474918" y="472525"/>
                </a:cubicBezTo>
                <a:cubicBezTo>
                  <a:pt x="7473024" y="468833"/>
                  <a:pt x="7470470" y="466043"/>
                  <a:pt x="7467260" y="464155"/>
                </a:cubicBezTo>
                <a:cubicBezTo>
                  <a:pt x="7464050" y="462267"/>
                  <a:pt x="7460478" y="461323"/>
                  <a:pt x="7456543" y="461323"/>
                </a:cubicBezTo>
                <a:close/>
                <a:moveTo>
                  <a:pt x="6420600" y="461323"/>
                </a:moveTo>
                <a:cubicBezTo>
                  <a:pt x="6414094" y="461323"/>
                  <a:pt x="6408814" y="463546"/>
                  <a:pt x="6404761" y="467991"/>
                </a:cubicBezTo>
                <a:cubicBezTo>
                  <a:pt x="6400707" y="472437"/>
                  <a:pt x="6398681" y="478861"/>
                  <a:pt x="6398681" y="487264"/>
                </a:cubicBezTo>
                <a:lnTo>
                  <a:pt x="6398681" y="597735"/>
                </a:lnTo>
                <a:cubicBezTo>
                  <a:pt x="6398681" y="606022"/>
                  <a:pt x="6400700" y="612488"/>
                  <a:pt x="6404738" y="617132"/>
                </a:cubicBezTo>
                <a:cubicBezTo>
                  <a:pt x="6408777" y="621777"/>
                  <a:pt x="6414064" y="624099"/>
                  <a:pt x="6420600" y="624099"/>
                </a:cubicBezTo>
                <a:cubicBezTo>
                  <a:pt x="6427136" y="624099"/>
                  <a:pt x="6432518" y="621816"/>
                  <a:pt x="6436746" y="617248"/>
                </a:cubicBezTo>
                <a:cubicBezTo>
                  <a:pt x="6440973" y="612681"/>
                  <a:pt x="6443087" y="606177"/>
                  <a:pt x="6443087" y="597735"/>
                </a:cubicBezTo>
                <a:lnTo>
                  <a:pt x="6443087" y="486131"/>
                </a:lnTo>
                <a:cubicBezTo>
                  <a:pt x="6443087" y="478525"/>
                  <a:pt x="6440970" y="472489"/>
                  <a:pt x="6436735" y="468023"/>
                </a:cubicBezTo>
                <a:cubicBezTo>
                  <a:pt x="6432501" y="463556"/>
                  <a:pt x="6427122" y="461323"/>
                  <a:pt x="6420600" y="461323"/>
                </a:cubicBezTo>
                <a:close/>
                <a:moveTo>
                  <a:pt x="4191751" y="461323"/>
                </a:moveTo>
                <a:cubicBezTo>
                  <a:pt x="4185245" y="461323"/>
                  <a:pt x="4179965" y="463546"/>
                  <a:pt x="4175912" y="467991"/>
                </a:cubicBezTo>
                <a:cubicBezTo>
                  <a:pt x="4171858" y="472437"/>
                  <a:pt x="4169832" y="478861"/>
                  <a:pt x="4169832" y="487264"/>
                </a:cubicBezTo>
                <a:lnTo>
                  <a:pt x="4169832" y="597735"/>
                </a:lnTo>
                <a:cubicBezTo>
                  <a:pt x="4169832" y="606022"/>
                  <a:pt x="4171850" y="612488"/>
                  <a:pt x="4175889" y="617132"/>
                </a:cubicBezTo>
                <a:cubicBezTo>
                  <a:pt x="4179927" y="621777"/>
                  <a:pt x="4185215" y="624099"/>
                  <a:pt x="4191751" y="624099"/>
                </a:cubicBezTo>
                <a:cubicBezTo>
                  <a:pt x="4198286" y="624099"/>
                  <a:pt x="4203668" y="621816"/>
                  <a:pt x="4207896" y="617248"/>
                </a:cubicBezTo>
                <a:cubicBezTo>
                  <a:pt x="4212124" y="612681"/>
                  <a:pt x="4214238" y="606177"/>
                  <a:pt x="4214238" y="597735"/>
                </a:cubicBezTo>
                <a:lnTo>
                  <a:pt x="4214238" y="486131"/>
                </a:lnTo>
                <a:cubicBezTo>
                  <a:pt x="4214238" y="478525"/>
                  <a:pt x="4212120" y="472489"/>
                  <a:pt x="4207886" y="468023"/>
                </a:cubicBezTo>
                <a:cubicBezTo>
                  <a:pt x="4203651" y="463556"/>
                  <a:pt x="4198273" y="461323"/>
                  <a:pt x="4191751" y="461323"/>
                </a:cubicBezTo>
                <a:close/>
                <a:moveTo>
                  <a:pt x="3928757" y="461323"/>
                </a:moveTo>
                <a:cubicBezTo>
                  <a:pt x="3923142" y="461323"/>
                  <a:pt x="3918407" y="463251"/>
                  <a:pt x="3914554" y="467107"/>
                </a:cubicBezTo>
                <a:cubicBezTo>
                  <a:pt x="3910700" y="470963"/>
                  <a:pt x="3908773" y="475371"/>
                  <a:pt x="3908773" y="480332"/>
                </a:cubicBezTo>
                <a:cubicBezTo>
                  <a:pt x="3908773" y="484043"/>
                  <a:pt x="3910463" y="490614"/>
                  <a:pt x="3913844" y="500046"/>
                </a:cubicBezTo>
                <a:lnTo>
                  <a:pt x="3944806" y="591749"/>
                </a:lnTo>
                <a:cubicBezTo>
                  <a:pt x="3945925" y="594983"/>
                  <a:pt x="3947183" y="598547"/>
                  <a:pt x="3948581" y="602441"/>
                </a:cubicBezTo>
                <a:cubicBezTo>
                  <a:pt x="3949980" y="606335"/>
                  <a:pt x="3951774" y="609978"/>
                  <a:pt x="3953964" y="613369"/>
                </a:cubicBezTo>
                <a:cubicBezTo>
                  <a:pt x="3956153" y="616760"/>
                  <a:pt x="3958939" y="619396"/>
                  <a:pt x="3962322" y="621278"/>
                </a:cubicBezTo>
                <a:cubicBezTo>
                  <a:pt x="3965705" y="623159"/>
                  <a:pt x="3969781" y="624099"/>
                  <a:pt x="3974549" y="624099"/>
                </a:cubicBezTo>
                <a:cubicBezTo>
                  <a:pt x="3983986" y="624099"/>
                  <a:pt x="3990530" y="621150"/>
                  <a:pt x="3994180" y="615250"/>
                </a:cubicBezTo>
                <a:cubicBezTo>
                  <a:pt x="3997829" y="609351"/>
                  <a:pt x="4001015" y="601363"/>
                  <a:pt x="4003736" y="591285"/>
                </a:cubicBezTo>
                <a:lnTo>
                  <a:pt x="4022553" y="517120"/>
                </a:lnTo>
                <a:lnTo>
                  <a:pt x="4041716" y="590328"/>
                </a:lnTo>
                <a:cubicBezTo>
                  <a:pt x="4043591" y="597091"/>
                  <a:pt x="4045395" y="602765"/>
                  <a:pt x="4047125" y="607350"/>
                </a:cubicBezTo>
                <a:cubicBezTo>
                  <a:pt x="4048856" y="611935"/>
                  <a:pt x="4051604" y="615873"/>
                  <a:pt x="4055366" y="619163"/>
                </a:cubicBezTo>
                <a:cubicBezTo>
                  <a:pt x="4059129" y="622454"/>
                  <a:pt x="4064320" y="624099"/>
                  <a:pt x="4070939" y="624099"/>
                </a:cubicBezTo>
                <a:cubicBezTo>
                  <a:pt x="4077348" y="624099"/>
                  <a:pt x="4082406" y="622541"/>
                  <a:pt x="4086111" y="619424"/>
                </a:cubicBezTo>
                <a:cubicBezTo>
                  <a:pt x="4089816" y="616306"/>
                  <a:pt x="4092490" y="612846"/>
                  <a:pt x="4094134" y="609042"/>
                </a:cubicBezTo>
                <a:cubicBezTo>
                  <a:pt x="4095778" y="605237"/>
                  <a:pt x="4097725" y="600111"/>
                  <a:pt x="4099977" y="593662"/>
                </a:cubicBezTo>
                <a:lnTo>
                  <a:pt x="4131921" y="499906"/>
                </a:lnTo>
                <a:cubicBezTo>
                  <a:pt x="4135118" y="491132"/>
                  <a:pt x="4136717" y="484608"/>
                  <a:pt x="4136717" y="480332"/>
                </a:cubicBezTo>
                <a:cubicBezTo>
                  <a:pt x="4136717" y="475239"/>
                  <a:pt x="4134712" y="470798"/>
                  <a:pt x="4130703" y="467008"/>
                </a:cubicBezTo>
                <a:cubicBezTo>
                  <a:pt x="4126694" y="463218"/>
                  <a:pt x="4121989" y="461323"/>
                  <a:pt x="4116589" y="461323"/>
                </a:cubicBezTo>
                <a:cubicBezTo>
                  <a:pt x="4111266" y="461323"/>
                  <a:pt x="4107149" y="462583"/>
                  <a:pt x="4104237" y="465104"/>
                </a:cubicBezTo>
                <a:cubicBezTo>
                  <a:pt x="4101324" y="467625"/>
                  <a:pt x="4099298" y="470418"/>
                  <a:pt x="4098155" y="473482"/>
                </a:cubicBezTo>
                <a:cubicBezTo>
                  <a:pt x="4097013" y="476547"/>
                  <a:pt x="4095693" y="480826"/>
                  <a:pt x="4094196" y="486320"/>
                </a:cubicBezTo>
                <a:lnTo>
                  <a:pt x="4071306" y="571619"/>
                </a:lnTo>
                <a:lnTo>
                  <a:pt x="4050756" y="491967"/>
                </a:lnTo>
                <a:cubicBezTo>
                  <a:pt x="4048676" y="484891"/>
                  <a:pt x="4046931" y="479615"/>
                  <a:pt x="4045522" y="476140"/>
                </a:cubicBezTo>
                <a:cubicBezTo>
                  <a:pt x="4044112" y="472664"/>
                  <a:pt x="4041536" y="469326"/>
                  <a:pt x="4037793" y="466125"/>
                </a:cubicBezTo>
                <a:cubicBezTo>
                  <a:pt x="4034051" y="462924"/>
                  <a:pt x="4028940" y="461323"/>
                  <a:pt x="4022461" y="461323"/>
                </a:cubicBezTo>
                <a:cubicBezTo>
                  <a:pt x="4016108" y="461323"/>
                  <a:pt x="4011077" y="462910"/>
                  <a:pt x="4007366" y="466084"/>
                </a:cubicBezTo>
                <a:cubicBezTo>
                  <a:pt x="4003656" y="469258"/>
                  <a:pt x="4001149" y="472541"/>
                  <a:pt x="3999844" y="475931"/>
                </a:cubicBezTo>
                <a:cubicBezTo>
                  <a:pt x="3998540" y="479322"/>
                  <a:pt x="3996667" y="485198"/>
                  <a:pt x="3994227" y="493560"/>
                </a:cubicBezTo>
                <a:lnTo>
                  <a:pt x="3974142" y="571619"/>
                </a:lnTo>
                <a:lnTo>
                  <a:pt x="3951855" y="487480"/>
                </a:lnTo>
                <a:cubicBezTo>
                  <a:pt x="3949243" y="478478"/>
                  <a:pt x="3946623" y="471868"/>
                  <a:pt x="3943995" y="467650"/>
                </a:cubicBezTo>
                <a:cubicBezTo>
                  <a:pt x="3941366" y="463432"/>
                  <a:pt x="3936287" y="461323"/>
                  <a:pt x="3928757" y="461323"/>
                </a:cubicBezTo>
                <a:close/>
                <a:moveTo>
                  <a:pt x="3513194" y="461323"/>
                </a:moveTo>
                <a:cubicBezTo>
                  <a:pt x="3506757" y="461323"/>
                  <a:pt x="3501683" y="463432"/>
                  <a:pt x="3497971" y="467649"/>
                </a:cubicBezTo>
                <a:cubicBezTo>
                  <a:pt x="3494259" y="471866"/>
                  <a:pt x="3492403" y="478027"/>
                  <a:pt x="3492403" y="486131"/>
                </a:cubicBezTo>
                <a:lnTo>
                  <a:pt x="3492403" y="597735"/>
                </a:lnTo>
                <a:cubicBezTo>
                  <a:pt x="3492403" y="606060"/>
                  <a:pt x="3494440" y="612535"/>
                  <a:pt x="3498516" y="617161"/>
                </a:cubicBezTo>
                <a:cubicBezTo>
                  <a:pt x="3502591" y="621786"/>
                  <a:pt x="3507860" y="624099"/>
                  <a:pt x="3514322" y="624099"/>
                </a:cubicBezTo>
                <a:cubicBezTo>
                  <a:pt x="3520951" y="624099"/>
                  <a:pt x="3526356" y="621838"/>
                  <a:pt x="3530538" y="617317"/>
                </a:cubicBezTo>
                <a:cubicBezTo>
                  <a:pt x="3534719" y="612796"/>
                  <a:pt x="3536809" y="606268"/>
                  <a:pt x="3536809" y="597735"/>
                </a:cubicBezTo>
                <a:lnTo>
                  <a:pt x="3536809" y="549359"/>
                </a:lnTo>
                <a:cubicBezTo>
                  <a:pt x="3536809" y="533825"/>
                  <a:pt x="3537557" y="523781"/>
                  <a:pt x="3539051" y="519226"/>
                </a:cubicBezTo>
                <a:cubicBezTo>
                  <a:pt x="3541784" y="511810"/>
                  <a:pt x="3545719" y="506241"/>
                  <a:pt x="3550853" y="502518"/>
                </a:cubicBezTo>
                <a:cubicBezTo>
                  <a:pt x="3555988" y="498796"/>
                  <a:pt x="3561664" y="496935"/>
                  <a:pt x="3567880" y="496935"/>
                </a:cubicBezTo>
                <a:cubicBezTo>
                  <a:pt x="3577267" y="496935"/>
                  <a:pt x="3583544" y="499951"/>
                  <a:pt x="3586707" y="505982"/>
                </a:cubicBezTo>
                <a:cubicBezTo>
                  <a:pt x="3589871" y="512013"/>
                  <a:pt x="3591453" y="521145"/>
                  <a:pt x="3591453" y="533376"/>
                </a:cubicBezTo>
                <a:lnTo>
                  <a:pt x="3591453" y="597735"/>
                </a:lnTo>
                <a:cubicBezTo>
                  <a:pt x="3591453" y="606027"/>
                  <a:pt x="3593505" y="612494"/>
                  <a:pt x="3597609" y="617136"/>
                </a:cubicBezTo>
                <a:cubicBezTo>
                  <a:pt x="3601714" y="621778"/>
                  <a:pt x="3607086" y="624099"/>
                  <a:pt x="3613726" y="624099"/>
                </a:cubicBezTo>
                <a:cubicBezTo>
                  <a:pt x="3620306" y="624099"/>
                  <a:pt x="3625639" y="621811"/>
                  <a:pt x="3629727" y="617235"/>
                </a:cubicBezTo>
                <a:cubicBezTo>
                  <a:pt x="3633815" y="612659"/>
                  <a:pt x="3635860" y="606159"/>
                  <a:pt x="3635860" y="597735"/>
                </a:cubicBezTo>
                <a:lnTo>
                  <a:pt x="3635860" y="525878"/>
                </a:lnTo>
                <a:cubicBezTo>
                  <a:pt x="3635860" y="517381"/>
                  <a:pt x="3635462" y="510255"/>
                  <a:pt x="3634669" y="504501"/>
                </a:cubicBezTo>
                <a:cubicBezTo>
                  <a:pt x="3633875" y="498746"/>
                  <a:pt x="3632125" y="493366"/>
                  <a:pt x="3629418" y="488359"/>
                </a:cubicBezTo>
                <a:cubicBezTo>
                  <a:pt x="3625225" y="479773"/>
                  <a:pt x="3618861" y="473120"/>
                  <a:pt x="3610324" y="468401"/>
                </a:cubicBezTo>
                <a:cubicBezTo>
                  <a:pt x="3601788" y="463682"/>
                  <a:pt x="3592169" y="461323"/>
                  <a:pt x="3581470" y="461323"/>
                </a:cubicBezTo>
                <a:cubicBezTo>
                  <a:pt x="3570563" y="461323"/>
                  <a:pt x="3560870" y="463529"/>
                  <a:pt x="3552391" y="467939"/>
                </a:cubicBezTo>
                <a:cubicBezTo>
                  <a:pt x="3543912" y="472350"/>
                  <a:pt x="3537920" y="478820"/>
                  <a:pt x="3534413" y="487349"/>
                </a:cubicBezTo>
                <a:lnTo>
                  <a:pt x="3534413" y="485565"/>
                </a:lnTo>
                <a:cubicBezTo>
                  <a:pt x="3534413" y="480564"/>
                  <a:pt x="3533465" y="476217"/>
                  <a:pt x="3531569" y="472525"/>
                </a:cubicBezTo>
                <a:cubicBezTo>
                  <a:pt x="3529675" y="468833"/>
                  <a:pt x="3527122" y="466043"/>
                  <a:pt x="3523911" y="464155"/>
                </a:cubicBezTo>
                <a:cubicBezTo>
                  <a:pt x="3520701" y="462267"/>
                  <a:pt x="3517128" y="461323"/>
                  <a:pt x="3513194" y="461323"/>
                </a:cubicBezTo>
                <a:close/>
                <a:moveTo>
                  <a:pt x="3162481" y="461323"/>
                </a:moveTo>
                <a:cubicBezTo>
                  <a:pt x="3148055" y="461323"/>
                  <a:pt x="3140843" y="470960"/>
                  <a:pt x="3140843" y="490233"/>
                </a:cubicBezTo>
                <a:lnTo>
                  <a:pt x="3140843" y="597735"/>
                </a:lnTo>
                <a:cubicBezTo>
                  <a:pt x="3140843" y="606228"/>
                  <a:pt x="3142891" y="612745"/>
                  <a:pt x="3146988" y="617287"/>
                </a:cubicBezTo>
                <a:cubicBezTo>
                  <a:pt x="3151085" y="621828"/>
                  <a:pt x="3156343" y="624099"/>
                  <a:pt x="3162762" y="624099"/>
                </a:cubicBezTo>
                <a:cubicBezTo>
                  <a:pt x="3169291" y="624099"/>
                  <a:pt x="3174671" y="621842"/>
                  <a:pt x="3178903" y="617327"/>
                </a:cubicBezTo>
                <a:cubicBezTo>
                  <a:pt x="3183134" y="612813"/>
                  <a:pt x="3185250" y="606286"/>
                  <a:pt x="3185250" y="597746"/>
                </a:cubicBezTo>
                <a:lnTo>
                  <a:pt x="3185250" y="565514"/>
                </a:lnTo>
                <a:cubicBezTo>
                  <a:pt x="3185250" y="553760"/>
                  <a:pt x="3185613" y="543999"/>
                  <a:pt x="3186339" y="536230"/>
                </a:cubicBezTo>
                <a:cubicBezTo>
                  <a:pt x="3187067" y="528461"/>
                  <a:pt x="3188361" y="521829"/>
                  <a:pt x="3190222" y="516335"/>
                </a:cubicBezTo>
                <a:cubicBezTo>
                  <a:pt x="3192084" y="510840"/>
                  <a:pt x="3194561" y="506810"/>
                  <a:pt x="3197655" y="504244"/>
                </a:cubicBezTo>
                <a:cubicBezTo>
                  <a:pt x="3200749" y="501678"/>
                  <a:pt x="3204746" y="500395"/>
                  <a:pt x="3209647" y="500395"/>
                </a:cubicBezTo>
                <a:cubicBezTo>
                  <a:pt x="3213471" y="500395"/>
                  <a:pt x="3218092" y="501267"/>
                  <a:pt x="3223511" y="503011"/>
                </a:cubicBezTo>
                <a:cubicBezTo>
                  <a:pt x="3228931" y="504754"/>
                  <a:pt x="3232508" y="505626"/>
                  <a:pt x="3234243" y="505626"/>
                </a:cubicBezTo>
                <a:cubicBezTo>
                  <a:pt x="3238828" y="505626"/>
                  <a:pt x="3243047" y="503807"/>
                  <a:pt x="3246900" y="500170"/>
                </a:cubicBezTo>
                <a:cubicBezTo>
                  <a:pt x="3250753" y="496532"/>
                  <a:pt x="3252679" y="491959"/>
                  <a:pt x="3252679" y="486450"/>
                </a:cubicBezTo>
                <a:cubicBezTo>
                  <a:pt x="3252679" y="478633"/>
                  <a:pt x="3248481" y="472491"/>
                  <a:pt x="3240085" y="468024"/>
                </a:cubicBezTo>
                <a:cubicBezTo>
                  <a:pt x="3231689" y="463557"/>
                  <a:pt x="3223192" y="461323"/>
                  <a:pt x="3214594" y="461323"/>
                </a:cubicBezTo>
                <a:cubicBezTo>
                  <a:pt x="3205766" y="461323"/>
                  <a:pt x="3198731" y="463517"/>
                  <a:pt x="3193488" y="467906"/>
                </a:cubicBezTo>
                <a:cubicBezTo>
                  <a:pt x="3188245" y="472294"/>
                  <a:pt x="3184940" y="478131"/>
                  <a:pt x="3183571" y="485416"/>
                </a:cubicBezTo>
                <a:cubicBezTo>
                  <a:pt x="3183511" y="478792"/>
                  <a:pt x="3181843" y="473120"/>
                  <a:pt x="3178568" y="468401"/>
                </a:cubicBezTo>
                <a:cubicBezTo>
                  <a:pt x="3175292" y="463682"/>
                  <a:pt x="3169930" y="461323"/>
                  <a:pt x="3162481" y="461323"/>
                </a:cubicBezTo>
                <a:close/>
                <a:moveTo>
                  <a:pt x="2816612" y="461323"/>
                </a:moveTo>
                <a:cubicBezTo>
                  <a:pt x="2812788" y="461323"/>
                  <a:pt x="2809248" y="462273"/>
                  <a:pt x="2805993" y="464174"/>
                </a:cubicBezTo>
                <a:cubicBezTo>
                  <a:pt x="2802736" y="466075"/>
                  <a:pt x="2800174" y="468539"/>
                  <a:pt x="2798305" y="471566"/>
                </a:cubicBezTo>
                <a:cubicBezTo>
                  <a:pt x="2796436" y="474594"/>
                  <a:pt x="2795501" y="477704"/>
                  <a:pt x="2795501" y="480897"/>
                </a:cubicBezTo>
                <a:cubicBezTo>
                  <a:pt x="2795501" y="482872"/>
                  <a:pt x="2795833" y="485138"/>
                  <a:pt x="2796497" y="487695"/>
                </a:cubicBezTo>
                <a:cubicBezTo>
                  <a:pt x="2797161" y="490252"/>
                  <a:pt x="2797995" y="492801"/>
                  <a:pt x="2799000" y="495342"/>
                </a:cubicBezTo>
                <a:cubicBezTo>
                  <a:pt x="2800005" y="497883"/>
                  <a:pt x="2800907" y="500221"/>
                  <a:pt x="2801708" y="502355"/>
                </a:cubicBezTo>
                <a:lnTo>
                  <a:pt x="2838695" y="593935"/>
                </a:lnTo>
                <a:cubicBezTo>
                  <a:pt x="2841998" y="601818"/>
                  <a:pt x="2844513" y="607410"/>
                  <a:pt x="2846241" y="610712"/>
                </a:cubicBezTo>
                <a:cubicBezTo>
                  <a:pt x="2847967" y="614014"/>
                  <a:pt x="2850659" y="617070"/>
                  <a:pt x="2854313" y="619882"/>
                </a:cubicBezTo>
                <a:cubicBezTo>
                  <a:pt x="2857968" y="622693"/>
                  <a:pt x="2862874" y="624099"/>
                  <a:pt x="2869031" y="624099"/>
                </a:cubicBezTo>
                <a:cubicBezTo>
                  <a:pt x="2873826" y="624099"/>
                  <a:pt x="2877913" y="623186"/>
                  <a:pt x="2881293" y="621360"/>
                </a:cubicBezTo>
                <a:cubicBezTo>
                  <a:pt x="2884674" y="619534"/>
                  <a:pt x="2887485" y="617029"/>
                  <a:pt x="2889727" y="613847"/>
                </a:cubicBezTo>
                <a:cubicBezTo>
                  <a:pt x="2891968" y="610664"/>
                  <a:pt x="2893838" y="607231"/>
                  <a:pt x="2895336" y="603546"/>
                </a:cubicBezTo>
                <a:cubicBezTo>
                  <a:pt x="2896835" y="599861"/>
                  <a:pt x="2898275" y="596257"/>
                  <a:pt x="2899658" y="592734"/>
                </a:cubicBezTo>
                <a:lnTo>
                  <a:pt x="2935049" y="502594"/>
                </a:lnTo>
                <a:cubicBezTo>
                  <a:pt x="2937169" y="498877"/>
                  <a:pt x="2938629" y="496031"/>
                  <a:pt x="2939428" y="494056"/>
                </a:cubicBezTo>
                <a:cubicBezTo>
                  <a:pt x="2940228" y="492081"/>
                  <a:pt x="2940973" y="489812"/>
                  <a:pt x="2941667" y="487248"/>
                </a:cubicBezTo>
                <a:cubicBezTo>
                  <a:pt x="2942360" y="484684"/>
                  <a:pt x="2942706" y="482474"/>
                  <a:pt x="2942706" y="480616"/>
                </a:cubicBezTo>
                <a:cubicBezTo>
                  <a:pt x="2942706" y="475500"/>
                  <a:pt x="2940689" y="471006"/>
                  <a:pt x="2936653" y="467133"/>
                </a:cubicBezTo>
                <a:cubicBezTo>
                  <a:pt x="2932617" y="463260"/>
                  <a:pt x="2927739" y="461323"/>
                  <a:pt x="2922017" y="461323"/>
                </a:cubicBezTo>
                <a:cubicBezTo>
                  <a:pt x="2915931" y="461323"/>
                  <a:pt x="2911412" y="463102"/>
                  <a:pt x="2908460" y="466661"/>
                </a:cubicBezTo>
                <a:cubicBezTo>
                  <a:pt x="2905507" y="470220"/>
                  <a:pt x="2902877" y="475215"/>
                  <a:pt x="2900570" y="481648"/>
                </a:cubicBezTo>
                <a:lnTo>
                  <a:pt x="2869112" y="573060"/>
                </a:lnTo>
                <a:lnTo>
                  <a:pt x="2840357" y="486496"/>
                </a:lnTo>
                <a:cubicBezTo>
                  <a:pt x="2837550" y="478157"/>
                  <a:pt x="2834769" y="471877"/>
                  <a:pt x="2832011" y="467656"/>
                </a:cubicBezTo>
                <a:cubicBezTo>
                  <a:pt x="2829253" y="463434"/>
                  <a:pt x="2824120" y="461323"/>
                  <a:pt x="2816612" y="461323"/>
                </a:cubicBezTo>
                <a:close/>
                <a:moveTo>
                  <a:pt x="2687403" y="461323"/>
                </a:moveTo>
                <a:cubicBezTo>
                  <a:pt x="2675566" y="461323"/>
                  <a:pt x="2664701" y="463258"/>
                  <a:pt x="2654808" y="467127"/>
                </a:cubicBezTo>
                <a:cubicBezTo>
                  <a:pt x="2644917" y="470997"/>
                  <a:pt x="2636465" y="476538"/>
                  <a:pt x="2629456" y="483749"/>
                </a:cubicBezTo>
                <a:cubicBezTo>
                  <a:pt x="2622446" y="490961"/>
                  <a:pt x="2617098" y="499564"/>
                  <a:pt x="2613413" y="509557"/>
                </a:cubicBezTo>
                <a:cubicBezTo>
                  <a:pt x="2609727" y="519550"/>
                  <a:pt x="2607885" y="530602"/>
                  <a:pt x="2607885" y="542711"/>
                </a:cubicBezTo>
                <a:cubicBezTo>
                  <a:pt x="2607885" y="554757"/>
                  <a:pt x="2609704" y="565707"/>
                  <a:pt x="2613342" y="575559"/>
                </a:cubicBezTo>
                <a:cubicBezTo>
                  <a:pt x="2616980" y="585411"/>
                  <a:pt x="2622374" y="594011"/>
                  <a:pt x="2629522" y="601359"/>
                </a:cubicBezTo>
                <a:cubicBezTo>
                  <a:pt x="2636669" y="608706"/>
                  <a:pt x="2645076" y="614333"/>
                  <a:pt x="2654739" y="618240"/>
                </a:cubicBezTo>
                <a:cubicBezTo>
                  <a:pt x="2664402" y="622146"/>
                  <a:pt x="2675290" y="624099"/>
                  <a:pt x="2687403" y="624099"/>
                </a:cubicBezTo>
                <a:cubicBezTo>
                  <a:pt x="2699607" y="624099"/>
                  <a:pt x="2710602" y="622166"/>
                  <a:pt x="2720387" y="618299"/>
                </a:cubicBezTo>
                <a:cubicBezTo>
                  <a:pt x="2730172" y="614433"/>
                  <a:pt x="2738621" y="608843"/>
                  <a:pt x="2745732" y="601531"/>
                </a:cubicBezTo>
                <a:cubicBezTo>
                  <a:pt x="2752843" y="594218"/>
                  <a:pt x="2758247" y="585550"/>
                  <a:pt x="2761944" y="575526"/>
                </a:cubicBezTo>
                <a:cubicBezTo>
                  <a:pt x="2765641" y="565502"/>
                  <a:pt x="2767489" y="554563"/>
                  <a:pt x="2767489" y="542709"/>
                </a:cubicBezTo>
                <a:cubicBezTo>
                  <a:pt x="2767489" y="530792"/>
                  <a:pt x="2765665" y="519868"/>
                  <a:pt x="2762015" y="509939"/>
                </a:cubicBezTo>
                <a:cubicBezTo>
                  <a:pt x="2758365" y="500010"/>
                  <a:pt x="2752985" y="491389"/>
                  <a:pt x="2745875" y="484078"/>
                </a:cubicBezTo>
                <a:cubicBezTo>
                  <a:pt x="2738764" y="476767"/>
                  <a:pt x="2730250" y="471147"/>
                  <a:pt x="2720333" y="467217"/>
                </a:cubicBezTo>
                <a:cubicBezTo>
                  <a:pt x="2710416" y="463288"/>
                  <a:pt x="2699439" y="461323"/>
                  <a:pt x="2687403" y="461323"/>
                </a:cubicBezTo>
                <a:close/>
                <a:moveTo>
                  <a:pt x="2036819" y="461323"/>
                </a:moveTo>
                <a:cubicBezTo>
                  <a:pt x="2030382" y="461323"/>
                  <a:pt x="2025307" y="463432"/>
                  <a:pt x="2021595" y="467649"/>
                </a:cubicBezTo>
                <a:cubicBezTo>
                  <a:pt x="2017884" y="471866"/>
                  <a:pt x="2016028" y="478027"/>
                  <a:pt x="2016028" y="486131"/>
                </a:cubicBezTo>
                <a:lnTo>
                  <a:pt x="2016028" y="597735"/>
                </a:lnTo>
                <a:cubicBezTo>
                  <a:pt x="2016028" y="606060"/>
                  <a:pt x="2018065" y="612535"/>
                  <a:pt x="2022141" y="617161"/>
                </a:cubicBezTo>
                <a:cubicBezTo>
                  <a:pt x="2026216" y="621786"/>
                  <a:pt x="2031485" y="624099"/>
                  <a:pt x="2037947" y="624099"/>
                </a:cubicBezTo>
                <a:cubicBezTo>
                  <a:pt x="2044576" y="624099"/>
                  <a:pt x="2049982" y="621838"/>
                  <a:pt x="2054163" y="617317"/>
                </a:cubicBezTo>
                <a:cubicBezTo>
                  <a:pt x="2058344" y="612796"/>
                  <a:pt x="2060434" y="606268"/>
                  <a:pt x="2060434" y="597735"/>
                </a:cubicBezTo>
                <a:lnTo>
                  <a:pt x="2060434" y="549359"/>
                </a:lnTo>
                <a:cubicBezTo>
                  <a:pt x="2060434" y="533825"/>
                  <a:pt x="2061181" y="523781"/>
                  <a:pt x="2062676" y="519226"/>
                </a:cubicBezTo>
                <a:cubicBezTo>
                  <a:pt x="2065409" y="511810"/>
                  <a:pt x="2069343" y="506241"/>
                  <a:pt x="2074478" y="502518"/>
                </a:cubicBezTo>
                <a:cubicBezTo>
                  <a:pt x="2079613" y="498796"/>
                  <a:pt x="2085288" y="496935"/>
                  <a:pt x="2091504" y="496935"/>
                </a:cubicBezTo>
                <a:cubicBezTo>
                  <a:pt x="2100893" y="496935"/>
                  <a:pt x="2107168" y="499951"/>
                  <a:pt x="2110332" y="505982"/>
                </a:cubicBezTo>
                <a:cubicBezTo>
                  <a:pt x="2113496" y="512013"/>
                  <a:pt x="2115078" y="521145"/>
                  <a:pt x="2115078" y="533376"/>
                </a:cubicBezTo>
                <a:lnTo>
                  <a:pt x="2115078" y="597735"/>
                </a:lnTo>
                <a:cubicBezTo>
                  <a:pt x="2115078" y="606027"/>
                  <a:pt x="2117130" y="612494"/>
                  <a:pt x="2121235" y="617136"/>
                </a:cubicBezTo>
                <a:cubicBezTo>
                  <a:pt x="2125339" y="621778"/>
                  <a:pt x="2130712" y="624099"/>
                  <a:pt x="2137351" y="624099"/>
                </a:cubicBezTo>
                <a:cubicBezTo>
                  <a:pt x="2143930" y="624099"/>
                  <a:pt x="2149264" y="621811"/>
                  <a:pt x="2153352" y="617235"/>
                </a:cubicBezTo>
                <a:cubicBezTo>
                  <a:pt x="2157440" y="612659"/>
                  <a:pt x="2159484" y="606159"/>
                  <a:pt x="2159484" y="597735"/>
                </a:cubicBezTo>
                <a:lnTo>
                  <a:pt x="2159484" y="525878"/>
                </a:lnTo>
                <a:cubicBezTo>
                  <a:pt x="2159484" y="517381"/>
                  <a:pt x="2159087" y="510255"/>
                  <a:pt x="2158293" y="504501"/>
                </a:cubicBezTo>
                <a:cubicBezTo>
                  <a:pt x="2157500" y="498746"/>
                  <a:pt x="2155750" y="493366"/>
                  <a:pt x="2153044" y="488359"/>
                </a:cubicBezTo>
                <a:cubicBezTo>
                  <a:pt x="2148850" y="479773"/>
                  <a:pt x="2142486" y="473120"/>
                  <a:pt x="2133949" y="468401"/>
                </a:cubicBezTo>
                <a:cubicBezTo>
                  <a:pt x="2125413" y="463682"/>
                  <a:pt x="2115795" y="461323"/>
                  <a:pt x="2105095" y="461323"/>
                </a:cubicBezTo>
                <a:cubicBezTo>
                  <a:pt x="2094188" y="461323"/>
                  <a:pt x="2084494" y="463529"/>
                  <a:pt x="2076016" y="467939"/>
                </a:cubicBezTo>
                <a:cubicBezTo>
                  <a:pt x="2067537" y="472350"/>
                  <a:pt x="2061544" y="478820"/>
                  <a:pt x="2058038" y="487349"/>
                </a:cubicBezTo>
                <a:lnTo>
                  <a:pt x="2058038" y="485565"/>
                </a:lnTo>
                <a:cubicBezTo>
                  <a:pt x="2058038" y="480564"/>
                  <a:pt x="2057090" y="476217"/>
                  <a:pt x="2055194" y="472525"/>
                </a:cubicBezTo>
                <a:cubicBezTo>
                  <a:pt x="2053299" y="468833"/>
                  <a:pt x="2050746" y="466043"/>
                  <a:pt x="2047536" y="464155"/>
                </a:cubicBezTo>
                <a:cubicBezTo>
                  <a:pt x="2044326" y="462267"/>
                  <a:pt x="2040753" y="461323"/>
                  <a:pt x="2036819" y="461323"/>
                </a:cubicBezTo>
                <a:close/>
                <a:moveTo>
                  <a:pt x="1343206" y="461323"/>
                </a:moveTo>
                <a:cubicBezTo>
                  <a:pt x="1328781" y="461323"/>
                  <a:pt x="1321568" y="470960"/>
                  <a:pt x="1321568" y="490233"/>
                </a:cubicBezTo>
                <a:lnTo>
                  <a:pt x="1321568" y="597735"/>
                </a:lnTo>
                <a:cubicBezTo>
                  <a:pt x="1321568" y="606228"/>
                  <a:pt x="1323616" y="612745"/>
                  <a:pt x="1327713" y="617287"/>
                </a:cubicBezTo>
                <a:cubicBezTo>
                  <a:pt x="1331811" y="621828"/>
                  <a:pt x="1337068" y="624099"/>
                  <a:pt x="1343487" y="624099"/>
                </a:cubicBezTo>
                <a:cubicBezTo>
                  <a:pt x="1350016" y="624099"/>
                  <a:pt x="1355396" y="621842"/>
                  <a:pt x="1359627" y="617327"/>
                </a:cubicBezTo>
                <a:cubicBezTo>
                  <a:pt x="1363859" y="612813"/>
                  <a:pt x="1365974" y="606286"/>
                  <a:pt x="1365974" y="597746"/>
                </a:cubicBezTo>
                <a:lnTo>
                  <a:pt x="1365974" y="565514"/>
                </a:lnTo>
                <a:cubicBezTo>
                  <a:pt x="1365974" y="553760"/>
                  <a:pt x="1366338" y="543999"/>
                  <a:pt x="1367065" y="536230"/>
                </a:cubicBezTo>
                <a:cubicBezTo>
                  <a:pt x="1367792" y="528461"/>
                  <a:pt x="1369086" y="521829"/>
                  <a:pt x="1370947" y="516335"/>
                </a:cubicBezTo>
                <a:cubicBezTo>
                  <a:pt x="1372809" y="510840"/>
                  <a:pt x="1375287" y="506810"/>
                  <a:pt x="1378380" y="504244"/>
                </a:cubicBezTo>
                <a:cubicBezTo>
                  <a:pt x="1381474" y="501678"/>
                  <a:pt x="1385471" y="500395"/>
                  <a:pt x="1390372" y="500395"/>
                </a:cubicBezTo>
                <a:cubicBezTo>
                  <a:pt x="1394196" y="500395"/>
                  <a:pt x="1398817" y="501267"/>
                  <a:pt x="1404237" y="503011"/>
                </a:cubicBezTo>
                <a:cubicBezTo>
                  <a:pt x="1409656" y="504754"/>
                  <a:pt x="1413233" y="505626"/>
                  <a:pt x="1414968" y="505626"/>
                </a:cubicBezTo>
                <a:cubicBezTo>
                  <a:pt x="1419553" y="505626"/>
                  <a:pt x="1423772" y="503807"/>
                  <a:pt x="1427625" y="500170"/>
                </a:cubicBezTo>
                <a:cubicBezTo>
                  <a:pt x="1431478" y="496532"/>
                  <a:pt x="1433404" y="491959"/>
                  <a:pt x="1433404" y="486450"/>
                </a:cubicBezTo>
                <a:cubicBezTo>
                  <a:pt x="1433404" y="478633"/>
                  <a:pt x="1429206" y="472491"/>
                  <a:pt x="1420810" y="468024"/>
                </a:cubicBezTo>
                <a:cubicBezTo>
                  <a:pt x="1412414" y="463557"/>
                  <a:pt x="1403917" y="461323"/>
                  <a:pt x="1395319" y="461323"/>
                </a:cubicBezTo>
                <a:cubicBezTo>
                  <a:pt x="1386491" y="461323"/>
                  <a:pt x="1379456" y="463517"/>
                  <a:pt x="1374213" y="467906"/>
                </a:cubicBezTo>
                <a:cubicBezTo>
                  <a:pt x="1368970" y="472294"/>
                  <a:pt x="1365664" y="478131"/>
                  <a:pt x="1364296" y="485416"/>
                </a:cubicBezTo>
                <a:cubicBezTo>
                  <a:pt x="1364236" y="478792"/>
                  <a:pt x="1362568" y="473120"/>
                  <a:pt x="1359293" y="468401"/>
                </a:cubicBezTo>
                <a:cubicBezTo>
                  <a:pt x="1356017" y="463682"/>
                  <a:pt x="1350655" y="461323"/>
                  <a:pt x="1343206" y="461323"/>
                </a:cubicBezTo>
                <a:close/>
                <a:moveTo>
                  <a:pt x="598544" y="461323"/>
                </a:moveTo>
                <a:cubicBezTo>
                  <a:pt x="592107" y="461323"/>
                  <a:pt x="587032" y="463432"/>
                  <a:pt x="583320" y="467649"/>
                </a:cubicBezTo>
                <a:cubicBezTo>
                  <a:pt x="579609" y="471866"/>
                  <a:pt x="577753" y="478027"/>
                  <a:pt x="577753" y="486131"/>
                </a:cubicBezTo>
                <a:lnTo>
                  <a:pt x="577753" y="597735"/>
                </a:lnTo>
                <a:cubicBezTo>
                  <a:pt x="577753" y="606060"/>
                  <a:pt x="579790" y="612535"/>
                  <a:pt x="583866" y="617161"/>
                </a:cubicBezTo>
                <a:cubicBezTo>
                  <a:pt x="587941" y="621786"/>
                  <a:pt x="593210" y="624099"/>
                  <a:pt x="599672" y="624099"/>
                </a:cubicBezTo>
                <a:cubicBezTo>
                  <a:pt x="606301" y="624099"/>
                  <a:pt x="611706" y="621838"/>
                  <a:pt x="615888" y="617317"/>
                </a:cubicBezTo>
                <a:cubicBezTo>
                  <a:pt x="620069" y="612796"/>
                  <a:pt x="622159" y="606268"/>
                  <a:pt x="622159" y="597735"/>
                </a:cubicBezTo>
                <a:lnTo>
                  <a:pt x="622159" y="549359"/>
                </a:lnTo>
                <a:cubicBezTo>
                  <a:pt x="622159" y="533825"/>
                  <a:pt x="622906" y="523781"/>
                  <a:pt x="624401" y="519226"/>
                </a:cubicBezTo>
                <a:cubicBezTo>
                  <a:pt x="627134" y="511810"/>
                  <a:pt x="631068" y="506241"/>
                  <a:pt x="636203" y="502518"/>
                </a:cubicBezTo>
                <a:cubicBezTo>
                  <a:pt x="641338" y="498796"/>
                  <a:pt x="647013" y="496935"/>
                  <a:pt x="653229" y="496935"/>
                </a:cubicBezTo>
                <a:cubicBezTo>
                  <a:pt x="662618" y="496935"/>
                  <a:pt x="668893" y="499951"/>
                  <a:pt x="672057" y="505982"/>
                </a:cubicBezTo>
                <a:cubicBezTo>
                  <a:pt x="675220" y="512013"/>
                  <a:pt x="676802" y="521145"/>
                  <a:pt x="676802" y="533376"/>
                </a:cubicBezTo>
                <a:lnTo>
                  <a:pt x="676802" y="597735"/>
                </a:lnTo>
                <a:cubicBezTo>
                  <a:pt x="676802" y="606027"/>
                  <a:pt x="678855" y="612494"/>
                  <a:pt x="682959" y="617136"/>
                </a:cubicBezTo>
                <a:cubicBezTo>
                  <a:pt x="687064" y="621778"/>
                  <a:pt x="692436" y="624099"/>
                  <a:pt x="699075" y="624099"/>
                </a:cubicBezTo>
                <a:cubicBezTo>
                  <a:pt x="705655" y="624099"/>
                  <a:pt x="710989" y="621811"/>
                  <a:pt x="715077" y="617235"/>
                </a:cubicBezTo>
                <a:cubicBezTo>
                  <a:pt x="719165" y="612659"/>
                  <a:pt x="721209" y="606159"/>
                  <a:pt x="721209" y="597735"/>
                </a:cubicBezTo>
                <a:lnTo>
                  <a:pt x="721209" y="525878"/>
                </a:lnTo>
                <a:cubicBezTo>
                  <a:pt x="721209" y="517381"/>
                  <a:pt x="720812" y="510255"/>
                  <a:pt x="720018" y="504501"/>
                </a:cubicBezTo>
                <a:cubicBezTo>
                  <a:pt x="719225" y="498746"/>
                  <a:pt x="717475" y="493366"/>
                  <a:pt x="714768" y="488359"/>
                </a:cubicBezTo>
                <a:cubicBezTo>
                  <a:pt x="710575" y="479773"/>
                  <a:pt x="704210" y="473120"/>
                  <a:pt x="695674" y="468401"/>
                </a:cubicBezTo>
                <a:cubicBezTo>
                  <a:pt x="687137" y="463682"/>
                  <a:pt x="677520" y="461323"/>
                  <a:pt x="666820" y="461323"/>
                </a:cubicBezTo>
                <a:cubicBezTo>
                  <a:pt x="655912" y="461323"/>
                  <a:pt x="646219" y="463529"/>
                  <a:pt x="637741" y="467939"/>
                </a:cubicBezTo>
                <a:cubicBezTo>
                  <a:pt x="629262" y="472350"/>
                  <a:pt x="623269" y="478820"/>
                  <a:pt x="619762" y="487349"/>
                </a:cubicBezTo>
                <a:lnTo>
                  <a:pt x="619762" y="485565"/>
                </a:lnTo>
                <a:cubicBezTo>
                  <a:pt x="619762" y="480564"/>
                  <a:pt x="618815" y="476217"/>
                  <a:pt x="616919" y="472525"/>
                </a:cubicBezTo>
                <a:cubicBezTo>
                  <a:pt x="615024" y="468833"/>
                  <a:pt x="612471" y="466043"/>
                  <a:pt x="609261" y="464155"/>
                </a:cubicBezTo>
                <a:cubicBezTo>
                  <a:pt x="606051" y="462267"/>
                  <a:pt x="602478" y="461323"/>
                  <a:pt x="598544" y="461323"/>
                </a:cubicBezTo>
                <a:close/>
                <a:moveTo>
                  <a:pt x="468078" y="461323"/>
                </a:moveTo>
                <a:cubicBezTo>
                  <a:pt x="456240" y="461323"/>
                  <a:pt x="445375" y="463258"/>
                  <a:pt x="435484" y="467127"/>
                </a:cubicBezTo>
                <a:cubicBezTo>
                  <a:pt x="425592" y="470997"/>
                  <a:pt x="417141" y="476538"/>
                  <a:pt x="410131" y="483749"/>
                </a:cubicBezTo>
                <a:cubicBezTo>
                  <a:pt x="403121" y="490961"/>
                  <a:pt x="397773" y="499564"/>
                  <a:pt x="394088" y="509557"/>
                </a:cubicBezTo>
                <a:cubicBezTo>
                  <a:pt x="390402" y="519550"/>
                  <a:pt x="388560" y="530602"/>
                  <a:pt x="388560" y="542711"/>
                </a:cubicBezTo>
                <a:cubicBezTo>
                  <a:pt x="388560" y="554757"/>
                  <a:pt x="390379" y="565707"/>
                  <a:pt x="394017" y="575559"/>
                </a:cubicBezTo>
                <a:cubicBezTo>
                  <a:pt x="397655" y="585411"/>
                  <a:pt x="403048" y="594011"/>
                  <a:pt x="410196" y="601359"/>
                </a:cubicBezTo>
                <a:cubicBezTo>
                  <a:pt x="417344" y="608706"/>
                  <a:pt x="425750" y="614333"/>
                  <a:pt x="435414" y="618240"/>
                </a:cubicBezTo>
                <a:cubicBezTo>
                  <a:pt x="445077" y="622146"/>
                  <a:pt x="455965" y="624099"/>
                  <a:pt x="468078" y="624099"/>
                </a:cubicBezTo>
                <a:cubicBezTo>
                  <a:pt x="480282" y="624099"/>
                  <a:pt x="491276" y="622166"/>
                  <a:pt x="501062" y="618299"/>
                </a:cubicBezTo>
                <a:cubicBezTo>
                  <a:pt x="510847" y="614433"/>
                  <a:pt x="519295" y="608843"/>
                  <a:pt x="526407" y="601531"/>
                </a:cubicBezTo>
                <a:cubicBezTo>
                  <a:pt x="533518" y="594218"/>
                  <a:pt x="538922" y="585550"/>
                  <a:pt x="542619" y="575526"/>
                </a:cubicBezTo>
                <a:cubicBezTo>
                  <a:pt x="546315" y="565502"/>
                  <a:pt x="548164" y="554563"/>
                  <a:pt x="548164" y="542709"/>
                </a:cubicBezTo>
                <a:cubicBezTo>
                  <a:pt x="548164" y="530792"/>
                  <a:pt x="546339" y="519868"/>
                  <a:pt x="542690" y="509939"/>
                </a:cubicBezTo>
                <a:cubicBezTo>
                  <a:pt x="539040" y="500010"/>
                  <a:pt x="533660" y="491389"/>
                  <a:pt x="526550" y="484078"/>
                </a:cubicBezTo>
                <a:cubicBezTo>
                  <a:pt x="519439" y="476767"/>
                  <a:pt x="510925" y="471147"/>
                  <a:pt x="501008" y="467217"/>
                </a:cubicBezTo>
                <a:cubicBezTo>
                  <a:pt x="491090" y="463288"/>
                  <a:pt x="480114" y="461323"/>
                  <a:pt x="468078" y="461323"/>
                </a:cubicBezTo>
                <a:close/>
                <a:moveTo>
                  <a:pt x="8870204" y="461035"/>
                </a:moveTo>
                <a:cubicBezTo>
                  <a:pt x="8858275" y="461035"/>
                  <a:pt x="8847357" y="462972"/>
                  <a:pt x="8837451" y="466847"/>
                </a:cubicBezTo>
                <a:cubicBezTo>
                  <a:pt x="8827545" y="470722"/>
                  <a:pt x="8819181" y="476313"/>
                  <a:pt x="8812360" y="483620"/>
                </a:cubicBezTo>
                <a:cubicBezTo>
                  <a:pt x="8805540" y="490927"/>
                  <a:pt x="8800379" y="499609"/>
                  <a:pt x="8796878" y="509665"/>
                </a:cubicBezTo>
                <a:cubicBezTo>
                  <a:pt x="8793378" y="519722"/>
                  <a:pt x="8791627" y="530641"/>
                  <a:pt x="8791627" y="542425"/>
                </a:cubicBezTo>
                <a:cubicBezTo>
                  <a:pt x="8791627" y="567459"/>
                  <a:pt x="8798791" y="587330"/>
                  <a:pt x="8813121" y="602038"/>
                </a:cubicBezTo>
                <a:cubicBezTo>
                  <a:pt x="8827450" y="616745"/>
                  <a:pt x="8847420" y="624099"/>
                  <a:pt x="8873031" y="624099"/>
                </a:cubicBezTo>
                <a:cubicBezTo>
                  <a:pt x="8884232" y="624099"/>
                  <a:pt x="8894164" y="622630"/>
                  <a:pt x="8902826" y="619693"/>
                </a:cubicBezTo>
                <a:cubicBezTo>
                  <a:pt x="8911489" y="616755"/>
                  <a:pt x="8918719" y="613031"/>
                  <a:pt x="8924516" y="608520"/>
                </a:cubicBezTo>
                <a:cubicBezTo>
                  <a:pt x="8930313" y="604009"/>
                  <a:pt x="8934689" y="599231"/>
                  <a:pt x="8937643" y="594186"/>
                </a:cubicBezTo>
                <a:cubicBezTo>
                  <a:pt x="8940597" y="589140"/>
                  <a:pt x="8942074" y="584621"/>
                  <a:pt x="8942074" y="580627"/>
                </a:cubicBezTo>
                <a:cubicBezTo>
                  <a:pt x="8942074" y="575870"/>
                  <a:pt x="8940532" y="572125"/>
                  <a:pt x="8937446" y="569394"/>
                </a:cubicBezTo>
                <a:cubicBezTo>
                  <a:pt x="8934360" y="566663"/>
                  <a:pt x="8930465" y="565297"/>
                  <a:pt x="8925759" y="565297"/>
                </a:cubicBezTo>
                <a:cubicBezTo>
                  <a:pt x="8921380" y="565297"/>
                  <a:pt x="8917940" y="566373"/>
                  <a:pt x="8915440" y="568523"/>
                </a:cubicBezTo>
                <a:cubicBezTo>
                  <a:pt x="8911035" y="572682"/>
                  <a:pt x="8907201" y="576194"/>
                  <a:pt x="8903938" y="579058"/>
                </a:cubicBezTo>
                <a:cubicBezTo>
                  <a:pt x="8900675" y="581923"/>
                  <a:pt x="8897385" y="584428"/>
                  <a:pt x="8894068" y="586574"/>
                </a:cubicBezTo>
                <a:cubicBezTo>
                  <a:pt x="8890750" y="588719"/>
                  <a:pt x="8887324" y="590295"/>
                  <a:pt x="8883791" y="591302"/>
                </a:cubicBezTo>
                <a:cubicBezTo>
                  <a:pt x="8880259" y="592309"/>
                  <a:pt x="8876295" y="592813"/>
                  <a:pt x="8871900" y="592813"/>
                </a:cubicBezTo>
                <a:cubicBezTo>
                  <a:pt x="8865526" y="592813"/>
                  <a:pt x="8859748" y="591266"/>
                  <a:pt x="8854567" y="588172"/>
                </a:cubicBezTo>
                <a:cubicBezTo>
                  <a:pt x="8849384" y="585078"/>
                  <a:pt x="8845183" y="580388"/>
                  <a:pt x="8841962" y="574101"/>
                </a:cubicBezTo>
                <a:cubicBezTo>
                  <a:pt x="8838741" y="567814"/>
                  <a:pt x="8837097" y="561460"/>
                  <a:pt x="8837027" y="555038"/>
                </a:cubicBezTo>
                <a:lnTo>
                  <a:pt x="8909501" y="555038"/>
                </a:lnTo>
                <a:cubicBezTo>
                  <a:pt x="8920094" y="555038"/>
                  <a:pt x="8928548" y="553405"/>
                  <a:pt x="8934863" y="550140"/>
                </a:cubicBezTo>
                <a:cubicBezTo>
                  <a:pt x="8941178" y="546874"/>
                  <a:pt x="8944335" y="539816"/>
                  <a:pt x="8944335" y="528965"/>
                </a:cubicBezTo>
                <a:cubicBezTo>
                  <a:pt x="8944335" y="518072"/>
                  <a:pt x="8941527" y="507353"/>
                  <a:pt x="8935912" y="496808"/>
                </a:cubicBezTo>
                <a:cubicBezTo>
                  <a:pt x="8930296" y="486262"/>
                  <a:pt x="8921847" y="477664"/>
                  <a:pt x="8910568" y="471012"/>
                </a:cubicBezTo>
                <a:cubicBezTo>
                  <a:pt x="8899288" y="464361"/>
                  <a:pt x="8885834" y="461035"/>
                  <a:pt x="8870204" y="461035"/>
                </a:cubicBezTo>
                <a:close/>
                <a:moveTo>
                  <a:pt x="7860554" y="461035"/>
                </a:moveTo>
                <a:cubicBezTo>
                  <a:pt x="7848625" y="461035"/>
                  <a:pt x="7837707" y="462972"/>
                  <a:pt x="7827801" y="466847"/>
                </a:cubicBezTo>
                <a:cubicBezTo>
                  <a:pt x="7817895" y="470722"/>
                  <a:pt x="7809532" y="476313"/>
                  <a:pt x="7802711" y="483620"/>
                </a:cubicBezTo>
                <a:cubicBezTo>
                  <a:pt x="7795891" y="490927"/>
                  <a:pt x="7790729" y="499609"/>
                  <a:pt x="7787228" y="509665"/>
                </a:cubicBezTo>
                <a:cubicBezTo>
                  <a:pt x="7783727" y="519722"/>
                  <a:pt x="7781978" y="530641"/>
                  <a:pt x="7781978" y="542425"/>
                </a:cubicBezTo>
                <a:cubicBezTo>
                  <a:pt x="7781978" y="567459"/>
                  <a:pt x="7789142" y="587330"/>
                  <a:pt x="7803471" y="602038"/>
                </a:cubicBezTo>
                <a:cubicBezTo>
                  <a:pt x="7817800" y="616745"/>
                  <a:pt x="7837771" y="624099"/>
                  <a:pt x="7863381" y="624099"/>
                </a:cubicBezTo>
                <a:cubicBezTo>
                  <a:pt x="7874582" y="624099"/>
                  <a:pt x="7884514" y="622630"/>
                  <a:pt x="7893176" y="619693"/>
                </a:cubicBezTo>
                <a:cubicBezTo>
                  <a:pt x="7901839" y="616755"/>
                  <a:pt x="7909069" y="613031"/>
                  <a:pt x="7914866" y="608520"/>
                </a:cubicBezTo>
                <a:cubicBezTo>
                  <a:pt x="7920663" y="604009"/>
                  <a:pt x="7925039" y="599231"/>
                  <a:pt x="7927993" y="594186"/>
                </a:cubicBezTo>
                <a:cubicBezTo>
                  <a:pt x="7930948" y="589140"/>
                  <a:pt x="7932424" y="584621"/>
                  <a:pt x="7932424" y="580627"/>
                </a:cubicBezTo>
                <a:cubicBezTo>
                  <a:pt x="7932424" y="575870"/>
                  <a:pt x="7930881" y="572125"/>
                  <a:pt x="7927796" y="569394"/>
                </a:cubicBezTo>
                <a:cubicBezTo>
                  <a:pt x="7924711" y="566663"/>
                  <a:pt x="7920815" y="565297"/>
                  <a:pt x="7916110" y="565297"/>
                </a:cubicBezTo>
                <a:cubicBezTo>
                  <a:pt x="7911730" y="565297"/>
                  <a:pt x="7908290" y="566373"/>
                  <a:pt x="7905790" y="568523"/>
                </a:cubicBezTo>
                <a:cubicBezTo>
                  <a:pt x="7901385" y="572682"/>
                  <a:pt x="7897551" y="576194"/>
                  <a:pt x="7894288" y="579058"/>
                </a:cubicBezTo>
                <a:cubicBezTo>
                  <a:pt x="7891026" y="581923"/>
                  <a:pt x="7887735" y="584428"/>
                  <a:pt x="7884417" y="586574"/>
                </a:cubicBezTo>
                <a:cubicBezTo>
                  <a:pt x="7881101" y="588719"/>
                  <a:pt x="7877675" y="590295"/>
                  <a:pt x="7874142" y="591302"/>
                </a:cubicBezTo>
                <a:cubicBezTo>
                  <a:pt x="7870609" y="592309"/>
                  <a:pt x="7866645" y="592813"/>
                  <a:pt x="7862250" y="592813"/>
                </a:cubicBezTo>
                <a:cubicBezTo>
                  <a:pt x="7855877" y="592813"/>
                  <a:pt x="7850099" y="591266"/>
                  <a:pt x="7844916" y="588172"/>
                </a:cubicBezTo>
                <a:cubicBezTo>
                  <a:pt x="7839735" y="585078"/>
                  <a:pt x="7835533" y="580388"/>
                  <a:pt x="7832312" y="574101"/>
                </a:cubicBezTo>
                <a:cubicBezTo>
                  <a:pt x="7829092" y="567814"/>
                  <a:pt x="7827447" y="561460"/>
                  <a:pt x="7827377" y="555038"/>
                </a:cubicBezTo>
                <a:lnTo>
                  <a:pt x="7899851" y="555038"/>
                </a:lnTo>
                <a:cubicBezTo>
                  <a:pt x="7910444" y="555038"/>
                  <a:pt x="7918898" y="553405"/>
                  <a:pt x="7925213" y="550140"/>
                </a:cubicBezTo>
                <a:cubicBezTo>
                  <a:pt x="7931528" y="546874"/>
                  <a:pt x="7934686" y="539816"/>
                  <a:pt x="7934686" y="528965"/>
                </a:cubicBezTo>
                <a:cubicBezTo>
                  <a:pt x="7934686" y="518072"/>
                  <a:pt x="7931878" y="507353"/>
                  <a:pt x="7926262" y="496808"/>
                </a:cubicBezTo>
                <a:cubicBezTo>
                  <a:pt x="7920645" y="486262"/>
                  <a:pt x="7912198" y="477664"/>
                  <a:pt x="7900918" y="471012"/>
                </a:cubicBezTo>
                <a:cubicBezTo>
                  <a:pt x="7889638" y="464361"/>
                  <a:pt x="7876183" y="461035"/>
                  <a:pt x="7860554" y="461035"/>
                </a:cubicBezTo>
                <a:close/>
                <a:moveTo>
                  <a:pt x="7334512" y="461035"/>
                </a:moveTo>
                <a:cubicBezTo>
                  <a:pt x="7318947" y="461035"/>
                  <a:pt x="7305860" y="463194"/>
                  <a:pt x="7295251" y="467513"/>
                </a:cubicBezTo>
                <a:cubicBezTo>
                  <a:pt x="7284642" y="471831"/>
                  <a:pt x="7276762" y="477421"/>
                  <a:pt x="7271611" y="484283"/>
                </a:cubicBezTo>
                <a:cubicBezTo>
                  <a:pt x="7266461" y="491145"/>
                  <a:pt x="7263885" y="498298"/>
                  <a:pt x="7263885" y="505741"/>
                </a:cubicBezTo>
                <a:cubicBezTo>
                  <a:pt x="7263885" y="510991"/>
                  <a:pt x="7265750" y="515257"/>
                  <a:pt x="7269480" y="518538"/>
                </a:cubicBezTo>
                <a:cubicBezTo>
                  <a:pt x="7273210" y="521819"/>
                  <a:pt x="7277632" y="523459"/>
                  <a:pt x="7282748" y="523459"/>
                </a:cubicBezTo>
                <a:cubicBezTo>
                  <a:pt x="7288514" y="523459"/>
                  <a:pt x="7292289" y="522398"/>
                  <a:pt x="7294074" y="520277"/>
                </a:cubicBezTo>
                <a:cubicBezTo>
                  <a:pt x="7295858" y="518156"/>
                  <a:pt x="7298469" y="514451"/>
                  <a:pt x="7301905" y="509163"/>
                </a:cubicBezTo>
                <a:cubicBezTo>
                  <a:pt x="7305340" y="503875"/>
                  <a:pt x="7309322" y="499986"/>
                  <a:pt x="7313850" y="497497"/>
                </a:cubicBezTo>
                <a:cubicBezTo>
                  <a:pt x="7318377" y="495008"/>
                  <a:pt x="7325262" y="493763"/>
                  <a:pt x="7334503" y="493763"/>
                </a:cubicBezTo>
                <a:cubicBezTo>
                  <a:pt x="7344953" y="493763"/>
                  <a:pt x="7351758" y="495826"/>
                  <a:pt x="7354919" y="499952"/>
                </a:cubicBezTo>
                <a:cubicBezTo>
                  <a:pt x="7358080" y="504079"/>
                  <a:pt x="7359881" y="510153"/>
                  <a:pt x="7360324" y="518176"/>
                </a:cubicBezTo>
                <a:cubicBezTo>
                  <a:pt x="7353773" y="520064"/>
                  <a:pt x="7346927" y="521859"/>
                  <a:pt x="7339786" y="523563"/>
                </a:cubicBezTo>
                <a:cubicBezTo>
                  <a:pt x="7332645" y="525266"/>
                  <a:pt x="7324199" y="527113"/>
                  <a:pt x="7314448" y="529103"/>
                </a:cubicBezTo>
                <a:cubicBezTo>
                  <a:pt x="7304697" y="531094"/>
                  <a:pt x="7298594" y="532373"/>
                  <a:pt x="7296138" y="532941"/>
                </a:cubicBezTo>
                <a:cubicBezTo>
                  <a:pt x="7284314" y="535515"/>
                  <a:pt x="7274827" y="540781"/>
                  <a:pt x="7267676" y="548738"/>
                </a:cubicBezTo>
                <a:cubicBezTo>
                  <a:pt x="7260525" y="556696"/>
                  <a:pt x="7256949" y="566322"/>
                  <a:pt x="7256949" y="577618"/>
                </a:cubicBezTo>
                <a:cubicBezTo>
                  <a:pt x="7256949" y="586025"/>
                  <a:pt x="7259110" y="593800"/>
                  <a:pt x="7263431" y="600942"/>
                </a:cubicBezTo>
                <a:cubicBezTo>
                  <a:pt x="7267753" y="608084"/>
                  <a:pt x="7273884" y="613729"/>
                  <a:pt x="7281823" y="617877"/>
                </a:cubicBezTo>
                <a:cubicBezTo>
                  <a:pt x="7289762" y="622025"/>
                  <a:pt x="7298931" y="624099"/>
                  <a:pt x="7309329" y="624099"/>
                </a:cubicBezTo>
                <a:cubicBezTo>
                  <a:pt x="7320637" y="624099"/>
                  <a:pt x="7330791" y="622232"/>
                  <a:pt x="7339790" y="618499"/>
                </a:cubicBezTo>
                <a:cubicBezTo>
                  <a:pt x="7348789" y="614765"/>
                  <a:pt x="7357189" y="609396"/>
                  <a:pt x="7364990" y="602391"/>
                </a:cubicBezTo>
                <a:cubicBezTo>
                  <a:pt x="7368337" y="608788"/>
                  <a:pt x="7372114" y="614005"/>
                  <a:pt x="7376320" y="618043"/>
                </a:cubicBezTo>
                <a:cubicBezTo>
                  <a:pt x="7380526" y="622080"/>
                  <a:pt x="7385019" y="624099"/>
                  <a:pt x="7389799" y="624099"/>
                </a:cubicBezTo>
                <a:cubicBezTo>
                  <a:pt x="7395323" y="624099"/>
                  <a:pt x="7400250" y="622208"/>
                  <a:pt x="7404580" y="618427"/>
                </a:cubicBezTo>
                <a:cubicBezTo>
                  <a:pt x="7408910" y="614645"/>
                  <a:pt x="7411075" y="610342"/>
                  <a:pt x="7411075" y="605518"/>
                </a:cubicBezTo>
                <a:cubicBezTo>
                  <a:pt x="7411075" y="603024"/>
                  <a:pt x="7409874" y="597841"/>
                  <a:pt x="7407470" y="589969"/>
                </a:cubicBezTo>
                <a:cubicBezTo>
                  <a:pt x="7405067" y="582097"/>
                  <a:pt x="7403866" y="573685"/>
                  <a:pt x="7403866" y="564734"/>
                </a:cubicBezTo>
                <a:cubicBezTo>
                  <a:pt x="7403961" y="557000"/>
                  <a:pt x="7404031" y="550461"/>
                  <a:pt x="7404079" y="545118"/>
                </a:cubicBezTo>
                <a:cubicBezTo>
                  <a:pt x="7404126" y="539775"/>
                  <a:pt x="7404149" y="532562"/>
                  <a:pt x="7404149" y="523479"/>
                </a:cubicBezTo>
                <a:cubicBezTo>
                  <a:pt x="7404149" y="508772"/>
                  <a:pt x="7402021" y="496808"/>
                  <a:pt x="7397763" y="487587"/>
                </a:cubicBezTo>
                <a:cubicBezTo>
                  <a:pt x="7393505" y="478366"/>
                  <a:pt x="7386240" y="471636"/>
                  <a:pt x="7375967" y="467395"/>
                </a:cubicBezTo>
                <a:cubicBezTo>
                  <a:pt x="7365695" y="463155"/>
                  <a:pt x="7351876" y="461035"/>
                  <a:pt x="7334512" y="461035"/>
                </a:cubicBezTo>
                <a:close/>
                <a:moveTo>
                  <a:pt x="6976121" y="461035"/>
                </a:moveTo>
                <a:cubicBezTo>
                  <a:pt x="6959517" y="461035"/>
                  <a:pt x="6945166" y="464501"/>
                  <a:pt x="6933067" y="471435"/>
                </a:cubicBezTo>
                <a:cubicBezTo>
                  <a:pt x="6920970" y="478368"/>
                  <a:pt x="6911744" y="488134"/>
                  <a:pt x="6905392" y="500733"/>
                </a:cubicBezTo>
                <a:cubicBezTo>
                  <a:pt x="6899040" y="513332"/>
                  <a:pt x="6895864" y="527794"/>
                  <a:pt x="6895864" y="544119"/>
                </a:cubicBezTo>
                <a:cubicBezTo>
                  <a:pt x="6895864" y="568327"/>
                  <a:pt x="6902828" y="587661"/>
                  <a:pt x="6916757" y="602121"/>
                </a:cubicBezTo>
                <a:cubicBezTo>
                  <a:pt x="6930686" y="616581"/>
                  <a:pt x="6950004" y="623811"/>
                  <a:pt x="6974709" y="623811"/>
                </a:cubicBezTo>
                <a:cubicBezTo>
                  <a:pt x="6986288" y="623811"/>
                  <a:pt x="6996718" y="622247"/>
                  <a:pt x="7005999" y="619119"/>
                </a:cubicBezTo>
                <a:cubicBezTo>
                  <a:pt x="7015281" y="615992"/>
                  <a:pt x="7023012" y="611832"/>
                  <a:pt x="7029192" y="606639"/>
                </a:cubicBezTo>
                <a:cubicBezTo>
                  <a:pt x="7035373" y="601446"/>
                  <a:pt x="7040004" y="595918"/>
                  <a:pt x="7043086" y="590055"/>
                </a:cubicBezTo>
                <a:cubicBezTo>
                  <a:pt x="7046169" y="584192"/>
                  <a:pt x="7047710" y="578647"/>
                  <a:pt x="7047710" y="573419"/>
                </a:cubicBezTo>
                <a:cubicBezTo>
                  <a:pt x="7047710" y="568713"/>
                  <a:pt x="7045879" y="564250"/>
                  <a:pt x="7042217" y="560029"/>
                </a:cubicBezTo>
                <a:cubicBezTo>
                  <a:pt x="7038556" y="555808"/>
                  <a:pt x="7033912" y="553698"/>
                  <a:pt x="7028284" y="553698"/>
                </a:cubicBezTo>
                <a:cubicBezTo>
                  <a:pt x="7023603" y="553698"/>
                  <a:pt x="7019684" y="555114"/>
                  <a:pt x="7016528" y="557947"/>
                </a:cubicBezTo>
                <a:cubicBezTo>
                  <a:pt x="7013372" y="560779"/>
                  <a:pt x="7010446" y="564676"/>
                  <a:pt x="7007750" y="569638"/>
                </a:cubicBezTo>
                <a:cubicBezTo>
                  <a:pt x="7003969" y="576203"/>
                  <a:pt x="6999547" y="581130"/>
                  <a:pt x="6994488" y="584419"/>
                </a:cubicBezTo>
                <a:cubicBezTo>
                  <a:pt x="6989428" y="587708"/>
                  <a:pt x="6983307" y="589352"/>
                  <a:pt x="6976121" y="589352"/>
                </a:cubicBezTo>
                <a:cubicBezTo>
                  <a:pt x="6970803" y="589352"/>
                  <a:pt x="6965959" y="588345"/>
                  <a:pt x="6961589" y="586329"/>
                </a:cubicBezTo>
                <a:cubicBezTo>
                  <a:pt x="6957218" y="584314"/>
                  <a:pt x="6953469" y="581328"/>
                  <a:pt x="6950342" y="577373"/>
                </a:cubicBezTo>
                <a:cubicBezTo>
                  <a:pt x="6947214" y="573418"/>
                  <a:pt x="6944802" y="568556"/>
                  <a:pt x="6943104" y="562786"/>
                </a:cubicBezTo>
                <a:cubicBezTo>
                  <a:pt x="6941408" y="557015"/>
                  <a:pt x="6940559" y="550609"/>
                  <a:pt x="6940559" y="543565"/>
                </a:cubicBezTo>
                <a:cubicBezTo>
                  <a:pt x="6940559" y="528731"/>
                  <a:pt x="6943794" y="517179"/>
                  <a:pt x="6950265" y="508908"/>
                </a:cubicBezTo>
                <a:cubicBezTo>
                  <a:pt x="6956736" y="500638"/>
                  <a:pt x="6965166" y="496502"/>
                  <a:pt x="6975556" y="496502"/>
                </a:cubicBezTo>
                <a:cubicBezTo>
                  <a:pt x="6982836" y="496502"/>
                  <a:pt x="6988843" y="498155"/>
                  <a:pt x="6993580" y="501461"/>
                </a:cubicBezTo>
                <a:cubicBezTo>
                  <a:pt x="6998317" y="504766"/>
                  <a:pt x="7002859" y="509725"/>
                  <a:pt x="7007205" y="516336"/>
                </a:cubicBezTo>
                <a:cubicBezTo>
                  <a:pt x="7010263" y="520596"/>
                  <a:pt x="7013023" y="523685"/>
                  <a:pt x="7015484" y="525602"/>
                </a:cubicBezTo>
                <a:cubicBezTo>
                  <a:pt x="7017946" y="527520"/>
                  <a:pt x="7021129" y="528478"/>
                  <a:pt x="7025033" y="528478"/>
                </a:cubicBezTo>
                <a:cubicBezTo>
                  <a:pt x="7030743" y="528478"/>
                  <a:pt x="7035621" y="526593"/>
                  <a:pt x="7039665" y="522823"/>
                </a:cubicBezTo>
                <a:cubicBezTo>
                  <a:pt x="7043710" y="519052"/>
                  <a:pt x="7045732" y="514459"/>
                  <a:pt x="7045732" y="509043"/>
                </a:cubicBezTo>
                <a:cubicBezTo>
                  <a:pt x="7045732" y="504039"/>
                  <a:pt x="7044092" y="498735"/>
                  <a:pt x="7040811" y="493130"/>
                </a:cubicBezTo>
                <a:cubicBezTo>
                  <a:pt x="7037530" y="487525"/>
                  <a:pt x="7032847" y="482296"/>
                  <a:pt x="7026760" y="477443"/>
                </a:cubicBezTo>
                <a:cubicBezTo>
                  <a:pt x="7020674" y="472590"/>
                  <a:pt x="7013290" y="468642"/>
                  <a:pt x="7004609" y="465599"/>
                </a:cubicBezTo>
                <a:cubicBezTo>
                  <a:pt x="6995927" y="462556"/>
                  <a:pt x="6986431" y="461035"/>
                  <a:pt x="6976121" y="461035"/>
                </a:cubicBezTo>
                <a:close/>
                <a:moveTo>
                  <a:pt x="6648712" y="461035"/>
                </a:moveTo>
                <a:cubicBezTo>
                  <a:pt x="6633147" y="461035"/>
                  <a:pt x="6620060" y="463194"/>
                  <a:pt x="6609451" y="467513"/>
                </a:cubicBezTo>
                <a:cubicBezTo>
                  <a:pt x="6598842" y="471831"/>
                  <a:pt x="6590962" y="477421"/>
                  <a:pt x="6585812" y="484283"/>
                </a:cubicBezTo>
                <a:cubicBezTo>
                  <a:pt x="6580661" y="491145"/>
                  <a:pt x="6578085" y="498298"/>
                  <a:pt x="6578085" y="505741"/>
                </a:cubicBezTo>
                <a:cubicBezTo>
                  <a:pt x="6578085" y="510991"/>
                  <a:pt x="6579950" y="515257"/>
                  <a:pt x="6583680" y="518538"/>
                </a:cubicBezTo>
                <a:cubicBezTo>
                  <a:pt x="6587410" y="521819"/>
                  <a:pt x="6591832" y="523459"/>
                  <a:pt x="6596948" y="523459"/>
                </a:cubicBezTo>
                <a:cubicBezTo>
                  <a:pt x="6602714" y="523459"/>
                  <a:pt x="6606489" y="522398"/>
                  <a:pt x="6608274" y="520277"/>
                </a:cubicBezTo>
                <a:cubicBezTo>
                  <a:pt x="6610058" y="518156"/>
                  <a:pt x="6612669" y="514451"/>
                  <a:pt x="6616105" y="509163"/>
                </a:cubicBezTo>
                <a:cubicBezTo>
                  <a:pt x="6619540" y="503875"/>
                  <a:pt x="6623522" y="499986"/>
                  <a:pt x="6628050" y="497497"/>
                </a:cubicBezTo>
                <a:cubicBezTo>
                  <a:pt x="6632578" y="495008"/>
                  <a:pt x="6639462" y="493763"/>
                  <a:pt x="6648703" y="493763"/>
                </a:cubicBezTo>
                <a:cubicBezTo>
                  <a:pt x="6659153" y="493763"/>
                  <a:pt x="6665958" y="495826"/>
                  <a:pt x="6669119" y="499952"/>
                </a:cubicBezTo>
                <a:cubicBezTo>
                  <a:pt x="6672280" y="504079"/>
                  <a:pt x="6674081" y="510153"/>
                  <a:pt x="6674524" y="518176"/>
                </a:cubicBezTo>
                <a:cubicBezTo>
                  <a:pt x="6667973" y="520064"/>
                  <a:pt x="6661127" y="521859"/>
                  <a:pt x="6653986" y="523563"/>
                </a:cubicBezTo>
                <a:cubicBezTo>
                  <a:pt x="6646845" y="525266"/>
                  <a:pt x="6638399" y="527113"/>
                  <a:pt x="6628648" y="529103"/>
                </a:cubicBezTo>
                <a:cubicBezTo>
                  <a:pt x="6618897" y="531094"/>
                  <a:pt x="6612794" y="532373"/>
                  <a:pt x="6610339" y="532941"/>
                </a:cubicBezTo>
                <a:cubicBezTo>
                  <a:pt x="6598514" y="535515"/>
                  <a:pt x="6589027" y="540781"/>
                  <a:pt x="6581876" y="548738"/>
                </a:cubicBezTo>
                <a:cubicBezTo>
                  <a:pt x="6574725" y="556696"/>
                  <a:pt x="6571149" y="566322"/>
                  <a:pt x="6571149" y="577618"/>
                </a:cubicBezTo>
                <a:cubicBezTo>
                  <a:pt x="6571149" y="586025"/>
                  <a:pt x="6573310" y="593800"/>
                  <a:pt x="6577631" y="600942"/>
                </a:cubicBezTo>
                <a:cubicBezTo>
                  <a:pt x="6581953" y="608084"/>
                  <a:pt x="6588084" y="613729"/>
                  <a:pt x="6596023" y="617877"/>
                </a:cubicBezTo>
                <a:cubicBezTo>
                  <a:pt x="6603962" y="622025"/>
                  <a:pt x="6613131" y="624099"/>
                  <a:pt x="6623529" y="624099"/>
                </a:cubicBezTo>
                <a:cubicBezTo>
                  <a:pt x="6634837" y="624099"/>
                  <a:pt x="6644991" y="622232"/>
                  <a:pt x="6653991" y="618499"/>
                </a:cubicBezTo>
                <a:cubicBezTo>
                  <a:pt x="6662989" y="614765"/>
                  <a:pt x="6671389" y="609396"/>
                  <a:pt x="6679190" y="602391"/>
                </a:cubicBezTo>
                <a:cubicBezTo>
                  <a:pt x="6682538" y="608788"/>
                  <a:pt x="6686314" y="614005"/>
                  <a:pt x="6690520" y="618043"/>
                </a:cubicBezTo>
                <a:cubicBezTo>
                  <a:pt x="6694726" y="622080"/>
                  <a:pt x="6699219" y="624099"/>
                  <a:pt x="6704000" y="624099"/>
                </a:cubicBezTo>
                <a:cubicBezTo>
                  <a:pt x="6709523" y="624099"/>
                  <a:pt x="6714450" y="622208"/>
                  <a:pt x="6718780" y="618427"/>
                </a:cubicBezTo>
                <a:cubicBezTo>
                  <a:pt x="6723110" y="614645"/>
                  <a:pt x="6725275" y="610342"/>
                  <a:pt x="6725275" y="605518"/>
                </a:cubicBezTo>
                <a:cubicBezTo>
                  <a:pt x="6725275" y="603024"/>
                  <a:pt x="6724074" y="597841"/>
                  <a:pt x="6721670" y="589969"/>
                </a:cubicBezTo>
                <a:cubicBezTo>
                  <a:pt x="6719267" y="582097"/>
                  <a:pt x="6718066" y="573685"/>
                  <a:pt x="6718066" y="564734"/>
                </a:cubicBezTo>
                <a:cubicBezTo>
                  <a:pt x="6718161" y="557000"/>
                  <a:pt x="6718231" y="550461"/>
                  <a:pt x="6718279" y="545118"/>
                </a:cubicBezTo>
                <a:cubicBezTo>
                  <a:pt x="6718326" y="539775"/>
                  <a:pt x="6718349" y="532562"/>
                  <a:pt x="6718349" y="523479"/>
                </a:cubicBezTo>
                <a:cubicBezTo>
                  <a:pt x="6718349" y="508772"/>
                  <a:pt x="6716221" y="496808"/>
                  <a:pt x="6711963" y="487587"/>
                </a:cubicBezTo>
                <a:cubicBezTo>
                  <a:pt x="6707705" y="478366"/>
                  <a:pt x="6700440" y="471636"/>
                  <a:pt x="6690167" y="467395"/>
                </a:cubicBezTo>
                <a:cubicBezTo>
                  <a:pt x="6679895" y="463155"/>
                  <a:pt x="6666076" y="461035"/>
                  <a:pt x="6648712" y="461035"/>
                </a:cubicBezTo>
                <a:close/>
                <a:moveTo>
                  <a:pt x="6105787" y="461035"/>
                </a:moveTo>
                <a:cubicBezTo>
                  <a:pt x="6090222" y="461035"/>
                  <a:pt x="6077135" y="463194"/>
                  <a:pt x="6066525" y="467513"/>
                </a:cubicBezTo>
                <a:cubicBezTo>
                  <a:pt x="6055917" y="471831"/>
                  <a:pt x="6048037" y="477421"/>
                  <a:pt x="6042886" y="484283"/>
                </a:cubicBezTo>
                <a:cubicBezTo>
                  <a:pt x="6037736" y="491145"/>
                  <a:pt x="6035160" y="498298"/>
                  <a:pt x="6035160" y="505741"/>
                </a:cubicBezTo>
                <a:cubicBezTo>
                  <a:pt x="6035160" y="510991"/>
                  <a:pt x="6037025" y="515257"/>
                  <a:pt x="6040755" y="518538"/>
                </a:cubicBezTo>
                <a:cubicBezTo>
                  <a:pt x="6044485" y="521819"/>
                  <a:pt x="6048908" y="523459"/>
                  <a:pt x="6054023" y="523459"/>
                </a:cubicBezTo>
                <a:cubicBezTo>
                  <a:pt x="6059789" y="523459"/>
                  <a:pt x="6063564" y="522398"/>
                  <a:pt x="6065349" y="520277"/>
                </a:cubicBezTo>
                <a:cubicBezTo>
                  <a:pt x="6067134" y="518156"/>
                  <a:pt x="6069744" y="514451"/>
                  <a:pt x="6073179" y="509163"/>
                </a:cubicBezTo>
                <a:cubicBezTo>
                  <a:pt x="6076614" y="503875"/>
                  <a:pt x="6080597" y="499986"/>
                  <a:pt x="6085124" y="497497"/>
                </a:cubicBezTo>
                <a:cubicBezTo>
                  <a:pt x="6089652" y="495008"/>
                  <a:pt x="6096537" y="493763"/>
                  <a:pt x="6105778" y="493763"/>
                </a:cubicBezTo>
                <a:cubicBezTo>
                  <a:pt x="6116228" y="493763"/>
                  <a:pt x="6123033" y="495826"/>
                  <a:pt x="6126194" y="499952"/>
                </a:cubicBezTo>
                <a:cubicBezTo>
                  <a:pt x="6129354" y="504079"/>
                  <a:pt x="6131156" y="510153"/>
                  <a:pt x="6131599" y="518176"/>
                </a:cubicBezTo>
                <a:cubicBezTo>
                  <a:pt x="6125048" y="520064"/>
                  <a:pt x="6118202" y="521859"/>
                  <a:pt x="6111060" y="523563"/>
                </a:cubicBezTo>
                <a:cubicBezTo>
                  <a:pt x="6103919" y="525266"/>
                  <a:pt x="6095474" y="527113"/>
                  <a:pt x="6085722" y="529103"/>
                </a:cubicBezTo>
                <a:cubicBezTo>
                  <a:pt x="6075972" y="531094"/>
                  <a:pt x="6069869" y="532373"/>
                  <a:pt x="6067413" y="532941"/>
                </a:cubicBezTo>
                <a:cubicBezTo>
                  <a:pt x="6055589" y="535515"/>
                  <a:pt x="6046102" y="540781"/>
                  <a:pt x="6038950" y="548738"/>
                </a:cubicBezTo>
                <a:cubicBezTo>
                  <a:pt x="6031800" y="556696"/>
                  <a:pt x="6028224" y="566322"/>
                  <a:pt x="6028224" y="577618"/>
                </a:cubicBezTo>
                <a:cubicBezTo>
                  <a:pt x="6028224" y="586025"/>
                  <a:pt x="6030385" y="593800"/>
                  <a:pt x="6034706" y="600942"/>
                </a:cubicBezTo>
                <a:cubicBezTo>
                  <a:pt x="6039028" y="608084"/>
                  <a:pt x="6045159" y="613729"/>
                  <a:pt x="6053098" y="617877"/>
                </a:cubicBezTo>
                <a:cubicBezTo>
                  <a:pt x="6061038" y="622025"/>
                  <a:pt x="6070206" y="624099"/>
                  <a:pt x="6080603" y="624099"/>
                </a:cubicBezTo>
                <a:cubicBezTo>
                  <a:pt x="6091912" y="624099"/>
                  <a:pt x="6102066" y="622232"/>
                  <a:pt x="6111065" y="618499"/>
                </a:cubicBezTo>
                <a:cubicBezTo>
                  <a:pt x="6120064" y="614765"/>
                  <a:pt x="6128465" y="609396"/>
                  <a:pt x="6136265" y="602391"/>
                </a:cubicBezTo>
                <a:cubicBezTo>
                  <a:pt x="6139612" y="608788"/>
                  <a:pt x="6143389" y="614005"/>
                  <a:pt x="6147595" y="618043"/>
                </a:cubicBezTo>
                <a:cubicBezTo>
                  <a:pt x="6151801" y="622080"/>
                  <a:pt x="6156294" y="624099"/>
                  <a:pt x="6161074" y="624099"/>
                </a:cubicBezTo>
                <a:cubicBezTo>
                  <a:pt x="6166598" y="624099"/>
                  <a:pt x="6171525" y="622208"/>
                  <a:pt x="6175855" y="618427"/>
                </a:cubicBezTo>
                <a:cubicBezTo>
                  <a:pt x="6180185" y="614645"/>
                  <a:pt x="6182350" y="610342"/>
                  <a:pt x="6182350" y="605518"/>
                </a:cubicBezTo>
                <a:cubicBezTo>
                  <a:pt x="6182350" y="603024"/>
                  <a:pt x="6181148" y="597841"/>
                  <a:pt x="6178745" y="589969"/>
                </a:cubicBezTo>
                <a:cubicBezTo>
                  <a:pt x="6176342" y="582097"/>
                  <a:pt x="6175141" y="573685"/>
                  <a:pt x="6175141" y="564734"/>
                </a:cubicBezTo>
                <a:cubicBezTo>
                  <a:pt x="6175235" y="557000"/>
                  <a:pt x="6175306" y="550461"/>
                  <a:pt x="6175354" y="545118"/>
                </a:cubicBezTo>
                <a:cubicBezTo>
                  <a:pt x="6175401" y="539775"/>
                  <a:pt x="6175424" y="532562"/>
                  <a:pt x="6175424" y="523479"/>
                </a:cubicBezTo>
                <a:cubicBezTo>
                  <a:pt x="6175424" y="508772"/>
                  <a:pt x="6173296" y="496808"/>
                  <a:pt x="6169038" y="487587"/>
                </a:cubicBezTo>
                <a:cubicBezTo>
                  <a:pt x="6164780" y="478366"/>
                  <a:pt x="6157515" y="471636"/>
                  <a:pt x="6147242" y="467395"/>
                </a:cubicBezTo>
                <a:cubicBezTo>
                  <a:pt x="6136970" y="463155"/>
                  <a:pt x="6123151" y="461035"/>
                  <a:pt x="6105787" y="461035"/>
                </a:cubicBezTo>
                <a:close/>
                <a:moveTo>
                  <a:pt x="5620012" y="461035"/>
                </a:moveTo>
                <a:cubicBezTo>
                  <a:pt x="5604447" y="461035"/>
                  <a:pt x="5591360" y="463194"/>
                  <a:pt x="5580751" y="467513"/>
                </a:cubicBezTo>
                <a:cubicBezTo>
                  <a:pt x="5570142" y="471831"/>
                  <a:pt x="5562262" y="477421"/>
                  <a:pt x="5557112" y="484283"/>
                </a:cubicBezTo>
                <a:cubicBezTo>
                  <a:pt x="5551961" y="491145"/>
                  <a:pt x="5549385" y="498298"/>
                  <a:pt x="5549385" y="505741"/>
                </a:cubicBezTo>
                <a:cubicBezTo>
                  <a:pt x="5549385" y="510991"/>
                  <a:pt x="5551250" y="515257"/>
                  <a:pt x="5554980" y="518538"/>
                </a:cubicBezTo>
                <a:cubicBezTo>
                  <a:pt x="5558710" y="521819"/>
                  <a:pt x="5563133" y="523459"/>
                  <a:pt x="5568248" y="523459"/>
                </a:cubicBezTo>
                <a:cubicBezTo>
                  <a:pt x="5574014" y="523459"/>
                  <a:pt x="5577789" y="522398"/>
                  <a:pt x="5579574" y="520277"/>
                </a:cubicBezTo>
                <a:cubicBezTo>
                  <a:pt x="5581359" y="518156"/>
                  <a:pt x="5583969" y="514451"/>
                  <a:pt x="5587405" y="509163"/>
                </a:cubicBezTo>
                <a:cubicBezTo>
                  <a:pt x="5590840" y="503875"/>
                  <a:pt x="5594822" y="499986"/>
                  <a:pt x="5599350" y="497497"/>
                </a:cubicBezTo>
                <a:cubicBezTo>
                  <a:pt x="5603878" y="495008"/>
                  <a:pt x="5610762" y="493763"/>
                  <a:pt x="5620003" y="493763"/>
                </a:cubicBezTo>
                <a:cubicBezTo>
                  <a:pt x="5630453" y="493763"/>
                  <a:pt x="5637258" y="495826"/>
                  <a:pt x="5640419" y="499952"/>
                </a:cubicBezTo>
                <a:cubicBezTo>
                  <a:pt x="5643580" y="504079"/>
                  <a:pt x="5645381" y="510153"/>
                  <a:pt x="5645824" y="518176"/>
                </a:cubicBezTo>
                <a:cubicBezTo>
                  <a:pt x="5639273" y="520064"/>
                  <a:pt x="5632427" y="521859"/>
                  <a:pt x="5625286" y="523563"/>
                </a:cubicBezTo>
                <a:cubicBezTo>
                  <a:pt x="5618145" y="525266"/>
                  <a:pt x="5609699" y="527113"/>
                  <a:pt x="5599948" y="529103"/>
                </a:cubicBezTo>
                <a:cubicBezTo>
                  <a:pt x="5590197" y="531094"/>
                  <a:pt x="5584094" y="532373"/>
                  <a:pt x="5581639" y="532941"/>
                </a:cubicBezTo>
                <a:cubicBezTo>
                  <a:pt x="5569814" y="535515"/>
                  <a:pt x="5560327" y="540781"/>
                  <a:pt x="5553176" y="548738"/>
                </a:cubicBezTo>
                <a:cubicBezTo>
                  <a:pt x="5546025" y="556696"/>
                  <a:pt x="5542449" y="566322"/>
                  <a:pt x="5542449" y="577618"/>
                </a:cubicBezTo>
                <a:cubicBezTo>
                  <a:pt x="5542449" y="586025"/>
                  <a:pt x="5544610" y="593800"/>
                  <a:pt x="5548931" y="600942"/>
                </a:cubicBezTo>
                <a:cubicBezTo>
                  <a:pt x="5553253" y="608084"/>
                  <a:pt x="5559384" y="613729"/>
                  <a:pt x="5567323" y="617877"/>
                </a:cubicBezTo>
                <a:cubicBezTo>
                  <a:pt x="5575263" y="622025"/>
                  <a:pt x="5584431" y="624099"/>
                  <a:pt x="5594829" y="624099"/>
                </a:cubicBezTo>
                <a:cubicBezTo>
                  <a:pt x="5606137" y="624099"/>
                  <a:pt x="5616291" y="622232"/>
                  <a:pt x="5625290" y="618499"/>
                </a:cubicBezTo>
                <a:cubicBezTo>
                  <a:pt x="5634289" y="614765"/>
                  <a:pt x="5642690" y="609396"/>
                  <a:pt x="5650490" y="602391"/>
                </a:cubicBezTo>
                <a:cubicBezTo>
                  <a:pt x="5653837" y="608788"/>
                  <a:pt x="5657614" y="614005"/>
                  <a:pt x="5661820" y="618043"/>
                </a:cubicBezTo>
                <a:cubicBezTo>
                  <a:pt x="5666026" y="622080"/>
                  <a:pt x="5670519" y="624099"/>
                  <a:pt x="5675300" y="624099"/>
                </a:cubicBezTo>
                <a:cubicBezTo>
                  <a:pt x="5680823" y="624099"/>
                  <a:pt x="5685750" y="622208"/>
                  <a:pt x="5690080" y="618427"/>
                </a:cubicBezTo>
                <a:cubicBezTo>
                  <a:pt x="5694410" y="614645"/>
                  <a:pt x="5696575" y="610342"/>
                  <a:pt x="5696575" y="605518"/>
                </a:cubicBezTo>
                <a:cubicBezTo>
                  <a:pt x="5696575" y="603024"/>
                  <a:pt x="5695374" y="597841"/>
                  <a:pt x="5692970" y="589969"/>
                </a:cubicBezTo>
                <a:cubicBezTo>
                  <a:pt x="5690567" y="582097"/>
                  <a:pt x="5689366" y="573685"/>
                  <a:pt x="5689366" y="564734"/>
                </a:cubicBezTo>
                <a:cubicBezTo>
                  <a:pt x="5689461" y="557000"/>
                  <a:pt x="5689531" y="550461"/>
                  <a:pt x="5689579" y="545118"/>
                </a:cubicBezTo>
                <a:cubicBezTo>
                  <a:pt x="5689626" y="539775"/>
                  <a:pt x="5689649" y="532562"/>
                  <a:pt x="5689649" y="523479"/>
                </a:cubicBezTo>
                <a:cubicBezTo>
                  <a:pt x="5689649" y="508772"/>
                  <a:pt x="5687521" y="496808"/>
                  <a:pt x="5683263" y="487587"/>
                </a:cubicBezTo>
                <a:cubicBezTo>
                  <a:pt x="5679005" y="478366"/>
                  <a:pt x="5671740" y="471636"/>
                  <a:pt x="5661467" y="467395"/>
                </a:cubicBezTo>
                <a:cubicBezTo>
                  <a:pt x="5651195" y="463155"/>
                  <a:pt x="5637376" y="461035"/>
                  <a:pt x="5620012" y="461035"/>
                </a:cubicBezTo>
                <a:close/>
                <a:moveTo>
                  <a:pt x="4905637" y="461035"/>
                </a:moveTo>
                <a:cubicBezTo>
                  <a:pt x="4890072" y="461035"/>
                  <a:pt x="4876985" y="463194"/>
                  <a:pt x="4866376" y="467513"/>
                </a:cubicBezTo>
                <a:cubicBezTo>
                  <a:pt x="4855767" y="471831"/>
                  <a:pt x="4847887" y="477421"/>
                  <a:pt x="4842737" y="484283"/>
                </a:cubicBezTo>
                <a:cubicBezTo>
                  <a:pt x="4837586" y="491145"/>
                  <a:pt x="4835011" y="498298"/>
                  <a:pt x="4835011" y="505741"/>
                </a:cubicBezTo>
                <a:cubicBezTo>
                  <a:pt x="4835011" y="510991"/>
                  <a:pt x="4836876" y="515257"/>
                  <a:pt x="4840606" y="518538"/>
                </a:cubicBezTo>
                <a:cubicBezTo>
                  <a:pt x="4844335" y="521819"/>
                  <a:pt x="4848758" y="523459"/>
                  <a:pt x="4853873" y="523459"/>
                </a:cubicBezTo>
                <a:cubicBezTo>
                  <a:pt x="4859639" y="523459"/>
                  <a:pt x="4863414" y="522398"/>
                  <a:pt x="4865199" y="520277"/>
                </a:cubicBezTo>
                <a:cubicBezTo>
                  <a:pt x="4866984" y="518156"/>
                  <a:pt x="4869595" y="514451"/>
                  <a:pt x="4873030" y="509163"/>
                </a:cubicBezTo>
                <a:cubicBezTo>
                  <a:pt x="4876465" y="503875"/>
                  <a:pt x="4880447" y="499986"/>
                  <a:pt x="4884975" y="497497"/>
                </a:cubicBezTo>
                <a:cubicBezTo>
                  <a:pt x="4889503" y="495008"/>
                  <a:pt x="4896387" y="493763"/>
                  <a:pt x="4905628" y="493763"/>
                </a:cubicBezTo>
                <a:cubicBezTo>
                  <a:pt x="4916078" y="493763"/>
                  <a:pt x="4922883" y="495826"/>
                  <a:pt x="4926044" y="499952"/>
                </a:cubicBezTo>
                <a:cubicBezTo>
                  <a:pt x="4929205" y="504079"/>
                  <a:pt x="4931006" y="510153"/>
                  <a:pt x="4931450" y="518176"/>
                </a:cubicBezTo>
                <a:cubicBezTo>
                  <a:pt x="4924898" y="520064"/>
                  <a:pt x="4918052" y="521859"/>
                  <a:pt x="4910911" y="523563"/>
                </a:cubicBezTo>
                <a:cubicBezTo>
                  <a:pt x="4903770" y="525266"/>
                  <a:pt x="4895324" y="527113"/>
                  <a:pt x="4885573" y="529103"/>
                </a:cubicBezTo>
                <a:cubicBezTo>
                  <a:pt x="4875822" y="531094"/>
                  <a:pt x="4869719" y="532373"/>
                  <a:pt x="4867264" y="532941"/>
                </a:cubicBezTo>
                <a:cubicBezTo>
                  <a:pt x="4855440" y="535515"/>
                  <a:pt x="4845952" y="540781"/>
                  <a:pt x="4838801" y="548738"/>
                </a:cubicBezTo>
                <a:cubicBezTo>
                  <a:pt x="4831650" y="556696"/>
                  <a:pt x="4828075" y="566322"/>
                  <a:pt x="4828075" y="577618"/>
                </a:cubicBezTo>
                <a:cubicBezTo>
                  <a:pt x="4828075" y="586025"/>
                  <a:pt x="4830235" y="593800"/>
                  <a:pt x="4834557" y="600942"/>
                </a:cubicBezTo>
                <a:cubicBezTo>
                  <a:pt x="4838879" y="608084"/>
                  <a:pt x="4845009" y="613729"/>
                  <a:pt x="4852949" y="617877"/>
                </a:cubicBezTo>
                <a:cubicBezTo>
                  <a:pt x="4860888" y="622025"/>
                  <a:pt x="4870056" y="624099"/>
                  <a:pt x="4880454" y="624099"/>
                </a:cubicBezTo>
                <a:cubicBezTo>
                  <a:pt x="4891762" y="624099"/>
                  <a:pt x="4901917" y="622232"/>
                  <a:pt x="4910916" y="618499"/>
                </a:cubicBezTo>
                <a:cubicBezTo>
                  <a:pt x="4919914" y="614765"/>
                  <a:pt x="4928314" y="609396"/>
                  <a:pt x="4936115" y="602391"/>
                </a:cubicBezTo>
                <a:cubicBezTo>
                  <a:pt x="4939463" y="608788"/>
                  <a:pt x="4943239" y="614005"/>
                  <a:pt x="4947445" y="618043"/>
                </a:cubicBezTo>
                <a:cubicBezTo>
                  <a:pt x="4951651" y="622080"/>
                  <a:pt x="4956144" y="624099"/>
                  <a:pt x="4960925" y="624099"/>
                </a:cubicBezTo>
                <a:cubicBezTo>
                  <a:pt x="4966448" y="624099"/>
                  <a:pt x="4971375" y="622208"/>
                  <a:pt x="4975705" y="618427"/>
                </a:cubicBezTo>
                <a:cubicBezTo>
                  <a:pt x="4980035" y="614645"/>
                  <a:pt x="4982200" y="610342"/>
                  <a:pt x="4982200" y="605518"/>
                </a:cubicBezTo>
                <a:cubicBezTo>
                  <a:pt x="4982200" y="603024"/>
                  <a:pt x="4980999" y="597841"/>
                  <a:pt x="4978595" y="589969"/>
                </a:cubicBezTo>
                <a:cubicBezTo>
                  <a:pt x="4976192" y="582097"/>
                  <a:pt x="4974991" y="573685"/>
                  <a:pt x="4974991" y="564734"/>
                </a:cubicBezTo>
                <a:cubicBezTo>
                  <a:pt x="4975086" y="557000"/>
                  <a:pt x="4975157" y="550461"/>
                  <a:pt x="4975204" y="545118"/>
                </a:cubicBezTo>
                <a:cubicBezTo>
                  <a:pt x="4975251" y="539775"/>
                  <a:pt x="4975275" y="532562"/>
                  <a:pt x="4975275" y="523479"/>
                </a:cubicBezTo>
                <a:cubicBezTo>
                  <a:pt x="4975275" y="508772"/>
                  <a:pt x="4973146" y="496808"/>
                  <a:pt x="4968888" y="487587"/>
                </a:cubicBezTo>
                <a:cubicBezTo>
                  <a:pt x="4964630" y="478366"/>
                  <a:pt x="4957366" y="471636"/>
                  <a:pt x="4947092" y="467395"/>
                </a:cubicBezTo>
                <a:cubicBezTo>
                  <a:pt x="4936820" y="463155"/>
                  <a:pt x="4923001" y="461035"/>
                  <a:pt x="4905637" y="461035"/>
                </a:cubicBezTo>
                <a:close/>
                <a:moveTo>
                  <a:pt x="3381638" y="461035"/>
                </a:moveTo>
                <a:cubicBezTo>
                  <a:pt x="3366072" y="461035"/>
                  <a:pt x="3352985" y="463194"/>
                  <a:pt x="3342376" y="467513"/>
                </a:cubicBezTo>
                <a:cubicBezTo>
                  <a:pt x="3331767" y="471831"/>
                  <a:pt x="3323888" y="477421"/>
                  <a:pt x="3318737" y="484283"/>
                </a:cubicBezTo>
                <a:cubicBezTo>
                  <a:pt x="3313586" y="491145"/>
                  <a:pt x="3311011" y="498298"/>
                  <a:pt x="3311011" y="505741"/>
                </a:cubicBezTo>
                <a:cubicBezTo>
                  <a:pt x="3311011" y="510991"/>
                  <a:pt x="3312876" y="515257"/>
                  <a:pt x="3316606" y="518538"/>
                </a:cubicBezTo>
                <a:cubicBezTo>
                  <a:pt x="3320335" y="521819"/>
                  <a:pt x="3324758" y="523459"/>
                  <a:pt x="3329874" y="523459"/>
                </a:cubicBezTo>
                <a:cubicBezTo>
                  <a:pt x="3335639" y="523459"/>
                  <a:pt x="3339415" y="522398"/>
                  <a:pt x="3341199" y="520277"/>
                </a:cubicBezTo>
                <a:cubicBezTo>
                  <a:pt x="3342984" y="518156"/>
                  <a:pt x="3345594" y="514451"/>
                  <a:pt x="3349030" y="509163"/>
                </a:cubicBezTo>
                <a:cubicBezTo>
                  <a:pt x="3352465" y="503875"/>
                  <a:pt x="3356447" y="499986"/>
                  <a:pt x="3360975" y="497497"/>
                </a:cubicBezTo>
                <a:cubicBezTo>
                  <a:pt x="3365503" y="495008"/>
                  <a:pt x="3372388" y="493763"/>
                  <a:pt x="3381628" y="493763"/>
                </a:cubicBezTo>
                <a:cubicBezTo>
                  <a:pt x="3392078" y="493763"/>
                  <a:pt x="3398884" y="495826"/>
                  <a:pt x="3402044" y="499952"/>
                </a:cubicBezTo>
                <a:cubicBezTo>
                  <a:pt x="3405205" y="504079"/>
                  <a:pt x="3407007" y="510153"/>
                  <a:pt x="3407450" y="518176"/>
                </a:cubicBezTo>
                <a:cubicBezTo>
                  <a:pt x="3400899" y="520064"/>
                  <a:pt x="3394053" y="521859"/>
                  <a:pt x="3386911" y="523563"/>
                </a:cubicBezTo>
                <a:cubicBezTo>
                  <a:pt x="3379770" y="525266"/>
                  <a:pt x="3371324" y="527113"/>
                  <a:pt x="3361573" y="529103"/>
                </a:cubicBezTo>
                <a:cubicBezTo>
                  <a:pt x="3351823" y="531094"/>
                  <a:pt x="3345719" y="532373"/>
                  <a:pt x="3343264" y="532941"/>
                </a:cubicBezTo>
                <a:cubicBezTo>
                  <a:pt x="3331440" y="535515"/>
                  <a:pt x="3321952" y="540781"/>
                  <a:pt x="3314801" y="548738"/>
                </a:cubicBezTo>
                <a:cubicBezTo>
                  <a:pt x="3307650" y="556696"/>
                  <a:pt x="3304075" y="566322"/>
                  <a:pt x="3304075" y="577618"/>
                </a:cubicBezTo>
                <a:cubicBezTo>
                  <a:pt x="3304075" y="586025"/>
                  <a:pt x="3306236" y="593800"/>
                  <a:pt x="3310558" y="600942"/>
                </a:cubicBezTo>
                <a:cubicBezTo>
                  <a:pt x="3314879" y="608084"/>
                  <a:pt x="3321009" y="613729"/>
                  <a:pt x="3328948" y="617877"/>
                </a:cubicBezTo>
                <a:cubicBezTo>
                  <a:pt x="3336889" y="622025"/>
                  <a:pt x="3346057" y="624099"/>
                  <a:pt x="3356454" y="624099"/>
                </a:cubicBezTo>
                <a:cubicBezTo>
                  <a:pt x="3367763" y="624099"/>
                  <a:pt x="3377917" y="622232"/>
                  <a:pt x="3386916" y="618499"/>
                </a:cubicBezTo>
                <a:cubicBezTo>
                  <a:pt x="3395915" y="614765"/>
                  <a:pt x="3404314" y="609396"/>
                  <a:pt x="3412115" y="602391"/>
                </a:cubicBezTo>
                <a:cubicBezTo>
                  <a:pt x="3415463" y="608788"/>
                  <a:pt x="3419240" y="614005"/>
                  <a:pt x="3423445" y="618043"/>
                </a:cubicBezTo>
                <a:cubicBezTo>
                  <a:pt x="3427652" y="622080"/>
                  <a:pt x="3432145" y="624099"/>
                  <a:pt x="3436925" y="624099"/>
                </a:cubicBezTo>
                <a:cubicBezTo>
                  <a:pt x="3442449" y="624099"/>
                  <a:pt x="3447376" y="622208"/>
                  <a:pt x="3451706" y="618427"/>
                </a:cubicBezTo>
                <a:cubicBezTo>
                  <a:pt x="3456035" y="614645"/>
                  <a:pt x="3458200" y="610342"/>
                  <a:pt x="3458200" y="605518"/>
                </a:cubicBezTo>
                <a:cubicBezTo>
                  <a:pt x="3458200" y="603024"/>
                  <a:pt x="3456999" y="597841"/>
                  <a:pt x="3454596" y="589969"/>
                </a:cubicBezTo>
                <a:cubicBezTo>
                  <a:pt x="3452193" y="582097"/>
                  <a:pt x="3450991" y="573685"/>
                  <a:pt x="3450991" y="564734"/>
                </a:cubicBezTo>
                <a:cubicBezTo>
                  <a:pt x="3451086" y="557000"/>
                  <a:pt x="3451157" y="550461"/>
                  <a:pt x="3451204" y="545118"/>
                </a:cubicBezTo>
                <a:cubicBezTo>
                  <a:pt x="3451252" y="539775"/>
                  <a:pt x="3451275" y="532562"/>
                  <a:pt x="3451275" y="523479"/>
                </a:cubicBezTo>
                <a:cubicBezTo>
                  <a:pt x="3451275" y="508772"/>
                  <a:pt x="3449146" y="496808"/>
                  <a:pt x="3444889" y="487587"/>
                </a:cubicBezTo>
                <a:cubicBezTo>
                  <a:pt x="3440631" y="478366"/>
                  <a:pt x="3433366" y="471636"/>
                  <a:pt x="3423093" y="467395"/>
                </a:cubicBezTo>
                <a:cubicBezTo>
                  <a:pt x="3412821" y="463155"/>
                  <a:pt x="3399002" y="461035"/>
                  <a:pt x="3381638" y="461035"/>
                </a:cubicBezTo>
                <a:close/>
                <a:moveTo>
                  <a:pt x="3040905" y="461035"/>
                </a:moveTo>
                <a:cubicBezTo>
                  <a:pt x="3028976" y="461035"/>
                  <a:pt x="3018058" y="462972"/>
                  <a:pt x="3008152" y="466847"/>
                </a:cubicBezTo>
                <a:cubicBezTo>
                  <a:pt x="2998246" y="470722"/>
                  <a:pt x="2989882" y="476313"/>
                  <a:pt x="2983062" y="483620"/>
                </a:cubicBezTo>
                <a:cubicBezTo>
                  <a:pt x="2976241" y="490927"/>
                  <a:pt x="2971080" y="499609"/>
                  <a:pt x="2967579" y="509665"/>
                </a:cubicBezTo>
                <a:cubicBezTo>
                  <a:pt x="2964078" y="519722"/>
                  <a:pt x="2962328" y="530641"/>
                  <a:pt x="2962328" y="542425"/>
                </a:cubicBezTo>
                <a:cubicBezTo>
                  <a:pt x="2962328" y="567459"/>
                  <a:pt x="2969493" y="587330"/>
                  <a:pt x="2983822" y="602038"/>
                </a:cubicBezTo>
                <a:cubicBezTo>
                  <a:pt x="2998151" y="616745"/>
                  <a:pt x="3018121" y="624099"/>
                  <a:pt x="3043732" y="624099"/>
                </a:cubicBezTo>
                <a:cubicBezTo>
                  <a:pt x="3054933" y="624099"/>
                  <a:pt x="3064864" y="622630"/>
                  <a:pt x="3073528" y="619693"/>
                </a:cubicBezTo>
                <a:cubicBezTo>
                  <a:pt x="3082189" y="616755"/>
                  <a:pt x="3089419" y="613031"/>
                  <a:pt x="3095217" y="608520"/>
                </a:cubicBezTo>
                <a:cubicBezTo>
                  <a:pt x="3101014" y="604009"/>
                  <a:pt x="3105390" y="599231"/>
                  <a:pt x="3108343" y="594186"/>
                </a:cubicBezTo>
                <a:cubicBezTo>
                  <a:pt x="3111298" y="589140"/>
                  <a:pt x="3112775" y="584621"/>
                  <a:pt x="3112775" y="580627"/>
                </a:cubicBezTo>
                <a:cubicBezTo>
                  <a:pt x="3112775" y="575870"/>
                  <a:pt x="3111232" y="572125"/>
                  <a:pt x="3108147" y="569394"/>
                </a:cubicBezTo>
                <a:cubicBezTo>
                  <a:pt x="3105061" y="566663"/>
                  <a:pt x="3101166" y="565297"/>
                  <a:pt x="3096460" y="565297"/>
                </a:cubicBezTo>
                <a:cubicBezTo>
                  <a:pt x="3092081" y="565297"/>
                  <a:pt x="3088641" y="566373"/>
                  <a:pt x="3086140" y="568523"/>
                </a:cubicBezTo>
                <a:cubicBezTo>
                  <a:pt x="3081735" y="572682"/>
                  <a:pt x="3077902" y="576194"/>
                  <a:pt x="3074639" y="579058"/>
                </a:cubicBezTo>
                <a:cubicBezTo>
                  <a:pt x="3071376" y="581923"/>
                  <a:pt x="3068086" y="584428"/>
                  <a:pt x="3064768" y="586574"/>
                </a:cubicBezTo>
                <a:cubicBezTo>
                  <a:pt x="3061451" y="588719"/>
                  <a:pt x="3058025" y="590295"/>
                  <a:pt x="3054492" y="591302"/>
                </a:cubicBezTo>
                <a:cubicBezTo>
                  <a:pt x="3050960" y="592309"/>
                  <a:pt x="3046996" y="592813"/>
                  <a:pt x="3042601" y="592813"/>
                </a:cubicBezTo>
                <a:cubicBezTo>
                  <a:pt x="3036227" y="592813"/>
                  <a:pt x="3030449" y="591266"/>
                  <a:pt x="3025267" y="588172"/>
                </a:cubicBezTo>
                <a:cubicBezTo>
                  <a:pt x="3020085" y="585078"/>
                  <a:pt x="3015884" y="580388"/>
                  <a:pt x="3012663" y="574101"/>
                </a:cubicBezTo>
                <a:cubicBezTo>
                  <a:pt x="3009442" y="567814"/>
                  <a:pt x="3007797" y="561460"/>
                  <a:pt x="3007728" y="555038"/>
                </a:cubicBezTo>
                <a:lnTo>
                  <a:pt x="3080202" y="555038"/>
                </a:lnTo>
                <a:cubicBezTo>
                  <a:pt x="3090795" y="555038"/>
                  <a:pt x="3099249" y="553405"/>
                  <a:pt x="3105564" y="550140"/>
                </a:cubicBezTo>
                <a:cubicBezTo>
                  <a:pt x="3111879" y="546874"/>
                  <a:pt x="3115037" y="539816"/>
                  <a:pt x="3115037" y="528965"/>
                </a:cubicBezTo>
                <a:cubicBezTo>
                  <a:pt x="3115037" y="518072"/>
                  <a:pt x="3112229" y="507353"/>
                  <a:pt x="3106612" y="496808"/>
                </a:cubicBezTo>
                <a:cubicBezTo>
                  <a:pt x="3100996" y="486262"/>
                  <a:pt x="3092548" y="477664"/>
                  <a:pt x="3081269" y="471012"/>
                </a:cubicBezTo>
                <a:cubicBezTo>
                  <a:pt x="3069989" y="464361"/>
                  <a:pt x="3056534" y="461035"/>
                  <a:pt x="3040905" y="461035"/>
                </a:cubicBezTo>
                <a:close/>
                <a:moveTo>
                  <a:pt x="2508897" y="461035"/>
                </a:moveTo>
                <a:cubicBezTo>
                  <a:pt x="2492293" y="461035"/>
                  <a:pt x="2477941" y="464501"/>
                  <a:pt x="2465843" y="471435"/>
                </a:cubicBezTo>
                <a:cubicBezTo>
                  <a:pt x="2453745" y="478368"/>
                  <a:pt x="2444520" y="488134"/>
                  <a:pt x="2438168" y="500733"/>
                </a:cubicBezTo>
                <a:cubicBezTo>
                  <a:pt x="2431816" y="513332"/>
                  <a:pt x="2428640" y="527794"/>
                  <a:pt x="2428640" y="544119"/>
                </a:cubicBezTo>
                <a:cubicBezTo>
                  <a:pt x="2428640" y="568327"/>
                  <a:pt x="2435604" y="587661"/>
                  <a:pt x="2449533" y="602121"/>
                </a:cubicBezTo>
                <a:cubicBezTo>
                  <a:pt x="2463462" y="616581"/>
                  <a:pt x="2482779" y="623811"/>
                  <a:pt x="2507485" y="623811"/>
                </a:cubicBezTo>
                <a:cubicBezTo>
                  <a:pt x="2519063" y="623811"/>
                  <a:pt x="2529494" y="622247"/>
                  <a:pt x="2538775" y="619119"/>
                </a:cubicBezTo>
                <a:cubicBezTo>
                  <a:pt x="2548057" y="615992"/>
                  <a:pt x="2555787" y="611832"/>
                  <a:pt x="2561968" y="606639"/>
                </a:cubicBezTo>
                <a:cubicBezTo>
                  <a:pt x="2568148" y="601446"/>
                  <a:pt x="2572779" y="595918"/>
                  <a:pt x="2575862" y="590055"/>
                </a:cubicBezTo>
                <a:cubicBezTo>
                  <a:pt x="2578944" y="584192"/>
                  <a:pt x="2580486" y="578647"/>
                  <a:pt x="2580486" y="573419"/>
                </a:cubicBezTo>
                <a:cubicBezTo>
                  <a:pt x="2580486" y="568713"/>
                  <a:pt x="2578655" y="564250"/>
                  <a:pt x="2574993" y="560029"/>
                </a:cubicBezTo>
                <a:cubicBezTo>
                  <a:pt x="2571332" y="555808"/>
                  <a:pt x="2566687" y="553698"/>
                  <a:pt x="2561060" y="553698"/>
                </a:cubicBezTo>
                <a:cubicBezTo>
                  <a:pt x="2556379" y="553698"/>
                  <a:pt x="2552460" y="555114"/>
                  <a:pt x="2549303" y="557947"/>
                </a:cubicBezTo>
                <a:cubicBezTo>
                  <a:pt x="2546148" y="560779"/>
                  <a:pt x="2543222" y="564676"/>
                  <a:pt x="2540526" y="569638"/>
                </a:cubicBezTo>
                <a:cubicBezTo>
                  <a:pt x="2536745" y="576203"/>
                  <a:pt x="2532324" y="581130"/>
                  <a:pt x="2527264" y="584419"/>
                </a:cubicBezTo>
                <a:cubicBezTo>
                  <a:pt x="2522204" y="587708"/>
                  <a:pt x="2516082" y="589352"/>
                  <a:pt x="2508897" y="589352"/>
                </a:cubicBezTo>
                <a:cubicBezTo>
                  <a:pt x="2503579" y="589352"/>
                  <a:pt x="2498735" y="588345"/>
                  <a:pt x="2494364" y="586329"/>
                </a:cubicBezTo>
                <a:cubicBezTo>
                  <a:pt x="2489993" y="584314"/>
                  <a:pt x="2486245" y="581328"/>
                  <a:pt x="2483118" y="577373"/>
                </a:cubicBezTo>
                <a:cubicBezTo>
                  <a:pt x="2479990" y="573418"/>
                  <a:pt x="2477577" y="568556"/>
                  <a:pt x="2475881" y="562786"/>
                </a:cubicBezTo>
                <a:cubicBezTo>
                  <a:pt x="2474183" y="557015"/>
                  <a:pt x="2473335" y="550609"/>
                  <a:pt x="2473335" y="543565"/>
                </a:cubicBezTo>
                <a:cubicBezTo>
                  <a:pt x="2473335" y="528731"/>
                  <a:pt x="2476570" y="517179"/>
                  <a:pt x="2483041" y="508908"/>
                </a:cubicBezTo>
                <a:cubicBezTo>
                  <a:pt x="2489511" y="500638"/>
                  <a:pt x="2497942" y="496502"/>
                  <a:pt x="2508332" y="496502"/>
                </a:cubicBezTo>
                <a:cubicBezTo>
                  <a:pt x="2515611" y="496502"/>
                  <a:pt x="2521619" y="498155"/>
                  <a:pt x="2526356" y="501461"/>
                </a:cubicBezTo>
                <a:cubicBezTo>
                  <a:pt x="2531093" y="504766"/>
                  <a:pt x="2535635" y="509725"/>
                  <a:pt x="2539981" y="516336"/>
                </a:cubicBezTo>
                <a:cubicBezTo>
                  <a:pt x="2543038" y="520596"/>
                  <a:pt x="2545798" y="523685"/>
                  <a:pt x="2548260" y="525602"/>
                </a:cubicBezTo>
                <a:cubicBezTo>
                  <a:pt x="2550721" y="527520"/>
                  <a:pt x="2553904" y="528478"/>
                  <a:pt x="2557810" y="528478"/>
                </a:cubicBezTo>
                <a:cubicBezTo>
                  <a:pt x="2563519" y="528478"/>
                  <a:pt x="2568396" y="526593"/>
                  <a:pt x="2572441" y="522823"/>
                </a:cubicBezTo>
                <a:cubicBezTo>
                  <a:pt x="2576485" y="519052"/>
                  <a:pt x="2578507" y="514459"/>
                  <a:pt x="2578507" y="509043"/>
                </a:cubicBezTo>
                <a:cubicBezTo>
                  <a:pt x="2578507" y="504039"/>
                  <a:pt x="2576868" y="498735"/>
                  <a:pt x="2573586" y="493130"/>
                </a:cubicBezTo>
                <a:cubicBezTo>
                  <a:pt x="2570306" y="487525"/>
                  <a:pt x="2565622" y="482296"/>
                  <a:pt x="2559536" y="477443"/>
                </a:cubicBezTo>
                <a:cubicBezTo>
                  <a:pt x="2553450" y="472590"/>
                  <a:pt x="2546066" y="468642"/>
                  <a:pt x="2537384" y="465599"/>
                </a:cubicBezTo>
                <a:cubicBezTo>
                  <a:pt x="2528703" y="462556"/>
                  <a:pt x="2519207" y="461035"/>
                  <a:pt x="2508897" y="461035"/>
                </a:cubicBezTo>
                <a:close/>
                <a:moveTo>
                  <a:pt x="1905263" y="461035"/>
                </a:moveTo>
                <a:cubicBezTo>
                  <a:pt x="1889697" y="461035"/>
                  <a:pt x="1876610" y="463194"/>
                  <a:pt x="1866001" y="467513"/>
                </a:cubicBezTo>
                <a:cubicBezTo>
                  <a:pt x="1855393" y="471831"/>
                  <a:pt x="1847512" y="477421"/>
                  <a:pt x="1842362" y="484283"/>
                </a:cubicBezTo>
                <a:cubicBezTo>
                  <a:pt x="1837211" y="491145"/>
                  <a:pt x="1834636" y="498298"/>
                  <a:pt x="1834636" y="505741"/>
                </a:cubicBezTo>
                <a:cubicBezTo>
                  <a:pt x="1834636" y="510991"/>
                  <a:pt x="1836501" y="515257"/>
                  <a:pt x="1840231" y="518538"/>
                </a:cubicBezTo>
                <a:cubicBezTo>
                  <a:pt x="1843961" y="521819"/>
                  <a:pt x="1848383" y="523459"/>
                  <a:pt x="1853499" y="523459"/>
                </a:cubicBezTo>
                <a:cubicBezTo>
                  <a:pt x="1859264" y="523459"/>
                  <a:pt x="1863039" y="522398"/>
                  <a:pt x="1864824" y="520277"/>
                </a:cubicBezTo>
                <a:cubicBezTo>
                  <a:pt x="1866609" y="518156"/>
                  <a:pt x="1869219" y="514451"/>
                  <a:pt x="1872655" y="509163"/>
                </a:cubicBezTo>
                <a:cubicBezTo>
                  <a:pt x="1876090" y="503875"/>
                  <a:pt x="1880072" y="499986"/>
                  <a:pt x="1884600" y="497497"/>
                </a:cubicBezTo>
                <a:cubicBezTo>
                  <a:pt x="1889128" y="495008"/>
                  <a:pt x="1896013" y="493763"/>
                  <a:pt x="1905254" y="493763"/>
                </a:cubicBezTo>
                <a:cubicBezTo>
                  <a:pt x="1915703" y="493763"/>
                  <a:pt x="1922509" y="495826"/>
                  <a:pt x="1925669" y="499952"/>
                </a:cubicBezTo>
                <a:cubicBezTo>
                  <a:pt x="1928830" y="504079"/>
                  <a:pt x="1930632" y="510153"/>
                  <a:pt x="1931075" y="518176"/>
                </a:cubicBezTo>
                <a:cubicBezTo>
                  <a:pt x="1924524" y="520064"/>
                  <a:pt x="1917678" y="521859"/>
                  <a:pt x="1910536" y="523563"/>
                </a:cubicBezTo>
                <a:cubicBezTo>
                  <a:pt x="1903395" y="525266"/>
                  <a:pt x="1894949" y="527113"/>
                  <a:pt x="1885198" y="529103"/>
                </a:cubicBezTo>
                <a:cubicBezTo>
                  <a:pt x="1875447" y="531094"/>
                  <a:pt x="1869344" y="532373"/>
                  <a:pt x="1866889" y="532941"/>
                </a:cubicBezTo>
                <a:cubicBezTo>
                  <a:pt x="1855065" y="535515"/>
                  <a:pt x="1845577" y="540781"/>
                  <a:pt x="1838426" y="548738"/>
                </a:cubicBezTo>
                <a:cubicBezTo>
                  <a:pt x="1831275" y="556696"/>
                  <a:pt x="1827700" y="566322"/>
                  <a:pt x="1827700" y="577618"/>
                </a:cubicBezTo>
                <a:cubicBezTo>
                  <a:pt x="1827700" y="586025"/>
                  <a:pt x="1829861" y="593800"/>
                  <a:pt x="1834182" y="600942"/>
                </a:cubicBezTo>
                <a:cubicBezTo>
                  <a:pt x="1838504" y="608084"/>
                  <a:pt x="1844634" y="613729"/>
                  <a:pt x="1852574" y="617877"/>
                </a:cubicBezTo>
                <a:cubicBezTo>
                  <a:pt x="1860513" y="622025"/>
                  <a:pt x="1869682" y="624099"/>
                  <a:pt x="1880079" y="624099"/>
                </a:cubicBezTo>
                <a:cubicBezTo>
                  <a:pt x="1891388" y="624099"/>
                  <a:pt x="1901542" y="622232"/>
                  <a:pt x="1910541" y="618499"/>
                </a:cubicBezTo>
                <a:cubicBezTo>
                  <a:pt x="1919540" y="614765"/>
                  <a:pt x="1927940" y="609396"/>
                  <a:pt x="1935740" y="602391"/>
                </a:cubicBezTo>
                <a:cubicBezTo>
                  <a:pt x="1939088" y="608788"/>
                  <a:pt x="1942865" y="614005"/>
                  <a:pt x="1947071" y="618043"/>
                </a:cubicBezTo>
                <a:cubicBezTo>
                  <a:pt x="1951277" y="622080"/>
                  <a:pt x="1955770" y="624099"/>
                  <a:pt x="1960550" y="624099"/>
                </a:cubicBezTo>
                <a:cubicBezTo>
                  <a:pt x="1966074" y="624099"/>
                  <a:pt x="1971001" y="622208"/>
                  <a:pt x="1975330" y="618427"/>
                </a:cubicBezTo>
                <a:cubicBezTo>
                  <a:pt x="1979660" y="614645"/>
                  <a:pt x="1981825" y="610342"/>
                  <a:pt x="1981825" y="605518"/>
                </a:cubicBezTo>
                <a:cubicBezTo>
                  <a:pt x="1981825" y="603024"/>
                  <a:pt x="1980624" y="597841"/>
                  <a:pt x="1978221" y="589969"/>
                </a:cubicBezTo>
                <a:cubicBezTo>
                  <a:pt x="1975818" y="582097"/>
                  <a:pt x="1974616" y="573685"/>
                  <a:pt x="1974616" y="564734"/>
                </a:cubicBezTo>
                <a:cubicBezTo>
                  <a:pt x="1974711" y="557000"/>
                  <a:pt x="1974782" y="550461"/>
                  <a:pt x="1974829" y="545118"/>
                </a:cubicBezTo>
                <a:cubicBezTo>
                  <a:pt x="1974877" y="539775"/>
                  <a:pt x="1974900" y="532562"/>
                  <a:pt x="1974900" y="523479"/>
                </a:cubicBezTo>
                <a:cubicBezTo>
                  <a:pt x="1974900" y="508772"/>
                  <a:pt x="1972771" y="496808"/>
                  <a:pt x="1968514" y="487587"/>
                </a:cubicBezTo>
                <a:cubicBezTo>
                  <a:pt x="1964256" y="478366"/>
                  <a:pt x="1956991" y="471636"/>
                  <a:pt x="1946718" y="467395"/>
                </a:cubicBezTo>
                <a:cubicBezTo>
                  <a:pt x="1936445" y="463155"/>
                  <a:pt x="1922627" y="461035"/>
                  <a:pt x="1905263" y="461035"/>
                </a:cubicBezTo>
                <a:close/>
                <a:moveTo>
                  <a:pt x="1221630" y="461035"/>
                </a:moveTo>
                <a:cubicBezTo>
                  <a:pt x="1209701" y="461035"/>
                  <a:pt x="1198783" y="462972"/>
                  <a:pt x="1188877" y="466847"/>
                </a:cubicBezTo>
                <a:cubicBezTo>
                  <a:pt x="1178971" y="470722"/>
                  <a:pt x="1170607" y="476313"/>
                  <a:pt x="1163787" y="483620"/>
                </a:cubicBezTo>
                <a:cubicBezTo>
                  <a:pt x="1156966" y="490927"/>
                  <a:pt x="1151805" y="499609"/>
                  <a:pt x="1148304" y="509665"/>
                </a:cubicBezTo>
                <a:cubicBezTo>
                  <a:pt x="1144804" y="519722"/>
                  <a:pt x="1143053" y="530641"/>
                  <a:pt x="1143053" y="542425"/>
                </a:cubicBezTo>
                <a:cubicBezTo>
                  <a:pt x="1143053" y="567459"/>
                  <a:pt x="1150218" y="587330"/>
                  <a:pt x="1164547" y="602038"/>
                </a:cubicBezTo>
                <a:cubicBezTo>
                  <a:pt x="1178876" y="616745"/>
                  <a:pt x="1198846" y="624099"/>
                  <a:pt x="1224457" y="624099"/>
                </a:cubicBezTo>
                <a:cubicBezTo>
                  <a:pt x="1235658" y="624099"/>
                  <a:pt x="1245589" y="622630"/>
                  <a:pt x="1254252" y="619693"/>
                </a:cubicBezTo>
                <a:cubicBezTo>
                  <a:pt x="1262915" y="616755"/>
                  <a:pt x="1270145" y="613031"/>
                  <a:pt x="1275942" y="608520"/>
                </a:cubicBezTo>
                <a:cubicBezTo>
                  <a:pt x="1281739" y="604009"/>
                  <a:pt x="1286115" y="599231"/>
                  <a:pt x="1289069" y="594186"/>
                </a:cubicBezTo>
                <a:cubicBezTo>
                  <a:pt x="1292023" y="589140"/>
                  <a:pt x="1293500" y="584621"/>
                  <a:pt x="1293500" y="580627"/>
                </a:cubicBezTo>
                <a:cubicBezTo>
                  <a:pt x="1293500" y="575870"/>
                  <a:pt x="1291957" y="572125"/>
                  <a:pt x="1288871" y="569394"/>
                </a:cubicBezTo>
                <a:cubicBezTo>
                  <a:pt x="1285786" y="566663"/>
                  <a:pt x="1281891" y="565297"/>
                  <a:pt x="1277186" y="565297"/>
                </a:cubicBezTo>
                <a:cubicBezTo>
                  <a:pt x="1272806" y="565297"/>
                  <a:pt x="1269366" y="566373"/>
                  <a:pt x="1266865" y="568523"/>
                </a:cubicBezTo>
                <a:cubicBezTo>
                  <a:pt x="1262460" y="572682"/>
                  <a:pt x="1258627" y="576194"/>
                  <a:pt x="1255364" y="579058"/>
                </a:cubicBezTo>
                <a:cubicBezTo>
                  <a:pt x="1252101" y="581923"/>
                  <a:pt x="1248811" y="584428"/>
                  <a:pt x="1245493" y="586574"/>
                </a:cubicBezTo>
                <a:cubicBezTo>
                  <a:pt x="1242176" y="588719"/>
                  <a:pt x="1238750" y="590295"/>
                  <a:pt x="1235217" y="591302"/>
                </a:cubicBezTo>
                <a:cubicBezTo>
                  <a:pt x="1231684" y="592309"/>
                  <a:pt x="1227721" y="592813"/>
                  <a:pt x="1223326" y="592813"/>
                </a:cubicBezTo>
                <a:cubicBezTo>
                  <a:pt x="1216952" y="592813"/>
                  <a:pt x="1211174" y="591266"/>
                  <a:pt x="1205992" y="588172"/>
                </a:cubicBezTo>
                <a:cubicBezTo>
                  <a:pt x="1200810" y="585078"/>
                  <a:pt x="1196609" y="580388"/>
                  <a:pt x="1193388" y="574101"/>
                </a:cubicBezTo>
                <a:cubicBezTo>
                  <a:pt x="1190167" y="567814"/>
                  <a:pt x="1188522" y="561460"/>
                  <a:pt x="1188453" y="555038"/>
                </a:cubicBezTo>
                <a:lnTo>
                  <a:pt x="1260927" y="555038"/>
                </a:lnTo>
                <a:cubicBezTo>
                  <a:pt x="1271520" y="555038"/>
                  <a:pt x="1279973" y="553405"/>
                  <a:pt x="1286289" y="550140"/>
                </a:cubicBezTo>
                <a:cubicBezTo>
                  <a:pt x="1292604" y="546874"/>
                  <a:pt x="1295762" y="539816"/>
                  <a:pt x="1295762" y="528965"/>
                </a:cubicBezTo>
                <a:cubicBezTo>
                  <a:pt x="1295762" y="518072"/>
                  <a:pt x="1292953" y="507353"/>
                  <a:pt x="1287337" y="496808"/>
                </a:cubicBezTo>
                <a:cubicBezTo>
                  <a:pt x="1281721" y="486262"/>
                  <a:pt x="1273273" y="477664"/>
                  <a:pt x="1261994" y="471012"/>
                </a:cubicBezTo>
                <a:cubicBezTo>
                  <a:pt x="1250714" y="464361"/>
                  <a:pt x="1237260" y="461035"/>
                  <a:pt x="1221630" y="461035"/>
                </a:cubicBezTo>
                <a:close/>
                <a:moveTo>
                  <a:pt x="8522586" y="408843"/>
                </a:moveTo>
                <a:cubicBezTo>
                  <a:pt x="8518577" y="408843"/>
                  <a:pt x="8514942" y="409798"/>
                  <a:pt x="8511681" y="411708"/>
                </a:cubicBezTo>
                <a:cubicBezTo>
                  <a:pt x="8508420" y="413618"/>
                  <a:pt x="8506134" y="415726"/>
                  <a:pt x="8504823" y="418032"/>
                </a:cubicBezTo>
                <a:cubicBezTo>
                  <a:pt x="8502658" y="421696"/>
                  <a:pt x="8501401" y="425418"/>
                  <a:pt x="8501050" y="429199"/>
                </a:cubicBezTo>
                <a:cubicBezTo>
                  <a:pt x="8500700" y="432979"/>
                  <a:pt x="8500524" y="438059"/>
                  <a:pt x="8500524" y="444441"/>
                </a:cubicBezTo>
                <a:lnTo>
                  <a:pt x="8500524" y="464783"/>
                </a:lnTo>
                <a:lnTo>
                  <a:pt x="8499166" y="464783"/>
                </a:lnTo>
                <a:cubicBezTo>
                  <a:pt x="8492631" y="464783"/>
                  <a:pt x="8487525" y="466338"/>
                  <a:pt x="8483847" y="469448"/>
                </a:cubicBezTo>
                <a:cubicBezTo>
                  <a:pt x="8480169" y="472557"/>
                  <a:pt x="8478330" y="476578"/>
                  <a:pt x="8478330" y="481510"/>
                </a:cubicBezTo>
                <a:cubicBezTo>
                  <a:pt x="8478330" y="486432"/>
                  <a:pt x="8480082" y="490473"/>
                  <a:pt x="8483586" y="493635"/>
                </a:cubicBezTo>
                <a:cubicBezTo>
                  <a:pt x="8487090" y="496796"/>
                  <a:pt x="8492000" y="498377"/>
                  <a:pt x="8498319" y="498377"/>
                </a:cubicBezTo>
                <a:lnTo>
                  <a:pt x="8500524" y="498377"/>
                </a:lnTo>
                <a:lnTo>
                  <a:pt x="8500524" y="569598"/>
                </a:lnTo>
                <a:cubicBezTo>
                  <a:pt x="8500524" y="581856"/>
                  <a:pt x="8501551" y="591806"/>
                  <a:pt x="8503607" y="599448"/>
                </a:cubicBezTo>
                <a:cubicBezTo>
                  <a:pt x="8505662" y="607090"/>
                  <a:pt x="8510054" y="613109"/>
                  <a:pt x="8516780" y="617505"/>
                </a:cubicBezTo>
                <a:cubicBezTo>
                  <a:pt x="8523507" y="621901"/>
                  <a:pt x="8533201" y="624099"/>
                  <a:pt x="8545862" y="624099"/>
                </a:cubicBezTo>
                <a:cubicBezTo>
                  <a:pt x="8559067" y="624099"/>
                  <a:pt x="8569447" y="622262"/>
                  <a:pt x="8577000" y="618588"/>
                </a:cubicBezTo>
                <a:cubicBezTo>
                  <a:pt x="8584554" y="614913"/>
                  <a:pt x="8588330" y="609377"/>
                  <a:pt x="8588330" y="601979"/>
                </a:cubicBezTo>
                <a:cubicBezTo>
                  <a:pt x="8588330" y="597552"/>
                  <a:pt x="8586789" y="593796"/>
                  <a:pt x="8583707" y="590711"/>
                </a:cubicBezTo>
                <a:cubicBezTo>
                  <a:pt x="8580624" y="587626"/>
                  <a:pt x="8577103" y="586084"/>
                  <a:pt x="8573145" y="586084"/>
                </a:cubicBezTo>
                <a:cubicBezTo>
                  <a:pt x="8570875" y="586084"/>
                  <a:pt x="8567809" y="586484"/>
                  <a:pt x="8563945" y="587286"/>
                </a:cubicBezTo>
                <a:cubicBezTo>
                  <a:pt x="8560082" y="588087"/>
                  <a:pt x="8557070" y="588487"/>
                  <a:pt x="8554909" y="588487"/>
                </a:cubicBezTo>
                <a:cubicBezTo>
                  <a:pt x="8551645" y="588487"/>
                  <a:pt x="8549353" y="587759"/>
                  <a:pt x="8548032" y="586301"/>
                </a:cubicBezTo>
                <a:cubicBezTo>
                  <a:pt x="8546711" y="584844"/>
                  <a:pt x="8545864" y="582685"/>
                  <a:pt x="8545491" y="579824"/>
                </a:cubicBezTo>
                <a:cubicBezTo>
                  <a:pt x="8545117" y="576964"/>
                  <a:pt x="8544931" y="572517"/>
                  <a:pt x="8544931" y="566482"/>
                </a:cubicBezTo>
                <a:lnTo>
                  <a:pt x="8544931" y="498377"/>
                </a:lnTo>
                <a:lnTo>
                  <a:pt x="8549114" y="498377"/>
                </a:lnTo>
                <a:cubicBezTo>
                  <a:pt x="8557272" y="498377"/>
                  <a:pt x="8563774" y="497152"/>
                  <a:pt x="8568621" y="494703"/>
                </a:cubicBezTo>
                <a:cubicBezTo>
                  <a:pt x="8573467" y="492255"/>
                  <a:pt x="8575890" y="487857"/>
                  <a:pt x="8575890" y="481510"/>
                </a:cubicBezTo>
                <a:cubicBezTo>
                  <a:pt x="8575890" y="476674"/>
                  <a:pt x="8574138" y="472677"/>
                  <a:pt x="8570634" y="469520"/>
                </a:cubicBezTo>
                <a:cubicBezTo>
                  <a:pt x="8567129" y="466362"/>
                  <a:pt x="8562265" y="464783"/>
                  <a:pt x="8556039" y="464783"/>
                </a:cubicBezTo>
                <a:lnTo>
                  <a:pt x="8544931" y="464783"/>
                </a:lnTo>
                <a:lnTo>
                  <a:pt x="8544931" y="441325"/>
                </a:lnTo>
                <a:cubicBezTo>
                  <a:pt x="8544931" y="434765"/>
                  <a:pt x="8544534" y="429494"/>
                  <a:pt x="8543741" y="425512"/>
                </a:cubicBezTo>
                <a:cubicBezTo>
                  <a:pt x="8542948" y="421530"/>
                  <a:pt x="8540992" y="418085"/>
                  <a:pt x="8537873" y="415177"/>
                </a:cubicBezTo>
                <a:cubicBezTo>
                  <a:pt x="8533346" y="410954"/>
                  <a:pt x="8528250" y="408843"/>
                  <a:pt x="8522586" y="408843"/>
                </a:cubicBezTo>
                <a:close/>
                <a:moveTo>
                  <a:pt x="6779511" y="408843"/>
                </a:moveTo>
                <a:cubicBezTo>
                  <a:pt x="6775502" y="408843"/>
                  <a:pt x="6771868" y="409798"/>
                  <a:pt x="6768606" y="411708"/>
                </a:cubicBezTo>
                <a:cubicBezTo>
                  <a:pt x="6765345" y="413618"/>
                  <a:pt x="6763059" y="415726"/>
                  <a:pt x="6761747" y="418032"/>
                </a:cubicBezTo>
                <a:cubicBezTo>
                  <a:pt x="6759583" y="421696"/>
                  <a:pt x="6758326" y="425418"/>
                  <a:pt x="6757976" y="429199"/>
                </a:cubicBezTo>
                <a:cubicBezTo>
                  <a:pt x="6757624" y="432979"/>
                  <a:pt x="6757449" y="438059"/>
                  <a:pt x="6757449" y="444441"/>
                </a:cubicBezTo>
                <a:lnTo>
                  <a:pt x="6757449" y="464783"/>
                </a:lnTo>
                <a:lnTo>
                  <a:pt x="6756091" y="464783"/>
                </a:lnTo>
                <a:cubicBezTo>
                  <a:pt x="6749556" y="464783"/>
                  <a:pt x="6744450" y="466338"/>
                  <a:pt x="6740772" y="469448"/>
                </a:cubicBezTo>
                <a:cubicBezTo>
                  <a:pt x="6737094" y="472557"/>
                  <a:pt x="6735255" y="476578"/>
                  <a:pt x="6735255" y="481510"/>
                </a:cubicBezTo>
                <a:cubicBezTo>
                  <a:pt x="6735255" y="486432"/>
                  <a:pt x="6737007" y="490473"/>
                  <a:pt x="6740511" y="493635"/>
                </a:cubicBezTo>
                <a:cubicBezTo>
                  <a:pt x="6744014" y="496796"/>
                  <a:pt x="6748926" y="498377"/>
                  <a:pt x="6755244" y="498377"/>
                </a:cubicBezTo>
                <a:lnTo>
                  <a:pt x="6757449" y="498377"/>
                </a:lnTo>
                <a:lnTo>
                  <a:pt x="6757449" y="569598"/>
                </a:lnTo>
                <a:cubicBezTo>
                  <a:pt x="6757449" y="581856"/>
                  <a:pt x="6758477" y="591806"/>
                  <a:pt x="6760532" y="599448"/>
                </a:cubicBezTo>
                <a:cubicBezTo>
                  <a:pt x="6762587" y="607090"/>
                  <a:pt x="6766978" y="613109"/>
                  <a:pt x="6773705" y="617505"/>
                </a:cubicBezTo>
                <a:cubicBezTo>
                  <a:pt x="6780432" y="621901"/>
                  <a:pt x="6790126" y="624099"/>
                  <a:pt x="6802786" y="624099"/>
                </a:cubicBezTo>
                <a:cubicBezTo>
                  <a:pt x="6815992" y="624099"/>
                  <a:pt x="6826372" y="622262"/>
                  <a:pt x="6833925" y="618588"/>
                </a:cubicBezTo>
                <a:cubicBezTo>
                  <a:pt x="6841479" y="614913"/>
                  <a:pt x="6845256" y="609377"/>
                  <a:pt x="6845256" y="601979"/>
                </a:cubicBezTo>
                <a:cubicBezTo>
                  <a:pt x="6845256" y="597552"/>
                  <a:pt x="6843714" y="593796"/>
                  <a:pt x="6840632" y="590711"/>
                </a:cubicBezTo>
                <a:cubicBezTo>
                  <a:pt x="6837549" y="587626"/>
                  <a:pt x="6834028" y="586084"/>
                  <a:pt x="6830069" y="586084"/>
                </a:cubicBezTo>
                <a:cubicBezTo>
                  <a:pt x="6827800" y="586084"/>
                  <a:pt x="6824734" y="586484"/>
                  <a:pt x="6820871" y="587286"/>
                </a:cubicBezTo>
                <a:cubicBezTo>
                  <a:pt x="6817007" y="588087"/>
                  <a:pt x="6813994" y="588487"/>
                  <a:pt x="6811833" y="588487"/>
                </a:cubicBezTo>
                <a:cubicBezTo>
                  <a:pt x="6808570" y="588487"/>
                  <a:pt x="6806278" y="587759"/>
                  <a:pt x="6804957" y="586301"/>
                </a:cubicBezTo>
                <a:cubicBezTo>
                  <a:pt x="6803636" y="584844"/>
                  <a:pt x="6802789" y="582685"/>
                  <a:pt x="6802416" y="579824"/>
                </a:cubicBezTo>
                <a:cubicBezTo>
                  <a:pt x="6802042" y="576964"/>
                  <a:pt x="6801856" y="572517"/>
                  <a:pt x="6801856" y="566482"/>
                </a:cubicBezTo>
                <a:lnTo>
                  <a:pt x="6801856" y="498377"/>
                </a:lnTo>
                <a:lnTo>
                  <a:pt x="6806039" y="498377"/>
                </a:lnTo>
                <a:cubicBezTo>
                  <a:pt x="6814197" y="498377"/>
                  <a:pt x="6820700" y="497152"/>
                  <a:pt x="6825546" y="494703"/>
                </a:cubicBezTo>
                <a:cubicBezTo>
                  <a:pt x="6830392" y="492255"/>
                  <a:pt x="6832816" y="487857"/>
                  <a:pt x="6832816" y="481510"/>
                </a:cubicBezTo>
                <a:cubicBezTo>
                  <a:pt x="6832816" y="476674"/>
                  <a:pt x="6831064" y="472677"/>
                  <a:pt x="6827559" y="469520"/>
                </a:cubicBezTo>
                <a:cubicBezTo>
                  <a:pt x="6824054" y="466362"/>
                  <a:pt x="6819189" y="464783"/>
                  <a:pt x="6812964" y="464783"/>
                </a:cubicBezTo>
                <a:lnTo>
                  <a:pt x="6801856" y="464783"/>
                </a:lnTo>
                <a:lnTo>
                  <a:pt x="6801856" y="441325"/>
                </a:lnTo>
                <a:cubicBezTo>
                  <a:pt x="6801856" y="434765"/>
                  <a:pt x="6801460" y="429494"/>
                  <a:pt x="6800667" y="425512"/>
                </a:cubicBezTo>
                <a:cubicBezTo>
                  <a:pt x="6799874" y="421530"/>
                  <a:pt x="6797917" y="418085"/>
                  <a:pt x="6794798" y="415177"/>
                </a:cubicBezTo>
                <a:cubicBezTo>
                  <a:pt x="6790272" y="410954"/>
                  <a:pt x="6785176" y="408843"/>
                  <a:pt x="6779511" y="408843"/>
                </a:cubicBezTo>
                <a:close/>
                <a:moveTo>
                  <a:pt x="6503286" y="408843"/>
                </a:moveTo>
                <a:cubicBezTo>
                  <a:pt x="6499277" y="408843"/>
                  <a:pt x="6495643" y="409798"/>
                  <a:pt x="6492381" y="411708"/>
                </a:cubicBezTo>
                <a:cubicBezTo>
                  <a:pt x="6489120" y="413618"/>
                  <a:pt x="6486834" y="415726"/>
                  <a:pt x="6485522" y="418032"/>
                </a:cubicBezTo>
                <a:cubicBezTo>
                  <a:pt x="6483359" y="421696"/>
                  <a:pt x="6482101" y="425418"/>
                  <a:pt x="6481751" y="429199"/>
                </a:cubicBezTo>
                <a:cubicBezTo>
                  <a:pt x="6481400" y="432979"/>
                  <a:pt x="6481224" y="438059"/>
                  <a:pt x="6481224" y="444441"/>
                </a:cubicBezTo>
                <a:lnTo>
                  <a:pt x="6481224" y="464783"/>
                </a:lnTo>
                <a:lnTo>
                  <a:pt x="6479866" y="464783"/>
                </a:lnTo>
                <a:cubicBezTo>
                  <a:pt x="6473332" y="464783"/>
                  <a:pt x="6468225" y="466338"/>
                  <a:pt x="6464547" y="469448"/>
                </a:cubicBezTo>
                <a:cubicBezTo>
                  <a:pt x="6460869" y="472557"/>
                  <a:pt x="6459030" y="476578"/>
                  <a:pt x="6459030" y="481510"/>
                </a:cubicBezTo>
                <a:cubicBezTo>
                  <a:pt x="6459030" y="486432"/>
                  <a:pt x="6460782" y="490473"/>
                  <a:pt x="6464286" y="493635"/>
                </a:cubicBezTo>
                <a:cubicBezTo>
                  <a:pt x="6467790" y="496796"/>
                  <a:pt x="6472701" y="498377"/>
                  <a:pt x="6479019" y="498377"/>
                </a:cubicBezTo>
                <a:lnTo>
                  <a:pt x="6481224" y="498377"/>
                </a:lnTo>
                <a:lnTo>
                  <a:pt x="6481224" y="569598"/>
                </a:lnTo>
                <a:cubicBezTo>
                  <a:pt x="6481224" y="581856"/>
                  <a:pt x="6482252" y="591806"/>
                  <a:pt x="6484307" y="599448"/>
                </a:cubicBezTo>
                <a:cubicBezTo>
                  <a:pt x="6486363" y="607090"/>
                  <a:pt x="6490753" y="613109"/>
                  <a:pt x="6497480" y="617505"/>
                </a:cubicBezTo>
                <a:cubicBezTo>
                  <a:pt x="6504207" y="621901"/>
                  <a:pt x="6513901" y="624099"/>
                  <a:pt x="6526561" y="624099"/>
                </a:cubicBezTo>
                <a:cubicBezTo>
                  <a:pt x="6539767" y="624099"/>
                  <a:pt x="6550147" y="622262"/>
                  <a:pt x="6557700" y="618588"/>
                </a:cubicBezTo>
                <a:cubicBezTo>
                  <a:pt x="6565254" y="614913"/>
                  <a:pt x="6569031" y="609377"/>
                  <a:pt x="6569031" y="601979"/>
                </a:cubicBezTo>
                <a:cubicBezTo>
                  <a:pt x="6569031" y="597552"/>
                  <a:pt x="6567489" y="593796"/>
                  <a:pt x="6564407" y="590711"/>
                </a:cubicBezTo>
                <a:cubicBezTo>
                  <a:pt x="6561324" y="587626"/>
                  <a:pt x="6557804" y="586084"/>
                  <a:pt x="6553844" y="586084"/>
                </a:cubicBezTo>
                <a:cubicBezTo>
                  <a:pt x="6551575" y="586084"/>
                  <a:pt x="6548509" y="586484"/>
                  <a:pt x="6544646" y="587286"/>
                </a:cubicBezTo>
                <a:cubicBezTo>
                  <a:pt x="6540782" y="588087"/>
                  <a:pt x="6537770" y="588487"/>
                  <a:pt x="6535608" y="588487"/>
                </a:cubicBezTo>
                <a:cubicBezTo>
                  <a:pt x="6532345" y="588487"/>
                  <a:pt x="6530053" y="587759"/>
                  <a:pt x="6528732" y="586301"/>
                </a:cubicBezTo>
                <a:cubicBezTo>
                  <a:pt x="6527411" y="584844"/>
                  <a:pt x="6526564" y="582685"/>
                  <a:pt x="6526191" y="579824"/>
                </a:cubicBezTo>
                <a:cubicBezTo>
                  <a:pt x="6525818" y="576964"/>
                  <a:pt x="6525631" y="572517"/>
                  <a:pt x="6525631" y="566482"/>
                </a:cubicBezTo>
                <a:lnTo>
                  <a:pt x="6525631" y="498377"/>
                </a:lnTo>
                <a:lnTo>
                  <a:pt x="6529814" y="498377"/>
                </a:lnTo>
                <a:cubicBezTo>
                  <a:pt x="6537973" y="498377"/>
                  <a:pt x="6544475" y="497152"/>
                  <a:pt x="6549321" y="494703"/>
                </a:cubicBezTo>
                <a:cubicBezTo>
                  <a:pt x="6554168" y="492255"/>
                  <a:pt x="6556591" y="487857"/>
                  <a:pt x="6556591" y="481510"/>
                </a:cubicBezTo>
                <a:cubicBezTo>
                  <a:pt x="6556591" y="476674"/>
                  <a:pt x="6554839" y="472677"/>
                  <a:pt x="6551334" y="469520"/>
                </a:cubicBezTo>
                <a:cubicBezTo>
                  <a:pt x="6547830" y="466362"/>
                  <a:pt x="6542965" y="464783"/>
                  <a:pt x="6536739" y="464783"/>
                </a:cubicBezTo>
                <a:lnTo>
                  <a:pt x="6525631" y="464783"/>
                </a:lnTo>
                <a:lnTo>
                  <a:pt x="6525631" y="441325"/>
                </a:lnTo>
                <a:cubicBezTo>
                  <a:pt x="6525631" y="434765"/>
                  <a:pt x="6525235" y="429494"/>
                  <a:pt x="6524442" y="425512"/>
                </a:cubicBezTo>
                <a:cubicBezTo>
                  <a:pt x="6523649" y="421530"/>
                  <a:pt x="6521692" y="418085"/>
                  <a:pt x="6518573" y="415177"/>
                </a:cubicBezTo>
                <a:cubicBezTo>
                  <a:pt x="6514047" y="410954"/>
                  <a:pt x="6508951" y="408843"/>
                  <a:pt x="6503286" y="408843"/>
                </a:cubicBezTo>
                <a:close/>
                <a:moveTo>
                  <a:pt x="1074036" y="408843"/>
                </a:moveTo>
                <a:cubicBezTo>
                  <a:pt x="1070028" y="408843"/>
                  <a:pt x="1066393" y="409798"/>
                  <a:pt x="1063132" y="411708"/>
                </a:cubicBezTo>
                <a:cubicBezTo>
                  <a:pt x="1059871" y="413618"/>
                  <a:pt x="1057584" y="415726"/>
                  <a:pt x="1056273" y="418032"/>
                </a:cubicBezTo>
                <a:cubicBezTo>
                  <a:pt x="1054109" y="421696"/>
                  <a:pt x="1052852" y="425418"/>
                  <a:pt x="1052501" y="429199"/>
                </a:cubicBezTo>
                <a:cubicBezTo>
                  <a:pt x="1052150" y="432979"/>
                  <a:pt x="1051975" y="438059"/>
                  <a:pt x="1051975" y="444441"/>
                </a:cubicBezTo>
                <a:lnTo>
                  <a:pt x="1051975" y="464783"/>
                </a:lnTo>
                <a:lnTo>
                  <a:pt x="1050617" y="464783"/>
                </a:lnTo>
                <a:cubicBezTo>
                  <a:pt x="1044082" y="464783"/>
                  <a:pt x="1038976" y="466338"/>
                  <a:pt x="1035298" y="469448"/>
                </a:cubicBezTo>
                <a:cubicBezTo>
                  <a:pt x="1031620" y="472557"/>
                  <a:pt x="1029781" y="476578"/>
                  <a:pt x="1029781" y="481510"/>
                </a:cubicBezTo>
                <a:cubicBezTo>
                  <a:pt x="1029781" y="486432"/>
                  <a:pt x="1031533" y="490473"/>
                  <a:pt x="1035036" y="493635"/>
                </a:cubicBezTo>
                <a:cubicBezTo>
                  <a:pt x="1038540" y="496796"/>
                  <a:pt x="1043451" y="498377"/>
                  <a:pt x="1049770" y="498377"/>
                </a:cubicBezTo>
                <a:lnTo>
                  <a:pt x="1051975" y="498377"/>
                </a:lnTo>
                <a:lnTo>
                  <a:pt x="1051975" y="569598"/>
                </a:lnTo>
                <a:cubicBezTo>
                  <a:pt x="1051975" y="581856"/>
                  <a:pt x="1053003" y="591806"/>
                  <a:pt x="1055058" y="599448"/>
                </a:cubicBezTo>
                <a:cubicBezTo>
                  <a:pt x="1057113" y="607090"/>
                  <a:pt x="1061504" y="613109"/>
                  <a:pt x="1068231" y="617505"/>
                </a:cubicBezTo>
                <a:cubicBezTo>
                  <a:pt x="1074958" y="621901"/>
                  <a:pt x="1084652" y="624099"/>
                  <a:pt x="1097312" y="624099"/>
                </a:cubicBezTo>
                <a:cubicBezTo>
                  <a:pt x="1110518" y="624099"/>
                  <a:pt x="1120897" y="622262"/>
                  <a:pt x="1128451" y="618588"/>
                </a:cubicBezTo>
                <a:cubicBezTo>
                  <a:pt x="1136004" y="614913"/>
                  <a:pt x="1139781" y="609377"/>
                  <a:pt x="1139781" y="601979"/>
                </a:cubicBezTo>
                <a:cubicBezTo>
                  <a:pt x="1139781" y="597552"/>
                  <a:pt x="1138240" y="593796"/>
                  <a:pt x="1135157" y="590711"/>
                </a:cubicBezTo>
                <a:cubicBezTo>
                  <a:pt x="1132075" y="587626"/>
                  <a:pt x="1128554" y="586084"/>
                  <a:pt x="1124595" y="586084"/>
                </a:cubicBezTo>
                <a:cubicBezTo>
                  <a:pt x="1122326" y="586084"/>
                  <a:pt x="1119260" y="586484"/>
                  <a:pt x="1115396" y="587286"/>
                </a:cubicBezTo>
                <a:cubicBezTo>
                  <a:pt x="1111533" y="588087"/>
                  <a:pt x="1108520" y="588487"/>
                  <a:pt x="1106359" y="588487"/>
                </a:cubicBezTo>
                <a:cubicBezTo>
                  <a:pt x="1103096" y="588487"/>
                  <a:pt x="1100803" y="587759"/>
                  <a:pt x="1099483" y="586301"/>
                </a:cubicBezTo>
                <a:cubicBezTo>
                  <a:pt x="1098162" y="584844"/>
                  <a:pt x="1097315" y="582685"/>
                  <a:pt x="1096942" y="579824"/>
                </a:cubicBezTo>
                <a:cubicBezTo>
                  <a:pt x="1096568" y="576964"/>
                  <a:pt x="1096382" y="572517"/>
                  <a:pt x="1096382" y="566482"/>
                </a:cubicBezTo>
                <a:lnTo>
                  <a:pt x="1096382" y="498377"/>
                </a:lnTo>
                <a:lnTo>
                  <a:pt x="1100565" y="498377"/>
                </a:lnTo>
                <a:cubicBezTo>
                  <a:pt x="1108723" y="498377"/>
                  <a:pt x="1115225" y="497152"/>
                  <a:pt x="1120072" y="494703"/>
                </a:cubicBezTo>
                <a:cubicBezTo>
                  <a:pt x="1124918" y="492255"/>
                  <a:pt x="1127341" y="487857"/>
                  <a:pt x="1127341" y="481510"/>
                </a:cubicBezTo>
                <a:cubicBezTo>
                  <a:pt x="1127341" y="476674"/>
                  <a:pt x="1125589" y="472677"/>
                  <a:pt x="1122085" y="469520"/>
                </a:cubicBezTo>
                <a:cubicBezTo>
                  <a:pt x="1118580" y="466362"/>
                  <a:pt x="1113715" y="464783"/>
                  <a:pt x="1107490" y="464783"/>
                </a:cubicBezTo>
                <a:lnTo>
                  <a:pt x="1096382" y="464783"/>
                </a:lnTo>
                <a:lnTo>
                  <a:pt x="1096382" y="441325"/>
                </a:lnTo>
                <a:cubicBezTo>
                  <a:pt x="1096382" y="434765"/>
                  <a:pt x="1095985" y="429494"/>
                  <a:pt x="1095192" y="425512"/>
                </a:cubicBezTo>
                <a:cubicBezTo>
                  <a:pt x="1094399" y="421530"/>
                  <a:pt x="1092443" y="418085"/>
                  <a:pt x="1089324" y="415177"/>
                </a:cubicBezTo>
                <a:cubicBezTo>
                  <a:pt x="1084797" y="410954"/>
                  <a:pt x="1079701" y="408843"/>
                  <a:pt x="1074036" y="408843"/>
                </a:cubicBezTo>
                <a:close/>
                <a:moveTo>
                  <a:pt x="8192673" y="405671"/>
                </a:moveTo>
                <a:cubicBezTo>
                  <a:pt x="8186774" y="405671"/>
                  <a:pt x="8181576" y="407710"/>
                  <a:pt x="8177078" y="411788"/>
                </a:cubicBezTo>
                <a:cubicBezTo>
                  <a:pt x="8172579" y="415866"/>
                  <a:pt x="8170331" y="421061"/>
                  <a:pt x="8170331" y="427372"/>
                </a:cubicBezTo>
                <a:cubicBezTo>
                  <a:pt x="8170331" y="434306"/>
                  <a:pt x="8172529" y="439679"/>
                  <a:pt x="8176927" y="443492"/>
                </a:cubicBezTo>
                <a:cubicBezTo>
                  <a:pt x="8181324" y="447306"/>
                  <a:pt x="8186573" y="449212"/>
                  <a:pt x="8192673" y="449212"/>
                </a:cubicBezTo>
                <a:cubicBezTo>
                  <a:pt x="8198628" y="449212"/>
                  <a:pt x="8203794" y="447264"/>
                  <a:pt x="8208171" y="443366"/>
                </a:cubicBezTo>
                <a:cubicBezTo>
                  <a:pt x="8212548" y="439469"/>
                  <a:pt x="8214737" y="434137"/>
                  <a:pt x="8214737" y="427372"/>
                </a:cubicBezTo>
                <a:cubicBezTo>
                  <a:pt x="8214737" y="420398"/>
                  <a:pt x="8212485" y="415038"/>
                  <a:pt x="8207981" y="411291"/>
                </a:cubicBezTo>
                <a:cubicBezTo>
                  <a:pt x="8203477" y="407544"/>
                  <a:pt x="8198375" y="405671"/>
                  <a:pt x="8192673" y="405671"/>
                </a:cubicBezTo>
                <a:close/>
                <a:moveTo>
                  <a:pt x="6421023" y="405671"/>
                </a:moveTo>
                <a:cubicBezTo>
                  <a:pt x="6415124" y="405671"/>
                  <a:pt x="6409926" y="407710"/>
                  <a:pt x="6405428" y="411788"/>
                </a:cubicBezTo>
                <a:cubicBezTo>
                  <a:pt x="6400929" y="415866"/>
                  <a:pt x="6398681" y="421061"/>
                  <a:pt x="6398681" y="427372"/>
                </a:cubicBezTo>
                <a:cubicBezTo>
                  <a:pt x="6398681" y="434306"/>
                  <a:pt x="6400879" y="439679"/>
                  <a:pt x="6405277" y="443492"/>
                </a:cubicBezTo>
                <a:cubicBezTo>
                  <a:pt x="6409674" y="447306"/>
                  <a:pt x="6414923" y="449212"/>
                  <a:pt x="6421023" y="449212"/>
                </a:cubicBezTo>
                <a:cubicBezTo>
                  <a:pt x="6426978" y="449212"/>
                  <a:pt x="6432144" y="447264"/>
                  <a:pt x="6436521" y="443366"/>
                </a:cubicBezTo>
                <a:cubicBezTo>
                  <a:pt x="6440898" y="439469"/>
                  <a:pt x="6443087" y="434137"/>
                  <a:pt x="6443087" y="427372"/>
                </a:cubicBezTo>
                <a:cubicBezTo>
                  <a:pt x="6443087" y="420398"/>
                  <a:pt x="6440835" y="415038"/>
                  <a:pt x="6436331" y="411291"/>
                </a:cubicBezTo>
                <a:cubicBezTo>
                  <a:pt x="6431827" y="407544"/>
                  <a:pt x="6426725" y="405671"/>
                  <a:pt x="6421023" y="405671"/>
                </a:cubicBezTo>
                <a:close/>
                <a:moveTo>
                  <a:pt x="4192175" y="405671"/>
                </a:moveTo>
                <a:cubicBezTo>
                  <a:pt x="4186275" y="405671"/>
                  <a:pt x="4181076" y="407710"/>
                  <a:pt x="4176578" y="411788"/>
                </a:cubicBezTo>
                <a:cubicBezTo>
                  <a:pt x="4172080" y="415866"/>
                  <a:pt x="4169832" y="421061"/>
                  <a:pt x="4169832" y="427372"/>
                </a:cubicBezTo>
                <a:cubicBezTo>
                  <a:pt x="4169832" y="434306"/>
                  <a:pt x="4172030" y="439679"/>
                  <a:pt x="4176427" y="443492"/>
                </a:cubicBezTo>
                <a:cubicBezTo>
                  <a:pt x="4180825" y="447306"/>
                  <a:pt x="4186074" y="449212"/>
                  <a:pt x="4192175" y="449212"/>
                </a:cubicBezTo>
                <a:cubicBezTo>
                  <a:pt x="4198129" y="449212"/>
                  <a:pt x="4203295" y="447264"/>
                  <a:pt x="4207672" y="443366"/>
                </a:cubicBezTo>
                <a:cubicBezTo>
                  <a:pt x="4212049" y="439469"/>
                  <a:pt x="4214238" y="434137"/>
                  <a:pt x="4214238" y="427372"/>
                </a:cubicBezTo>
                <a:cubicBezTo>
                  <a:pt x="4214238" y="420398"/>
                  <a:pt x="4211985" y="415038"/>
                  <a:pt x="4207482" y="411291"/>
                </a:cubicBezTo>
                <a:cubicBezTo>
                  <a:pt x="4202978" y="407544"/>
                  <a:pt x="4197875" y="405671"/>
                  <a:pt x="4192175" y="405671"/>
                </a:cubicBezTo>
                <a:close/>
                <a:moveTo>
                  <a:pt x="8629535" y="403941"/>
                </a:moveTo>
                <a:cubicBezTo>
                  <a:pt x="8622635" y="403941"/>
                  <a:pt x="8617257" y="406202"/>
                  <a:pt x="8613400" y="410724"/>
                </a:cubicBezTo>
                <a:cubicBezTo>
                  <a:pt x="8609544" y="415246"/>
                  <a:pt x="8607615" y="421771"/>
                  <a:pt x="8607615" y="430300"/>
                </a:cubicBezTo>
                <a:lnTo>
                  <a:pt x="8607615" y="597739"/>
                </a:lnTo>
                <a:cubicBezTo>
                  <a:pt x="8607615" y="615313"/>
                  <a:pt x="8614922" y="624099"/>
                  <a:pt x="8629535" y="624099"/>
                </a:cubicBezTo>
                <a:cubicBezTo>
                  <a:pt x="8636593" y="624099"/>
                  <a:pt x="8642106" y="621783"/>
                  <a:pt x="8646072" y="617150"/>
                </a:cubicBezTo>
                <a:cubicBezTo>
                  <a:pt x="8650038" y="612518"/>
                  <a:pt x="8652022" y="606046"/>
                  <a:pt x="8652022" y="597735"/>
                </a:cubicBezTo>
                <a:lnTo>
                  <a:pt x="8652022" y="546671"/>
                </a:lnTo>
                <a:cubicBezTo>
                  <a:pt x="8652022" y="532273"/>
                  <a:pt x="8653029" y="522282"/>
                  <a:pt x="8655043" y="516698"/>
                </a:cubicBezTo>
                <a:cubicBezTo>
                  <a:pt x="8657468" y="510679"/>
                  <a:pt x="8661203" y="505880"/>
                  <a:pt x="8666248" y="502302"/>
                </a:cubicBezTo>
                <a:cubicBezTo>
                  <a:pt x="8671293" y="498724"/>
                  <a:pt x="8676907" y="496935"/>
                  <a:pt x="8683092" y="496935"/>
                </a:cubicBezTo>
                <a:cubicBezTo>
                  <a:pt x="8692239" y="496935"/>
                  <a:pt x="8698454" y="499902"/>
                  <a:pt x="8701739" y="505838"/>
                </a:cubicBezTo>
                <a:cubicBezTo>
                  <a:pt x="8705023" y="511773"/>
                  <a:pt x="8706665" y="520669"/>
                  <a:pt x="8706665" y="532526"/>
                </a:cubicBezTo>
                <a:lnTo>
                  <a:pt x="8706665" y="597735"/>
                </a:lnTo>
                <a:cubicBezTo>
                  <a:pt x="8706665" y="615311"/>
                  <a:pt x="8713995" y="624099"/>
                  <a:pt x="8728654" y="624099"/>
                </a:cubicBezTo>
                <a:cubicBezTo>
                  <a:pt x="8735423" y="624099"/>
                  <a:pt x="8740851" y="621811"/>
                  <a:pt x="8744939" y="617235"/>
                </a:cubicBezTo>
                <a:cubicBezTo>
                  <a:pt x="8749028" y="612659"/>
                  <a:pt x="8751072" y="606159"/>
                  <a:pt x="8751072" y="597735"/>
                </a:cubicBezTo>
                <a:lnTo>
                  <a:pt x="8751072" y="523756"/>
                </a:lnTo>
                <a:cubicBezTo>
                  <a:pt x="8751072" y="516196"/>
                  <a:pt x="8750579" y="509434"/>
                  <a:pt x="8749593" y="503470"/>
                </a:cubicBezTo>
                <a:cubicBezTo>
                  <a:pt x="8748607" y="497506"/>
                  <a:pt x="8746636" y="492030"/>
                  <a:pt x="8743683" y="487041"/>
                </a:cubicBezTo>
                <a:cubicBezTo>
                  <a:pt x="8739133" y="478738"/>
                  <a:pt x="8732812" y="472377"/>
                  <a:pt x="8724719" y="467955"/>
                </a:cubicBezTo>
                <a:cubicBezTo>
                  <a:pt x="8716626" y="463534"/>
                  <a:pt x="8707420" y="461323"/>
                  <a:pt x="8697105" y="461323"/>
                </a:cubicBezTo>
                <a:cubicBezTo>
                  <a:pt x="8690364" y="461323"/>
                  <a:pt x="8684006" y="462194"/>
                  <a:pt x="8678030" y="463936"/>
                </a:cubicBezTo>
                <a:cubicBezTo>
                  <a:pt x="8672054" y="465678"/>
                  <a:pt x="8666622" y="468277"/>
                  <a:pt x="8661732" y="471733"/>
                </a:cubicBezTo>
                <a:cubicBezTo>
                  <a:pt x="8656843" y="475189"/>
                  <a:pt x="8653606" y="479498"/>
                  <a:pt x="8652022" y="484662"/>
                </a:cubicBezTo>
                <a:lnTo>
                  <a:pt x="8652022" y="430291"/>
                </a:lnTo>
                <a:cubicBezTo>
                  <a:pt x="8652022" y="421912"/>
                  <a:pt x="8650031" y="415426"/>
                  <a:pt x="8646048" y="410832"/>
                </a:cubicBezTo>
                <a:cubicBezTo>
                  <a:pt x="8642065" y="406238"/>
                  <a:pt x="8636560" y="403941"/>
                  <a:pt x="8629535" y="403941"/>
                </a:cubicBezTo>
                <a:close/>
                <a:moveTo>
                  <a:pt x="7096010" y="403941"/>
                </a:moveTo>
                <a:cubicBezTo>
                  <a:pt x="7089111" y="403941"/>
                  <a:pt x="7083732" y="406202"/>
                  <a:pt x="7079876" y="410724"/>
                </a:cubicBezTo>
                <a:cubicBezTo>
                  <a:pt x="7076019" y="415246"/>
                  <a:pt x="7074091" y="421771"/>
                  <a:pt x="7074091" y="430300"/>
                </a:cubicBezTo>
                <a:lnTo>
                  <a:pt x="7074091" y="597739"/>
                </a:lnTo>
                <a:cubicBezTo>
                  <a:pt x="7074091" y="615313"/>
                  <a:pt x="7081397" y="624099"/>
                  <a:pt x="7096010" y="624099"/>
                </a:cubicBezTo>
                <a:cubicBezTo>
                  <a:pt x="7103068" y="624099"/>
                  <a:pt x="7108581" y="621783"/>
                  <a:pt x="7112548" y="617150"/>
                </a:cubicBezTo>
                <a:cubicBezTo>
                  <a:pt x="7116514" y="612518"/>
                  <a:pt x="7118497" y="606046"/>
                  <a:pt x="7118497" y="597735"/>
                </a:cubicBezTo>
                <a:lnTo>
                  <a:pt x="7118497" y="546671"/>
                </a:lnTo>
                <a:cubicBezTo>
                  <a:pt x="7118497" y="532273"/>
                  <a:pt x="7119504" y="522282"/>
                  <a:pt x="7121518" y="516698"/>
                </a:cubicBezTo>
                <a:cubicBezTo>
                  <a:pt x="7123943" y="510679"/>
                  <a:pt x="7127679" y="505880"/>
                  <a:pt x="7132724" y="502302"/>
                </a:cubicBezTo>
                <a:cubicBezTo>
                  <a:pt x="7137768" y="498724"/>
                  <a:pt x="7143382" y="496935"/>
                  <a:pt x="7149567" y="496935"/>
                </a:cubicBezTo>
                <a:cubicBezTo>
                  <a:pt x="7158714" y="496935"/>
                  <a:pt x="7164929" y="499902"/>
                  <a:pt x="7168214" y="505838"/>
                </a:cubicBezTo>
                <a:cubicBezTo>
                  <a:pt x="7171498" y="511773"/>
                  <a:pt x="7173140" y="520669"/>
                  <a:pt x="7173140" y="532526"/>
                </a:cubicBezTo>
                <a:lnTo>
                  <a:pt x="7173140" y="597735"/>
                </a:lnTo>
                <a:cubicBezTo>
                  <a:pt x="7173140" y="615311"/>
                  <a:pt x="7180470" y="624099"/>
                  <a:pt x="7195130" y="624099"/>
                </a:cubicBezTo>
                <a:cubicBezTo>
                  <a:pt x="7201898" y="624099"/>
                  <a:pt x="7207327" y="621811"/>
                  <a:pt x="7211415" y="617235"/>
                </a:cubicBezTo>
                <a:cubicBezTo>
                  <a:pt x="7215503" y="612659"/>
                  <a:pt x="7217547" y="606159"/>
                  <a:pt x="7217547" y="597735"/>
                </a:cubicBezTo>
                <a:lnTo>
                  <a:pt x="7217547" y="523756"/>
                </a:lnTo>
                <a:cubicBezTo>
                  <a:pt x="7217547" y="516196"/>
                  <a:pt x="7217054" y="509434"/>
                  <a:pt x="7216068" y="503470"/>
                </a:cubicBezTo>
                <a:cubicBezTo>
                  <a:pt x="7215082" y="497506"/>
                  <a:pt x="7213112" y="492030"/>
                  <a:pt x="7210158" y="487041"/>
                </a:cubicBezTo>
                <a:cubicBezTo>
                  <a:pt x="7205609" y="478738"/>
                  <a:pt x="7199287" y="472377"/>
                  <a:pt x="7191194" y="467955"/>
                </a:cubicBezTo>
                <a:cubicBezTo>
                  <a:pt x="7183101" y="463534"/>
                  <a:pt x="7173896" y="461323"/>
                  <a:pt x="7163580" y="461323"/>
                </a:cubicBezTo>
                <a:cubicBezTo>
                  <a:pt x="7156840" y="461323"/>
                  <a:pt x="7150481" y="462194"/>
                  <a:pt x="7144505" y="463936"/>
                </a:cubicBezTo>
                <a:cubicBezTo>
                  <a:pt x="7138530" y="465678"/>
                  <a:pt x="7133097" y="468277"/>
                  <a:pt x="7128208" y="471733"/>
                </a:cubicBezTo>
                <a:cubicBezTo>
                  <a:pt x="7123318" y="475189"/>
                  <a:pt x="7120081" y="479498"/>
                  <a:pt x="7118497" y="484662"/>
                </a:cubicBezTo>
                <a:lnTo>
                  <a:pt x="7118497" y="430291"/>
                </a:lnTo>
                <a:cubicBezTo>
                  <a:pt x="7118497" y="421912"/>
                  <a:pt x="7116506" y="415426"/>
                  <a:pt x="7112523" y="410832"/>
                </a:cubicBezTo>
                <a:cubicBezTo>
                  <a:pt x="7108540" y="406238"/>
                  <a:pt x="7103035" y="403941"/>
                  <a:pt x="7096010" y="403941"/>
                </a:cubicBezTo>
                <a:close/>
                <a:moveTo>
                  <a:pt x="6237535" y="403941"/>
                </a:moveTo>
                <a:cubicBezTo>
                  <a:pt x="6230940" y="403941"/>
                  <a:pt x="6225818" y="406256"/>
                  <a:pt x="6222169" y="410886"/>
                </a:cubicBezTo>
                <a:cubicBezTo>
                  <a:pt x="6218521" y="415516"/>
                  <a:pt x="6216696" y="422081"/>
                  <a:pt x="6216696" y="430582"/>
                </a:cubicBezTo>
                <a:lnTo>
                  <a:pt x="6216696" y="599154"/>
                </a:lnTo>
                <a:cubicBezTo>
                  <a:pt x="6216696" y="607189"/>
                  <a:pt x="6218573" y="613355"/>
                  <a:pt x="6222325" y="617653"/>
                </a:cubicBezTo>
                <a:cubicBezTo>
                  <a:pt x="6226077" y="621950"/>
                  <a:pt x="6231147" y="624099"/>
                  <a:pt x="6237535" y="624099"/>
                </a:cubicBezTo>
                <a:cubicBezTo>
                  <a:pt x="6243796" y="624099"/>
                  <a:pt x="6248953" y="621935"/>
                  <a:pt x="6253005" y="617607"/>
                </a:cubicBezTo>
                <a:cubicBezTo>
                  <a:pt x="6257058" y="613278"/>
                  <a:pt x="6259084" y="607126"/>
                  <a:pt x="6259084" y="599150"/>
                </a:cubicBezTo>
                <a:lnTo>
                  <a:pt x="6259084" y="598215"/>
                </a:lnTo>
                <a:cubicBezTo>
                  <a:pt x="6259876" y="602500"/>
                  <a:pt x="6261652" y="605947"/>
                  <a:pt x="6264414" y="608558"/>
                </a:cubicBezTo>
                <a:cubicBezTo>
                  <a:pt x="6267176" y="611169"/>
                  <a:pt x="6270454" y="613665"/>
                  <a:pt x="6274248" y="616047"/>
                </a:cubicBezTo>
                <a:cubicBezTo>
                  <a:pt x="6278041" y="618428"/>
                  <a:pt x="6282702" y="620365"/>
                  <a:pt x="6288229" y="621859"/>
                </a:cubicBezTo>
                <a:cubicBezTo>
                  <a:pt x="6293756" y="623352"/>
                  <a:pt x="6299634" y="624099"/>
                  <a:pt x="6305865" y="624099"/>
                </a:cubicBezTo>
                <a:cubicBezTo>
                  <a:pt x="6316061" y="624099"/>
                  <a:pt x="6325407" y="622039"/>
                  <a:pt x="6333901" y="617918"/>
                </a:cubicBezTo>
                <a:cubicBezTo>
                  <a:pt x="6342396" y="613796"/>
                  <a:pt x="6349596" y="607997"/>
                  <a:pt x="6355503" y="600518"/>
                </a:cubicBezTo>
                <a:cubicBezTo>
                  <a:pt x="6361410" y="593040"/>
                  <a:pt x="6365896" y="584265"/>
                  <a:pt x="6368962" y="574194"/>
                </a:cubicBezTo>
                <a:cubicBezTo>
                  <a:pt x="6372028" y="564122"/>
                  <a:pt x="6373561" y="553111"/>
                  <a:pt x="6373561" y="541159"/>
                </a:cubicBezTo>
                <a:cubicBezTo>
                  <a:pt x="6373561" y="524945"/>
                  <a:pt x="6370790" y="510832"/>
                  <a:pt x="6365246" y="498819"/>
                </a:cubicBezTo>
                <a:cubicBezTo>
                  <a:pt x="6359703" y="486807"/>
                  <a:pt x="6351847" y="477602"/>
                  <a:pt x="6341679" y="471206"/>
                </a:cubicBezTo>
                <a:cubicBezTo>
                  <a:pt x="6331511" y="464810"/>
                  <a:pt x="6319715" y="461611"/>
                  <a:pt x="6306291" y="461611"/>
                </a:cubicBezTo>
                <a:cubicBezTo>
                  <a:pt x="6294712" y="461611"/>
                  <a:pt x="6284952" y="463718"/>
                  <a:pt x="6277011" y="467930"/>
                </a:cubicBezTo>
                <a:cubicBezTo>
                  <a:pt x="6269070" y="472143"/>
                  <a:pt x="6263094" y="477810"/>
                  <a:pt x="6259084" y="484930"/>
                </a:cubicBezTo>
                <a:lnTo>
                  <a:pt x="6259084" y="428874"/>
                </a:lnTo>
                <a:cubicBezTo>
                  <a:pt x="6259084" y="421138"/>
                  <a:pt x="6257219" y="415049"/>
                  <a:pt x="6253487" y="410605"/>
                </a:cubicBezTo>
                <a:cubicBezTo>
                  <a:pt x="6249756" y="406162"/>
                  <a:pt x="6244438" y="403941"/>
                  <a:pt x="6237535" y="403941"/>
                </a:cubicBezTo>
                <a:close/>
                <a:moveTo>
                  <a:pt x="5867285" y="403941"/>
                </a:moveTo>
                <a:cubicBezTo>
                  <a:pt x="5860386" y="403941"/>
                  <a:pt x="5855007" y="406202"/>
                  <a:pt x="5851151" y="410724"/>
                </a:cubicBezTo>
                <a:cubicBezTo>
                  <a:pt x="5847294" y="415246"/>
                  <a:pt x="5845366" y="421771"/>
                  <a:pt x="5845366" y="430300"/>
                </a:cubicBezTo>
                <a:lnTo>
                  <a:pt x="5845366" y="597739"/>
                </a:lnTo>
                <a:cubicBezTo>
                  <a:pt x="5845366" y="615313"/>
                  <a:pt x="5852672" y="624099"/>
                  <a:pt x="5867285" y="624099"/>
                </a:cubicBezTo>
                <a:cubicBezTo>
                  <a:pt x="5874343" y="624099"/>
                  <a:pt x="5879856" y="621783"/>
                  <a:pt x="5883823" y="617150"/>
                </a:cubicBezTo>
                <a:cubicBezTo>
                  <a:pt x="5887789" y="612518"/>
                  <a:pt x="5889772" y="606046"/>
                  <a:pt x="5889772" y="597735"/>
                </a:cubicBezTo>
                <a:lnTo>
                  <a:pt x="5889772" y="546671"/>
                </a:lnTo>
                <a:cubicBezTo>
                  <a:pt x="5889772" y="532273"/>
                  <a:pt x="5890779" y="522282"/>
                  <a:pt x="5892793" y="516698"/>
                </a:cubicBezTo>
                <a:cubicBezTo>
                  <a:pt x="5895219" y="510679"/>
                  <a:pt x="5898954" y="505880"/>
                  <a:pt x="5903998" y="502302"/>
                </a:cubicBezTo>
                <a:cubicBezTo>
                  <a:pt x="5909043" y="498724"/>
                  <a:pt x="5914658" y="496935"/>
                  <a:pt x="5920842" y="496935"/>
                </a:cubicBezTo>
                <a:cubicBezTo>
                  <a:pt x="5929988" y="496935"/>
                  <a:pt x="5936204" y="499902"/>
                  <a:pt x="5939488" y="505838"/>
                </a:cubicBezTo>
                <a:cubicBezTo>
                  <a:pt x="5942773" y="511773"/>
                  <a:pt x="5944415" y="520669"/>
                  <a:pt x="5944415" y="532526"/>
                </a:cubicBezTo>
                <a:lnTo>
                  <a:pt x="5944415" y="597735"/>
                </a:lnTo>
                <a:cubicBezTo>
                  <a:pt x="5944415" y="615311"/>
                  <a:pt x="5951745" y="624099"/>
                  <a:pt x="5966405" y="624099"/>
                </a:cubicBezTo>
                <a:cubicBezTo>
                  <a:pt x="5973173" y="624099"/>
                  <a:pt x="5978602" y="621811"/>
                  <a:pt x="5982690" y="617235"/>
                </a:cubicBezTo>
                <a:cubicBezTo>
                  <a:pt x="5986778" y="612659"/>
                  <a:pt x="5988822" y="606159"/>
                  <a:pt x="5988822" y="597735"/>
                </a:cubicBezTo>
                <a:lnTo>
                  <a:pt x="5988822" y="523756"/>
                </a:lnTo>
                <a:cubicBezTo>
                  <a:pt x="5988822" y="516196"/>
                  <a:pt x="5988329" y="509434"/>
                  <a:pt x="5987343" y="503470"/>
                </a:cubicBezTo>
                <a:cubicBezTo>
                  <a:pt x="5986357" y="497506"/>
                  <a:pt x="5984387" y="492030"/>
                  <a:pt x="5981433" y="487041"/>
                </a:cubicBezTo>
                <a:cubicBezTo>
                  <a:pt x="5976884" y="478738"/>
                  <a:pt x="5970563" y="472377"/>
                  <a:pt x="5962469" y="467955"/>
                </a:cubicBezTo>
                <a:cubicBezTo>
                  <a:pt x="5954375" y="463534"/>
                  <a:pt x="5945171" y="461323"/>
                  <a:pt x="5934854" y="461323"/>
                </a:cubicBezTo>
                <a:cubicBezTo>
                  <a:pt x="5928114" y="461323"/>
                  <a:pt x="5921756" y="462194"/>
                  <a:pt x="5915780" y="463936"/>
                </a:cubicBezTo>
                <a:cubicBezTo>
                  <a:pt x="5909804" y="465678"/>
                  <a:pt x="5904372" y="468277"/>
                  <a:pt x="5899483" y="471733"/>
                </a:cubicBezTo>
                <a:cubicBezTo>
                  <a:pt x="5894594" y="475189"/>
                  <a:pt x="5891356" y="479498"/>
                  <a:pt x="5889772" y="484662"/>
                </a:cubicBezTo>
                <a:lnTo>
                  <a:pt x="5889772" y="430291"/>
                </a:lnTo>
                <a:cubicBezTo>
                  <a:pt x="5889772" y="421912"/>
                  <a:pt x="5887781" y="415426"/>
                  <a:pt x="5883798" y="410832"/>
                </a:cubicBezTo>
                <a:cubicBezTo>
                  <a:pt x="5879815" y="406238"/>
                  <a:pt x="5874311" y="403941"/>
                  <a:pt x="5867285" y="403941"/>
                </a:cubicBezTo>
                <a:close/>
                <a:moveTo>
                  <a:pt x="5744325" y="403941"/>
                </a:moveTo>
                <a:cubicBezTo>
                  <a:pt x="5737624" y="403941"/>
                  <a:pt x="5732296" y="406223"/>
                  <a:pt x="5728340" y="410788"/>
                </a:cubicBezTo>
                <a:cubicBezTo>
                  <a:pt x="5724384" y="415353"/>
                  <a:pt x="5722406" y="421857"/>
                  <a:pt x="5722406" y="430300"/>
                </a:cubicBezTo>
                <a:lnTo>
                  <a:pt x="5722406" y="597739"/>
                </a:lnTo>
                <a:cubicBezTo>
                  <a:pt x="5722406" y="606024"/>
                  <a:pt x="5724425" y="612488"/>
                  <a:pt x="5728463" y="617132"/>
                </a:cubicBezTo>
                <a:cubicBezTo>
                  <a:pt x="5732502" y="621777"/>
                  <a:pt x="5737789" y="624099"/>
                  <a:pt x="5744325" y="624099"/>
                </a:cubicBezTo>
                <a:cubicBezTo>
                  <a:pt x="5750954" y="624099"/>
                  <a:pt x="5756359" y="621839"/>
                  <a:pt x="5760540" y="617319"/>
                </a:cubicBezTo>
                <a:cubicBezTo>
                  <a:pt x="5764722" y="612800"/>
                  <a:pt x="5766812" y="606273"/>
                  <a:pt x="5766812" y="597739"/>
                </a:cubicBezTo>
                <a:lnTo>
                  <a:pt x="5766812" y="430300"/>
                </a:lnTo>
                <a:cubicBezTo>
                  <a:pt x="5766812" y="421770"/>
                  <a:pt x="5764748" y="415244"/>
                  <a:pt x="5760620" y="410722"/>
                </a:cubicBezTo>
                <a:cubicBezTo>
                  <a:pt x="5756492" y="406201"/>
                  <a:pt x="5751061" y="403941"/>
                  <a:pt x="5744325" y="403941"/>
                </a:cubicBezTo>
                <a:close/>
                <a:moveTo>
                  <a:pt x="4468085" y="403941"/>
                </a:moveTo>
                <a:cubicBezTo>
                  <a:pt x="4461295" y="403941"/>
                  <a:pt x="4456077" y="406280"/>
                  <a:pt x="4452431" y="410958"/>
                </a:cubicBezTo>
                <a:cubicBezTo>
                  <a:pt x="4448786" y="415636"/>
                  <a:pt x="4446963" y="422268"/>
                  <a:pt x="4446963" y="430852"/>
                </a:cubicBezTo>
                <a:lnTo>
                  <a:pt x="4446963" y="484930"/>
                </a:lnTo>
                <a:cubicBezTo>
                  <a:pt x="4442898" y="477421"/>
                  <a:pt x="4436840" y="471657"/>
                  <a:pt x="4428792" y="467639"/>
                </a:cubicBezTo>
                <a:cubicBezTo>
                  <a:pt x="4420743" y="463621"/>
                  <a:pt x="4410923" y="461611"/>
                  <a:pt x="4399328" y="461611"/>
                </a:cubicBezTo>
                <a:cubicBezTo>
                  <a:pt x="4379188" y="461611"/>
                  <a:pt x="4362965" y="468648"/>
                  <a:pt x="4350658" y="482720"/>
                </a:cubicBezTo>
                <a:cubicBezTo>
                  <a:pt x="4338351" y="496792"/>
                  <a:pt x="4332198" y="516272"/>
                  <a:pt x="4332198" y="541159"/>
                </a:cubicBezTo>
                <a:cubicBezTo>
                  <a:pt x="4332198" y="552941"/>
                  <a:pt x="4333725" y="563871"/>
                  <a:pt x="4336779" y="573950"/>
                </a:cubicBezTo>
                <a:cubicBezTo>
                  <a:pt x="4339833" y="584029"/>
                  <a:pt x="4344363" y="592858"/>
                  <a:pt x="4350368" y="600436"/>
                </a:cubicBezTo>
                <a:cubicBezTo>
                  <a:pt x="4356374" y="608014"/>
                  <a:pt x="4363503" y="613853"/>
                  <a:pt x="4371754" y="617951"/>
                </a:cubicBezTo>
                <a:cubicBezTo>
                  <a:pt x="4380005" y="622050"/>
                  <a:pt x="4389007" y="624099"/>
                  <a:pt x="4398760" y="624099"/>
                </a:cubicBezTo>
                <a:cubicBezTo>
                  <a:pt x="4406068" y="624099"/>
                  <a:pt x="4412843" y="623076"/>
                  <a:pt x="4419085" y="621030"/>
                </a:cubicBezTo>
                <a:cubicBezTo>
                  <a:pt x="4425327" y="618984"/>
                  <a:pt x="4431072" y="616023"/>
                  <a:pt x="4436322" y="612149"/>
                </a:cubicBezTo>
                <a:cubicBezTo>
                  <a:pt x="4441572" y="608275"/>
                  <a:pt x="4445119" y="603630"/>
                  <a:pt x="4446963" y="598215"/>
                </a:cubicBezTo>
                <a:lnTo>
                  <a:pt x="4446963" y="599150"/>
                </a:lnTo>
                <a:cubicBezTo>
                  <a:pt x="4446963" y="606980"/>
                  <a:pt x="4448945" y="613096"/>
                  <a:pt x="4452909" y="617497"/>
                </a:cubicBezTo>
                <a:cubicBezTo>
                  <a:pt x="4456874" y="621899"/>
                  <a:pt x="4461932" y="624099"/>
                  <a:pt x="4468085" y="624099"/>
                </a:cubicBezTo>
                <a:cubicBezTo>
                  <a:pt x="4474385" y="624099"/>
                  <a:pt x="4479504" y="621965"/>
                  <a:pt x="4483443" y="617697"/>
                </a:cubicBezTo>
                <a:cubicBezTo>
                  <a:pt x="4487382" y="613429"/>
                  <a:pt x="4489351" y="607248"/>
                  <a:pt x="4489351" y="599154"/>
                </a:cubicBezTo>
                <a:lnTo>
                  <a:pt x="4489351" y="428885"/>
                </a:lnTo>
                <a:cubicBezTo>
                  <a:pt x="4489351" y="420990"/>
                  <a:pt x="4487499" y="414859"/>
                  <a:pt x="4483797" y="410492"/>
                </a:cubicBezTo>
                <a:cubicBezTo>
                  <a:pt x="4480094" y="406124"/>
                  <a:pt x="4474856" y="403941"/>
                  <a:pt x="4468085" y="403941"/>
                </a:cubicBezTo>
                <a:close/>
                <a:moveTo>
                  <a:pt x="4277475" y="403941"/>
                </a:moveTo>
                <a:cubicBezTo>
                  <a:pt x="4270774" y="403941"/>
                  <a:pt x="4265446" y="406223"/>
                  <a:pt x="4261490" y="410788"/>
                </a:cubicBezTo>
                <a:cubicBezTo>
                  <a:pt x="4257534" y="415353"/>
                  <a:pt x="4255556" y="421857"/>
                  <a:pt x="4255556" y="430300"/>
                </a:cubicBezTo>
                <a:lnTo>
                  <a:pt x="4255556" y="597739"/>
                </a:lnTo>
                <a:cubicBezTo>
                  <a:pt x="4255556" y="606024"/>
                  <a:pt x="4257575" y="612488"/>
                  <a:pt x="4261614" y="617132"/>
                </a:cubicBezTo>
                <a:cubicBezTo>
                  <a:pt x="4265652" y="621777"/>
                  <a:pt x="4270940" y="624099"/>
                  <a:pt x="4277475" y="624099"/>
                </a:cubicBezTo>
                <a:cubicBezTo>
                  <a:pt x="4284104" y="624099"/>
                  <a:pt x="4289510" y="621839"/>
                  <a:pt x="4293691" y="617319"/>
                </a:cubicBezTo>
                <a:cubicBezTo>
                  <a:pt x="4297872" y="612800"/>
                  <a:pt x="4299963" y="606273"/>
                  <a:pt x="4299963" y="597739"/>
                </a:cubicBezTo>
                <a:lnTo>
                  <a:pt x="4299963" y="430300"/>
                </a:lnTo>
                <a:cubicBezTo>
                  <a:pt x="4299963" y="421770"/>
                  <a:pt x="4297899" y="415244"/>
                  <a:pt x="4293771" y="410722"/>
                </a:cubicBezTo>
                <a:cubicBezTo>
                  <a:pt x="4289643" y="406201"/>
                  <a:pt x="4284211" y="403941"/>
                  <a:pt x="4277475" y="403941"/>
                </a:cubicBezTo>
                <a:close/>
                <a:moveTo>
                  <a:pt x="3810860" y="403941"/>
                </a:moveTo>
                <a:cubicBezTo>
                  <a:pt x="3804070" y="403941"/>
                  <a:pt x="3798853" y="406280"/>
                  <a:pt x="3795207" y="410958"/>
                </a:cubicBezTo>
                <a:cubicBezTo>
                  <a:pt x="3791561" y="415636"/>
                  <a:pt x="3789738" y="422268"/>
                  <a:pt x="3789738" y="430852"/>
                </a:cubicBezTo>
                <a:lnTo>
                  <a:pt x="3789738" y="484930"/>
                </a:lnTo>
                <a:cubicBezTo>
                  <a:pt x="3785672" y="477421"/>
                  <a:pt x="3779615" y="471657"/>
                  <a:pt x="3771567" y="467639"/>
                </a:cubicBezTo>
                <a:cubicBezTo>
                  <a:pt x="3763519" y="463621"/>
                  <a:pt x="3753698" y="461611"/>
                  <a:pt x="3742103" y="461611"/>
                </a:cubicBezTo>
                <a:cubicBezTo>
                  <a:pt x="3721964" y="461611"/>
                  <a:pt x="3705740" y="468648"/>
                  <a:pt x="3693433" y="482720"/>
                </a:cubicBezTo>
                <a:cubicBezTo>
                  <a:pt x="3681127" y="496792"/>
                  <a:pt x="3674973" y="516272"/>
                  <a:pt x="3674973" y="541159"/>
                </a:cubicBezTo>
                <a:cubicBezTo>
                  <a:pt x="3674973" y="552941"/>
                  <a:pt x="3676501" y="563871"/>
                  <a:pt x="3679554" y="573950"/>
                </a:cubicBezTo>
                <a:cubicBezTo>
                  <a:pt x="3682608" y="584029"/>
                  <a:pt x="3687138" y="592858"/>
                  <a:pt x="3693144" y="600436"/>
                </a:cubicBezTo>
                <a:cubicBezTo>
                  <a:pt x="3699150" y="608014"/>
                  <a:pt x="3706278" y="613853"/>
                  <a:pt x="3714530" y="617951"/>
                </a:cubicBezTo>
                <a:cubicBezTo>
                  <a:pt x="3722781" y="622050"/>
                  <a:pt x="3731783" y="624099"/>
                  <a:pt x="3741535" y="624099"/>
                </a:cubicBezTo>
                <a:cubicBezTo>
                  <a:pt x="3748843" y="624099"/>
                  <a:pt x="3755618" y="623076"/>
                  <a:pt x="3761860" y="621030"/>
                </a:cubicBezTo>
                <a:cubicBezTo>
                  <a:pt x="3768101" y="618984"/>
                  <a:pt x="3773848" y="616023"/>
                  <a:pt x="3779097" y="612149"/>
                </a:cubicBezTo>
                <a:cubicBezTo>
                  <a:pt x="3784347" y="608275"/>
                  <a:pt x="3787894" y="603630"/>
                  <a:pt x="3789738" y="598215"/>
                </a:cubicBezTo>
                <a:lnTo>
                  <a:pt x="3789738" y="599150"/>
                </a:lnTo>
                <a:cubicBezTo>
                  <a:pt x="3789738" y="606980"/>
                  <a:pt x="3791721" y="613096"/>
                  <a:pt x="3795684" y="617497"/>
                </a:cubicBezTo>
                <a:cubicBezTo>
                  <a:pt x="3799648" y="621899"/>
                  <a:pt x="3804707" y="624099"/>
                  <a:pt x="3810860" y="624099"/>
                </a:cubicBezTo>
                <a:cubicBezTo>
                  <a:pt x="3817160" y="624099"/>
                  <a:pt x="3822280" y="621965"/>
                  <a:pt x="3826219" y="617697"/>
                </a:cubicBezTo>
                <a:cubicBezTo>
                  <a:pt x="3830158" y="613429"/>
                  <a:pt x="3832127" y="607248"/>
                  <a:pt x="3832127" y="599154"/>
                </a:cubicBezTo>
                <a:lnTo>
                  <a:pt x="3832127" y="428885"/>
                </a:lnTo>
                <a:cubicBezTo>
                  <a:pt x="3832127" y="420990"/>
                  <a:pt x="3830275" y="414859"/>
                  <a:pt x="3826572" y="410492"/>
                </a:cubicBezTo>
                <a:cubicBezTo>
                  <a:pt x="3822869" y="406124"/>
                  <a:pt x="3817632" y="403941"/>
                  <a:pt x="3810860" y="403941"/>
                </a:cubicBezTo>
                <a:close/>
                <a:moveTo>
                  <a:pt x="2334485" y="403941"/>
                </a:moveTo>
                <a:cubicBezTo>
                  <a:pt x="2327695" y="403941"/>
                  <a:pt x="2322478" y="406280"/>
                  <a:pt x="2318832" y="410958"/>
                </a:cubicBezTo>
                <a:cubicBezTo>
                  <a:pt x="2315187" y="415636"/>
                  <a:pt x="2313363" y="422268"/>
                  <a:pt x="2313363" y="430852"/>
                </a:cubicBezTo>
                <a:lnTo>
                  <a:pt x="2313363" y="484930"/>
                </a:lnTo>
                <a:cubicBezTo>
                  <a:pt x="2309298" y="477421"/>
                  <a:pt x="2303241" y="471657"/>
                  <a:pt x="2295193" y="467639"/>
                </a:cubicBezTo>
                <a:cubicBezTo>
                  <a:pt x="2287144" y="463621"/>
                  <a:pt x="2277323" y="461611"/>
                  <a:pt x="2265729" y="461611"/>
                </a:cubicBezTo>
                <a:cubicBezTo>
                  <a:pt x="2245589" y="461611"/>
                  <a:pt x="2229365" y="468648"/>
                  <a:pt x="2217059" y="482720"/>
                </a:cubicBezTo>
                <a:cubicBezTo>
                  <a:pt x="2204752" y="496792"/>
                  <a:pt x="2198598" y="516272"/>
                  <a:pt x="2198598" y="541159"/>
                </a:cubicBezTo>
                <a:cubicBezTo>
                  <a:pt x="2198598" y="552941"/>
                  <a:pt x="2200125" y="563871"/>
                  <a:pt x="2203179" y="573950"/>
                </a:cubicBezTo>
                <a:cubicBezTo>
                  <a:pt x="2206233" y="584029"/>
                  <a:pt x="2210763" y="592858"/>
                  <a:pt x="2216769" y="600436"/>
                </a:cubicBezTo>
                <a:cubicBezTo>
                  <a:pt x="2222775" y="608014"/>
                  <a:pt x="2229903" y="613853"/>
                  <a:pt x="2238154" y="617951"/>
                </a:cubicBezTo>
                <a:cubicBezTo>
                  <a:pt x="2246406" y="622050"/>
                  <a:pt x="2255408" y="624099"/>
                  <a:pt x="2265161" y="624099"/>
                </a:cubicBezTo>
                <a:cubicBezTo>
                  <a:pt x="2272469" y="624099"/>
                  <a:pt x="2279243" y="623076"/>
                  <a:pt x="2285486" y="621030"/>
                </a:cubicBezTo>
                <a:cubicBezTo>
                  <a:pt x="2291727" y="618984"/>
                  <a:pt x="2297472" y="616023"/>
                  <a:pt x="2302723" y="612149"/>
                </a:cubicBezTo>
                <a:cubicBezTo>
                  <a:pt x="2307972" y="608275"/>
                  <a:pt x="2311519" y="603630"/>
                  <a:pt x="2313363" y="598215"/>
                </a:cubicBezTo>
                <a:lnTo>
                  <a:pt x="2313363" y="599150"/>
                </a:lnTo>
                <a:cubicBezTo>
                  <a:pt x="2313363" y="606980"/>
                  <a:pt x="2315345" y="613096"/>
                  <a:pt x="2319309" y="617497"/>
                </a:cubicBezTo>
                <a:cubicBezTo>
                  <a:pt x="2323274" y="621899"/>
                  <a:pt x="2328332" y="624099"/>
                  <a:pt x="2334485" y="624099"/>
                </a:cubicBezTo>
                <a:cubicBezTo>
                  <a:pt x="2340786" y="624099"/>
                  <a:pt x="2345905" y="621965"/>
                  <a:pt x="2349843" y="617697"/>
                </a:cubicBezTo>
                <a:cubicBezTo>
                  <a:pt x="2353782" y="613429"/>
                  <a:pt x="2355751" y="607248"/>
                  <a:pt x="2355751" y="599154"/>
                </a:cubicBezTo>
                <a:lnTo>
                  <a:pt x="2355751" y="428885"/>
                </a:lnTo>
                <a:cubicBezTo>
                  <a:pt x="2355751" y="420990"/>
                  <a:pt x="2353899" y="414859"/>
                  <a:pt x="2350197" y="410492"/>
                </a:cubicBezTo>
                <a:cubicBezTo>
                  <a:pt x="2346494" y="406124"/>
                  <a:pt x="2341257" y="403941"/>
                  <a:pt x="2334485" y="403941"/>
                </a:cubicBezTo>
                <a:close/>
                <a:moveTo>
                  <a:pt x="1772401" y="403941"/>
                </a:moveTo>
                <a:cubicBezTo>
                  <a:pt x="1765699" y="403941"/>
                  <a:pt x="1760371" y="406223"/>
                  <a:pt x="1756415" y="410788"/>
                </a:cubicBezTo>
                <a:cubicBezTo>
                  <a:pt x="1752459" y="415353"/>
                  <a:pt x="1750481" y="421857"/>
                  <a:pt x="1750481" y="430300"/>
                </a:cubicBezTo>
                <a:lnTo>
                  <a:pt x="1750481" y="597739"/>
                </a:lnTo>
                <a:cubicBezTo>
                  <a:pt x="1750481" y="606024"/>
                  <a:pt x="1752500" y="612488"/>
                  <a:pt x="1756539" y="617132"/>
                </a:cubicBezTo>
                <a:cubicBezTo>
                  <a:pt x="1760577" y="621777"/>
                  <a:pt x="1765865" y="624099"/>
                  <a:pt x="1772401" y="624099"/>
                </a:cubicBezTo>
                <a:cubicBezTo>
                  <a:pt x="1779030" y="624099"/>
                  <a:pt x="1784435" y="621839"/>
                  <a:pt x="1788616" y="617319"/>
                </a:cubicBezTo>
                <a:cubicBezTo>
                  <a:pt x="1792797" y="612800"/>
                  <a:pt x="1794888" y="606273"/>
                  <a:pt x="1794888" y="597739"/>
                </a:cubicBezTo>
                <a:lnTo>
                  <a:pt x="1794888" y="430300"/>
                </a:lnTo>
                <a:cubicBezTo>
                  <a:pt x="1794888" y="421770"/>
                  <a:pt x="1792824" y="415244"/>
                  <a:pt x="1788696" y="410722"/>
                </a:cubicBezTo>
                <a:cubicBezTo>
                  <a:pt x="1784568" y="406201"/>
                  <a:pt x="1779136" y="403941"/>
                  <a:pt x="1772401" y="403941"/>
                </a:cubicBezTo>
                <a:close/>
                <a:moveTo>
                  <a:pt x="232811" y="403941"/>
                </a:moveTo>
                <a:cubicBezTo>
                  <a:pt x="225748" y="403941"/>
                  <a:pt x="220040" y="406360"/>
                  <a:pt x="215689" y="411199"/>
                </a:cubicBezTo>
                <a:cubicBezTo>
                  <a:pt x="211337" y="416038"/>
                  <a:pt x="209161" y="423062"/>
                  <a:pt x="209161" y="432271"/>
                </a:cubicBezTo>
                <a:lnTo>
                  <a:pt x="209161" y="591882"/>
                </a:lnTo>
                <a:cubicBezTo>
                  <a:pt x="209161" y="601734"/>
                  <a:pt x="211438" y="608966"/>
                  <a:pt x="215993" y="613578"/>
                </a:cubicBezTo>
                <a:cubicBezTo>
                  <a:pt x="220547" y="618189"/>
                  <a:pt x="227801" y="620495"/>
                  <a:pt x="237756" y="620495"/>
                </a:cubicBezTo>
                <a:lnTo>
                  <a:pt x="339101" y="620495"/>
                </a:lnTo>
                <a:cubicBezTo>
                  <a:pt x="346795" y="620495"/>
                  <a:pt x="352734" y="618652"/>
                  <a:pt x="356917" y="614968"/>
                </a:cubicBezTo>
                <a:cubicBezTo>
                  <a:pt x="361100" y="611283"/>
                  <a:pt x="363192" y="606468"/>
                  <a:pt x="363192" y="600524"/>
                </a:cubicBezTo>
                <a:cubicBezTo>
                  <a:pt x="363192" y="594722"/>
                  <a:pt x="361072" y="589896"/>
                  <a:pt x="356831" y="586045"/>
                </a:cubicBezTo>
                <a:cubicBezTo>
                  <a:pt x="352591" y="582195"/>
                  <a:pt x="346681" y="580269"/>
                  <a:pt x="339101" y="580269"/>
                </a:cubicBezTo>
                <a:lnTo>
                  <a:pt x="257028" y="580269"/>
                </a:lnTo>
                <a:lnTo>
                  <a:pt x="257028" y="432276"/>
                </a:lnTo>
                <a:cubicBezTo>
                  <a:pt x="257028" y="423015"/>
                  <a:pt x="254785" y="415978"/>
                  <a:pt x="250299" y="411163"/>
                </a:cubicBezTo>
                <a:cubicBezTo>
                  <a:pt x="245813" y="406348"/>
                  <a:pt x="239984" y="403941"/>
                  <a:pt x="232811" y="403941"/>
                </a:cubicBezTo>
                <a:close/>
                <a:moveTo>
                  <a:pt x="0" y="0"/>
                </a:moveTo>
                <a:lnTo>
                  <a:pt x="9152068" y="0"/>
                </a:lnTo>
                <a:lnTo>
                  <a:pt x="9152068" y="1537407"/>
                </a:lnTo>
                <a:lnTo>
                  <a:pt x="0" y="153740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688CBE2-7805-4487-9593-EEA270C5DFA5}"/>
              </a:ext>
            </a:extLst>
          </p:cNvPr>
          <p:cNvSpPr txBox="1">
            <a:spLocks/>
          </p:cNvSpPr>
          <p:nvPr/>
        </p:nvSpPr>
        <p:spPr>
          <a:xfrm>
            <a:off x="6456680" y="5400576"/>
            <a:ext cx="552196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members: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Annemarie Schneider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Zuckerberg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 Gibbs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Mihai Nita</a:t>
            </a:r>
            <a:endParaRPr lang="en-US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9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Process 31"/>
          <p:cNvSpPr/>
          <p:nvPr/>
        </p:nvSpPr>
        <p:spPr>
          <a:xfrm rot="18960000">
            <a:off x="500273" y="4826089"/>
            <a:ext cx="455700" cy="425527"/>
          </a:xfrm>
          <a:prstGeom prst="flowChartProcess">
            <a:avLst/>
          </a:prstGeom>
          <a:solidFill>
            <a:srgbClr val="F79647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Process 32"/>
          <p:cNvSpPr/>
          <p:nvPr/>
        </p:nvSpPr>
        <p:spPr>
          <a:xfrm rot="18960000">
            <a:off x="169370" y="4616122"/>
            <a:ext cx="455700" cy="425527"/>
          </a:xfrm>
          <a:prstGeom prst="flowChartProcess">
            <a:avLst/>
          </a:prstGeom>
          <a:solidFill>
            <a:srgbClr val="DAA627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Process 36"/>
          <p:cNvSpPr/>
          <p:nvPr/>
        </p:nvSpPr>
        <p:spPr>
          <a:xfrm rot="18960000">
            <a:off x="460568" y="3980297"/>
            <a:ext cx="455700" cy="425527"/>
          </a:xfrm>
          <a:prstGeom prst="flowChartProcess">
            <a:avLst/>
          </a:prstGeom>
          <a:solidFill>
            <a:srgbClr val="9BBC5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ocess 37"/>
          <p:cNvSpPr/>
          <p:nvPr/>
        </p:nvSpPr>
        <p:spPr>
          <a:xfrm rot="18960000">
            <a:off x="112129" y="4208898"/>
            <a:ext cx="455700" cy="425527"/>
          </a:xfrm>
          <a:prstGeom prst="flowChartProcess">
            <a:avLst/>
          </a:prstGeom>
          <a:solidFill>
            <a:srgbClr val="47ACC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11008" y="3050736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1008" y="4419412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1008" y="5788088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11008" y="1235385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Overarching goal – advance remote sensing, long-term land change science, </a:t>
            </a:r>
          </a:p>
          <a:p>
            <a:r>
              <a:rPr lang="en-US" sz="2400" dirty="0"/>
              <a:t>and habitat modeling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11008" y="2464365"/>
            <a:ext cx="2678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Research questions: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1777B3D2-BF24-028A-EDEA-5DF987E3E18E}"/>
              </a:ext>
            </a:extLst>
          </p:cNvPr>
          <p:cNvSpPr/>
          <p:nvPr/>
        </p:nvSpPr>
        <p:spPr>
          <a:xfrm rot="18963750">
            <a:off x="857053" y="4183108"/>
            <a:ext cx="455700" cy="425527"/>
          </a:xfrm>
          <a:prstGeom prst="flowChartProcess">
            <a:avLst/>
          </a:prstGeom>
          <a:solidFill>
            <a:srgbClr val="C0BFB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56B4D378-2230-DA70-E872-BE6F3BB1A91D}"/>
              </a:ext>
            </a:extLst>
          </p:cNvPr>
          <p:cNvSpPr/>
          <p:nvPr/>
        </p:nvSpPr>
        <p:spPr>
          <a:xfrm rot="18983077">
            <a:off x="873967" y="4616238"/>
            <a:ext cx="455700" cy="425527"/>
          </a:xfrm>
          <a:prstGeom prst="flowChartProcess">
            <a:avLst/>
          </a:prstGeom>
          <a:solidFill>
            <a:srgbClr val="C352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AE6FB93C-03CA-7B34-E5E2-4A93F4256856}"/>
              </a:ext>
            </a:extLst>
          </p:cNvPr>
          <p:cNvSpPr/>
          <p:nvPr/>
        </p:nvSpPr>
        <p:spPr>
          <a:xfrm rot="18960000">
            <a:off x="484588" y="4393020"/>
            <a:ext cx="455700" cy="425527"/>
          </a:xfrm>
          <a:prstGeom prst="flowChartProcess">
            <a:avLst/>
          </a:prstGeom>
          <a:solidFill>
            <a:srgbClr val="50632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AA6F9DF3-C35E-B930-11E8-582FD5A3729B}"/>
              </a:ext>
            </a:extLst>
          </p:cNvPr>
          <p:cNvSpPr/>
          <p:nvPr/>
        </p:nvSpPr>
        <p:spPr>
          <a:xfrm>
            <a:off x="1832807" y="3166139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D5E3DB72-0B81-F265-0F4C-4E1D4C9C57F3}"/>
              </a:ext>
            </a:extLst>
          </p:cNvPr>
          <p:cNvSpPr/>
          <p:nvPr/>
        </p:nvSpPr>
        <p:spPr>
          <a:xfrm>
            <a:off x="1832807" y="4535135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erge 18">
            <a:extLst>
              <a:ext uri="{FF2B5EF4-FFF2-40B4-BE49-F238E27FC236}">
                <a16:creationId xmlns:a16="http://schemas.microsoft.com/office/drawing/2014/main" id="{CB70C8E4-D886-DF81-9505-32AD63B8A5B1}"/>
              </a:ext>
            </a:extLst>
          </p:cNvPr>
          <p:cNvSpPr/>
          <p:nvPr/>
        </p:nvSpPr>
        <p:spPr>
          <a:xfrm rot="16200000">
            <a:off x="1889957" y="5991101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erge 19">
            <a:extLst>
              <a:ext uri="{FF2B5EF4-FFF2-40B4-BE49-F238E27FC236}">
                <a16:creationId xmlns:a16="http://schemas.microsoft.com/office/drawing/2014/main" id="{C4F1A9D1-2211-A09D-B8C4-F89980656809}"/>
              </a:ext>
            </a:extLst>
          </p:cNvPr>
          <p:cNvSpPr/>
          <p:nvPr/>
        </p:nvSpPr>
        <p:spPr>
          <a:xfrm rot="5400000">
            <a:off x="1772734" y="5991101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AA520"/>
                </a:solidFill>
              </a:rPr>
              <a:t>Research questions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36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s://tile.loc.gov/image-services/iiif/service:gmd:gmd7:g7120:g7120:ct000478/full/pct:25/0/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/>
          <a:stretch/>
        </p:blipFill>
        <p:spPr bwMode="auto">
          <a:xfrm>
            <a:off x="2160723" y="859809"/>
            <a:ext cx="7870554" cy="59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125048" y="6599701"/>
            <a:ext cx="1766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Library of Congress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Study </a:t>
            </a:r>
            <a:r>
              <a:rPr lang="en-US" sz="3200" b="1" dirty="0" smtClean="0">
                <a:solidFill>
                  <a:srgbClr val="DAA520"/>
                </a:solidFill>
              </a:rPr>
              <a:t>area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5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r="6790" b="507"/>
          <a:stretch/>
        </p:blipFill>
        <p:spPr>
          <a:xfrm>
            <a:off x="2057400" y="859181"/>
            <a:ext cx="7893359" cy="5983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2" t="6430" r="21529" b="85371"/>
          <a:stretch/>
        </p:blipFill>
        <p:spPr>
          <a:xfrm>
            <a:off x="9387840" y="1154430"/>
            <a:ext cx="457200" cy="5410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7024" y="5673209"/>
            <a:ext cx="768159" cy="400110"/>
          </a:xfrm>
          <a:prstGeom prst="rect">
            <a:avLst/>
          </a:prstGeom>
          <a:solidFill>
            <a:srgbClr val="DADADA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5,633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Study </a:t>
            </a:r>
            <a:r>
              <a:rPr lang="en-US" sz="3200" b="1" dirty="0" smtClean="0">
                <a:solidFill>
                  <a:srgbClr val="DAA520"/>
                </a:solidFill>
              </a:rPr>
              <a:t>area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34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b="3787"/>
          <a:stretch/>
        </p:blipFill>
        <p:spPr bwMode="auto">
          <a:xfrm>
            <a:off x="-63767" y="837404"/>
            <a:ext cx="11608067" cy="58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4858DF66-0B00-4910-8EF0-A604A3966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860" y="6393585"/>
            <a:ext cx="820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Biodiversity hotspots across the globe (Myers et al., 2000)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75" y="6610691"/>
            <a:ext cx="1209675" cy="323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209660" y="2458469"/>
            <a:ext cx="1098076" cy="80521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3840" y="5980837"/>
            <a:ext cx="1459240" cy="369332"/>
            <a:chOff x="243840" y="5980837"/>
            <a:chExt cx="1459240" cy="369332"/>
          </a:xfrm>
        </p:grpSpPr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4858DF66-0B00-4910-8EF0-A604A3966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607" y="5980837"/>
              <a:ext cx="116147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indent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effectLst/>
                  <a:latin typeface="Calibri (Body)"/>
                  <a:ea typeface="Calibri" panose="020F0502020204030204" pitchFamily="34" charset="0"/>
                  <a:cs typeface="Times New Roman" panose="02020603050405020304" pitchFamily="18" charset="0"/>
                </a:rPr>
                <a:t>Hotspots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3840" y="6065520"/>
              <a:ext cx="228600" cy="228600"/>
            </a:xfrm>
            <a:prstGeom prst="rect">
              <a:avLst/>
            </a:prstGeom>
            <a:solidFill>
              <a:srgbClr val="FF00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Study area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872299"/>
            <a:ext cx="5734050" cy="5908866"/>
            <a:chOff x="0" y="872299"/>
            <a:chExt cx="5734050" cy="5908866"/>
          </a:xfrm>
        </p:grpSpPr>
        <p:pic>
          <p:nvPicPr>
            <p:cNvPr id="1030" name="Picture 6" descr="Was the Ottoman Empire a force for good or evil in the Middle East? - Quo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640"/>
              <a:ext cx="5734050" cy="572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24467" y="872299"/>
              <a:ext cx="366629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2400" dirty="0"/>
                <a:t>  </a:t>
              </a:r>
            </a:p>
            <a:p>
              <a:pPr lvl="0">
                <a:defRPr/>
              </a:pPr>
              <a:r>
                <a:rPr lang="en-US" sz="2400" dirty="0"/>
                <a:t>Ottoman Empire, c. 1600</a:t>
              </a:r>
            </a:p>
          </p:txBody>
        </p:sp>
      </p:grpSp>
      <p:pic>
        <p:nvPicPr>
          <p:cNvPr id="1032" name="Picture 8" descr="The Persian Empire and its Story | Suto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75" y="955040"/>
            <a:ext cx="5724143" cy="572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ile:Russian Empire (orthographic projection)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57" y="1006031"/>
            <a:ext cx="5724143" cy="572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Process 10"/>
          <p:cNvSpPr/>
          <p:nvPr/>
        </p:nvSpPr>
        <p:spPr>
          <a:xfrm>
            <a:off x="7463077" y="1524000"/>
            <a:ext cx="321733" cy="179296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17662" y="874416"/>
            <a:ext cx="404053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/>
              <a:t>   Persian Empire, c. 1800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13958" y="872299"/>
            <a:ext cx="381452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/>
              <a:t>     Russian Empire, c. 1914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322A16-30C3-C4E3-F512-249AF3258B78}"/>
              </a:ext>
            </a:extLst>
          </p:cNvPr>
          <p:cNvSpPr/>
          <p:nvPr/>
        </p:nvSpPr>
        <p:spPr>
          <a:xfrm>
            <a:off x="2884602" y="3139126"/>
            <a:ext cx="589175" cy="5467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6DCDC-C1FF-F906-593D-7DF839397F37}"/>
              </a:ext>
            </a:extLst>
          </p:cNvPr>
          <p:cNvSpPr/>
          <p:nvPr/>
        </p:nvSpPr>
        <p:spPr>
          <a:xfrm>
            <a:off x="5794948" y="3107703"/>
            <a:ext cx="589175" cy="5467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007568-30B1-64FD-3D56-629537FF7362}"/>
              </a:ext>
            </a:extLst>
          </p:cNvPr>
          <p:cNvSpPr/>
          <p:nvPr/>
        </p:nvSpPr>
        <p:spPr>
          <a:xfrm>
            <a:off x="8007105" y="4249918"/>
            <a:ext cx="589175" cy="5467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Study area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viet Union | For All Mankind Wiki | Fan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904875"/>
            <a:ext cx="59531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34826" y="1099608"/>
            <a:ext cx="3233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/>
              <a:t>Soviet Union, 1920-1991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E197A0-39AF-2707-8B48-B7C1C55C5F97}"/>
              </a:ext>
            </a:extLst>
          </p:cNvPr>
          <p:cNvSpPr/>
          <p:nvPr/>
        </p:nvSpPr>
        <p:spPr>
          <a:xfrm>
            <a:off x="4542755" y="4226351"/>
            <a:ext cx="651414" cy="633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Study area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2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1716024" y="35027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 rot="16200000">
            <a:off x="1830324" y="53386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716024" y="53386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338" y="3432426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880" y="507262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67204" y="2959100"/>
            <a:ext cx="10560050" cy="325755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3802" y="3057664"/>
            <a:ext cx="1217539" cy="1271319"/>
            <a:chOff x="153802" y="3057664"/>
            <a:chExt cx="1217539" cy="1271319"/>
          </a:xfrm>
        </p:grpSpPr>
        <p:sp>
          <p:nvSpPr>
            <p:cNvPr id="24" name="Flowchart: Process 23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Outline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1716024" y="35027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 rot="16200000">
            <a:off x="1830324" y="53386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716024" y="53386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338" y="3432426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880" y="507262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67204" y="2959100"/>
            <a:ext cx="10560050" cy="325755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3802" y="3057664"/>
            <a:ext cx="1217539" cy="1271319"/>
            <a:chOff x="153802" y="3057664"/>
            <a:chExt cx="1217539" cy="1271319"/>
          </a:xfrm>
        </p:grpSpPr>
        <p:sp>
          <p:nvSpPr>
            <p:cNvPr id="24" name="Flowchart: Process 23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2434940" y="2763713"/>
            <a:ext cx="74290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- develop an approach to map the land cover using Corona data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15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992505" y="1202055"/>
          <a:ext cx="9018270" cy="561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3912647" y="894695"/>
            <a:ext cx="3177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Previous Corona studies</a:t>
            </a:r>
          </a:p>
        </p:txBody>
      </p:sp>
      <p:sp>
        <p:nvSpPr>
          <p:cNvPr id="10" name="Oval 9"/>
          <p:cNvSpPr/>
          <p:nvPr/>
        </p:nvSpPr>
        <p:spPr>
          <a:xfrm>
            <a:off x="6042660" y="1910834"/>
            <a:ext cx="2766060" cy="2510195"/>
          </a:xfrm>
          <a:prstGeom prst="ellipse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0" dirty="0">
                <a:solidFill>
                  <a:srgbClr val="10253F"/>
                </a:solidFill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5CCF34-15D3-6F79-3EF2-655ADBF4E59A}"/>
              </a:ext>
            </a:extLst>
          </p:cNvPr>
          <p:cNvSpPr/>
          <p:nvPr/>
        </p:nvSpPr>
        <p:spPr>
          <a:xfrm>
            <a:off x="3384222" y="2121031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E694-3AD6-531A-8D79-C69F6BA9234E}"/>
              </a:ext>
            </a:extLst>
          </p:cNvPr>
          <p:cNvSpPr/>
          <p:nvPr/>
        </p:nvSpPr>
        <p:spPr>
          <a:xfrm>
            <a:off x="3167405" y="5300147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823860-B2C3-011E-F3BC-DB4599815B3E}"/>
              </a:ext>
            </a:extLst>
          </p:cNvPr>
          <p:cNvSpPr/>
          <p:nvPr/>
        </p:nvSpPr>
        <p:spPr>
          <a:xfrm>
            <a:off x="4267199" y="5236451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E4717-B0DF-9046-B328-FED24D2703E9}"/>
              </a:ext>
            </a:extLst>
          </p:cNvPr>
          <p:cNvSpPr/>
          <p:nvPr/>
        </p:nvSpPr>
        <p:spPr>
          <a:xfrm>
            <a:off x="6088144" y="5596241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E15899-2971-455C-50CC-A3B90A58FE54}"/>
              </a:ext>
            </a:extLst>
          </p:cNvPr>
          <p:cNvSpPr/>
          <p:nvPr/>
        </p:nvSpPr>
        <p:spPr>
          <a:xfrm>
            <a:off x="7720156" y="5394350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3E18BB-2A63-EC4A-6F7A-EE59D223F910}"/>
              </a:ext>
            </a:extLst>
          </p:cNvPr>
          <p:cNvSpPr/>
          <p:nvPr/>
        </p:nvSpPr>
        <p:spPr>
          <a:xfrm>
            <a:off x="4259794" y="5596240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31F9BA-90E5-D3D1-D9B8-0958C5117978}"/>
              </a:ext>
            </a:extLst>
          </p:cNvPr>
          <p:cNvSpPr/>
          <p:nvPr/>
        </p:nvSpPr>
        <p:spPr>
          <a:xfrm>
            <a:off x="3345619" y="5552250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1E1627-87F6-5D52-DAAC-EAB660B83FBE}"/>
              </a:ext>
            </a:extLst>
          </p:cNvPr>
          <p:cNvSpPr/>
          <p:nvPr/>
        </p:nvSpPr>
        <p:spPr>
          <a:xfrm>
            <a:off x="6990179" y="5300147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017DAA-DDE5-4CF0-8262-2697C5FE873A}"/>
              </a:ext>
            </a:extLst>
          </p:cNvPr>
          <p:cNvSpPr/>
          <p:nvPr/>
        </p:nvSpPr>
        <p:spPr>
          <a:xfrm>
            <a:off x="8724063" y="5561675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E0047-6724-6707-8215-D45D697DDF41}"/>
              </a:ext>
            </a:extLst>
          </p:cNvPr>
          <p:cNvSpPr/>
          <p:nvPr/>
        </p:nvSpPr>
        <p:spPr>
          <a:xfrm>
            <a:off x="7908056" y="5615946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0014E4-B9F5-A3A2-52A0-7A617EDFE5E4}"/>
              </a:ext>
            </a:extLst>
          </p:cNvPr>
          <p:cNvSpPr/>
          <p:nvPr/>
        </p:nvSpPr>
        <p:spPr>
          <a:xfrm>
            <a:off x="6935398" y="5566387"/>
            <a:ext cx="282805" cy="31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Introduction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ROS Data Center Archive | U.S. Geological Surv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37" y="891855"/>
            <a:ext cx="6966269" cy="522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18759" y="6078457"/>
            <a:ext cx="83566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USGS Earth Resources Observation and Science (EROS) Center archives in Sioux Falls, SD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Introduction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ecision 7"/>
          <p:cNvSpPr/>
          <p:nvPr/>
        </p:nvSpPr>
        <p:spPr>
          <a:xfrm>
            <a:off x="1134999" y="20059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ecision 8"/>
          <p:cNvSpPr/>
          <p:nvPr/>
        </p:nvSpPr>
        <p:spPr>
          <a:xfrm>
            <a:off x="1134999" y="35408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erge 10"/>
          <p:cNvSpPr/>
          <p:nvPr/>
        </p:nvSpPr>
        <p:spPr>
          <a:xfrm rot="16200000">
            <a:off x="1249299" y="53767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erge 14"/>
          <p:cNvSpPr/>
          <p:nvPr/>
        </p:nvSpPr>
        <p:spPr>
          <a:xfrm rot="5400000">
            <a:off x="1134999" y="53767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06855" y="1888689"/>
            <a:ext cx="9794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Historical land cover mapping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1313" y="3424359"/>
            <a:ext cx="9869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Quantifying long-term land cover changes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06855" y="5203052"/>
            <a:ext cx="9794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Assessing habitat changes</a:t>
            </a:r>
          </a:p>
        </p:txBody>
      </p:sp>
      <p:pic>
        <p:nvPicPr>
          <p:cNvPr id="20" name="Picture 12" descr="Green Leaves PNG Images, Free Transparent Green Leaves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3834">
            <a:off x="7396226" y="3913354"/>
            <a:ext cx="213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Paper scroll with feather pe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2253" r="14934" b="20989"/>
          <a:stretch/>
        </p:blipFill>
        <p:spPr bwMode="auto">
          <a:xfrm>
            <a:off x="7550785" y="3205648"/>
            <a:ext cx="1824481" cy="18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432,422 Tools Icons - Free in SVG, PNG, ICO - IconSc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85" y="106252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AA520"/>
                </a:solidFill>
              </a:rPr>
              <a:t>Introduction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34433" y="6488668"/>
            <a:ext cx="19942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Nita et al., 2018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11496" y="907202"/>
            <a:ext cx="13520766" cy="5512647"/>
            <a:chOff x="-511496" y="1250102"/>
            <a:chExt cx="13520766" cy="55126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11496" y="1250102"/>
              <a:ext cx="13520766" cy="5512647"/>
            </a:xfrm>
            <a:prstGeom prst="rect">
              <a:avLst/>
            </a:prstGeom>
          </p:spPr>
        </p:pic>
        <p:sp>
          <p:nvSpPr>
            <p:cNvPr id="2" name="Flowchart: Process 1"/>
            <p:cNvSpPr/>
            <p:nvPr/>
          </p:nvSpPr>
          <p:spPr>
            <a:xfrm>
              <a:off x="3067928" y="4117731"/>
              <a:ext cx="6095121" cy="286465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6608" t="51621" r="46340" b="42159"/>
            <a:stretch/>
          </p:blipFill>
          <p:spPr>
            <a:xfrm>
              <a:off x="4420087" y="4089512"/>
              <a:ext cx="3657600" cy="34290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Methods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2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455"/>
          <a:stretch/>
        </p:blipFill>
        <p:spPr>
          <a:xfrm>
            <a:off x="5397683" y="907076"/>
            <a:ext cx="6777906" cy="5683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196" y="1119758"/>
            <a:ext cx="28906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2.5-m spatial resolution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9333" r="53143" b="30556"/>
          <a:stretch/>
        </p:blipFill>
        <p:spPr>
          <a:xfrm>
            <a:off x="241934" y="1504330"/>
            <a:ext cx="4810126" cy="476607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1934" y="5749190"/>
            <a:ext cx="119897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396587" y="5775960"/>
            <a:ext cx="624493" cy="41390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6587" y="5745480"/>
            <a:ext cx="624493" cy="313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5780" y="5745480"/>
            <a:ext cx="12362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/>
              <a:t>0         5 km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392247" y="5753733"/>
            <a:ext cx="2138727" cy="836692"/>
            <a:chOff x="6392247" y="5753733"/>
            <a:chExt cx="2138727" cy="836692"/>
          </a:xfrm>
        </p:grpSpPr>
        <p:grpSp>
          <p:nvGrpSpPr>
            <p:cNvPr id="43" name="Group 42"/>
            <p:cNvGrpSpPr/>
            <p:nvPr/>
          </p:nvGrpSpPr>
          <p:grpSpPr>
            <a:xfrm>
              <a:off x="6392247" y="5753733"/>
              <a:ext cx="2138727" cy="836692"/>
              <a:chOff x="6592597" y="5757627"/>
              <a:chExt cx="2138727" cy="83669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7894320" y="6088329"/>
                <a:ext cx="556260" cy="505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731024" y="5781690"/>
                <a:ext cx="1325533" cy="4139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592597" y="5757627"/>
                <a:ext cx="2033243" cy="312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592597" y="5775960"/>
                <a:ext cx="2138727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dirty="0"/>
                  <a:t>0        100      200 km</a:t>
                </a:r>
              </a:p>
            </p:txBody>
          </p:sp>
        </p:grpSp>
        <p:cxnSp>
          <p:nvCxnSpPr>
            <p:cNvPr id="33" name="Straight Connector 32"/>
            <p:cNvCxnSpPr>
              <a:stCxn id="28" idx="2"/>
            </p:cNvCxnSpPr>
            <p:nvPr/>
          </p:nvCxnSpPr>
          <p:spPr>
            <a:xfrm flipV="1">
              <a:off x="7193441" y="6084434"/>
              <a:ext cx="2716" cy="1072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8421978" y="1790789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Russia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12063" y="3037787"/>
            <a:ext cx="1159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354203" y="4515914"/>
            <a:ext cx="1249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Armenia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568179" y="4746746"/>
            <a:ext cx="1085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</a:t>
            </a:r>
            <a:r>
              <a:rPr lang="az-Latn-AZ" sz="2400" dirty="0"/>
              <a:t>ürkiye</a:t>
            </a:r>
            <a:endParaRPr lang="en-US" sz="2400" dirty="0"/>
          </a:p>
        </p:txBody>
      </p:sp>
      <p:sp>
        <p:nvSpPr>
          <p:cNvPr id="42" name="Rectangle 41"/>
          <p:cNvSpPr/>
          <p:nvPr/>
        </p:nvSpPr>
        <p:spPr>
          <a:xfrm>
            <a:off x="9393719" y="4398515"/>
            <a:ext cx="1501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Azerbaijan</a:t>
            </a:r>
          </a:p>
        </p:txBody>
      </p:sp>
      <p:sp>
        <p:nvSpPr>
          <p:cNvPr id="45" name="Flowchart: Process 44"/>
          <p:cNvSpPr/>
          <p:nvPr/>
        </p:nvSpPr>
        <p:spPr>
          <a:xfrm rot="20833327">
            <a:off x="6209847" y="2790232"/>
            <a:ext cx="2366643" cy="171442"/>
          </a:xfrm>
          <a:prstGeom prst="flowChartProcess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Y:\afarizayeva\PhD_Madison2\Chapter III\Manuscript\FinalFigures\Figure1 - studyArea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3" b="91693"/>
          <a:stretch/>
        </p:blipFill>
        <p:spPr bwMode="auto">
          <a:xfrm>
            <a:off x="10585938" y="1024236"/>
            <a:ext cx="534758" cy="6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Rectangle 58"/>
          <p:cNvSpPr/>
          <p:nvPr/>
        </p:nvSpPr>
        <p:spPr>
          <a:xfrm>
            <a:off x="5406179" y="927831"/>
            <a:ext cx="1821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160,000 km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527015" y="6210030"/>
            <a:ext cx="2195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October 8, 1964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– Study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area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5" grpId="0" animBg="1"/>
      <p:bldP spid="59" grpId="0"/>
      <p:bldP spid="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oogle Earth En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" y="1055638"/>
            <a:ext cx="1146175" cy="10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19338" y="2229871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Methods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25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gle Earth En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" y="1055638"/>
            <a:ext cx="1146175" cy="10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9338" y="2229871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912619" y="2549516"/>
            <a:ext cx="1109023" cy="1308888"/>
            <a:chOff x="5312539" y="4767697"/>
            <a:chExt cx="1019087" cy="8830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A5D9C2-45C3-4834-A766-77C060B8FB9F}"/>
                </a:ext>
              </a:extLst>
            </p:cNvPr>
            <p:cNvSpPr/>
            <p:nvPr/>
          </p:nvSpPr>
          <p:spPr>
            <a:xfrm>
              <a:off x="5312539" y="4767697"/>
              <a:ext cx="822960" cy="822960"/>
            </a:xfrm>
            <a:prstGeom prst="rect">
              <a:avLst/>
            </a:prstGeom>
            <a:solidFill>
              <a:srgbClr val="C3C3C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defRPr/>
              </a:pPr>
              <a:endParaRPr lang="en-US" altLang="en-US" sz="563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A5D9C2-45C3-4834-A766-77C060B8FB9F}"/>
                </a:ext>
              </a:extLst>
            </p:cNvPr>
            <p:cNvSpPr/>
            <p:nvPr/>
          </p:nvSpPr>
          <p:spPr>
            <a:xfrm>
              <a:off x="5344186" y="4796686"/>
              <a:ext cx="822960" cy="822960"/>
            </a:xfrm>
            <a:prstGeom prst="rect">
              <a:avLst/>
            </a:prstGeom>
            <a:solidFill>
              <a:srgbClr val="C3C3C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defRPr/>
              </a:pPr>
              <a:endParaRPr lang="en-US" altLang="en-US" sz="563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341881" y="4803923"/>
              <a:ext cx="989745" cy="846858"/>
              <a:chOff x="5515442" y="5393908"/>
              <a:chExt cx="989745" cy="84685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A5D9C2-45C3-4834-A766-77C060B8FB9F}"/>
                  </a:ext>
                </a:extLst>
              </p:cNvPr>
              <p:cNvSpPr/>
              <p:nvPr/>
            </p:nvSpPr>
            <p:spPr>
              <a:xfrm>
                <a:off x="5547279" y="5417806"/>
                <a:ext cx="822960" cy="822960"/>
              </a:xfrm>
              <a:prstGeom prst="rect">
                <a:avLst/>
              </a:prstGeom>
              <a:solidFill>
                <a:srgbClr val="C3C3C3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altLang="en-US" sz="563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372A6A-BA89-4F67-B55E-0F8EDF806DAB}"/>
                  </a:ext>
                </a:extLst>
              </p:cNvPr>
              <p:cNvSpPr txBox="1"/>
              <p:nvPr/>
            </p:nvSpPr>
            <p:spPr>
              <a:xfrm>
                <a:off x="5515442" y="5393908"/>
                <a:ext cx="989745" cy="684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1600" dirty="0">
                    <a:cs typeface="Times New Roman" panose="02020603050405020304" pitchFamily="18" charset="0"/>
                  </a:rPr>
                  <a:t>elevation</a:t>
                </a:r>
              </a:p>
              <a:p>
                <a:pPr defTabSz="514350">
                  <a:defRPr/>
                </a:pPr>
                <a:r>
                  <a:rPr lang="en-US" altLang="en-US" sz="1600" dirty="0">
                    <a:cs typeface="Times New Roman" panose="02020603050405020304" pitchFamily="18" charset="0"/>
                  </a:rPr>
                  <a:t>slope</a:t>
                </a:r>
              </a:p>
              <a:p>
                <a:pPr defTabSz="514350">
                  <a:defRPr/>
                </a:pPr>
                <a:r>
                  <a:rPr lang="en-US" altLang="en-US" sz="1600" dirty="0">
                    <a:cs typeface="Times New Roman" panose="02020603050405020304" pitchFamily="18" charset="0"/>
                  </a:rPr>
                  <a:t>aspect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254703" y="2549515"/>
            <a:ext cx="2044984" cy="1373128"/>
            <a:chOff x="5312539" y="4767697"/>
            <a:chExt cx="894522" cy="9321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A5D9C2-45C3-4834-A766-77C060B8FB9F}"/>
                </a:ext>
              </a:extLst>
            </p:cNvPr>
            <p:cNvSpPr/>
            <p:nvPr/>
          </p:nvSpPr>
          <p:spPr>
            <a:xfrm>
              <a:off x="5312539" y="4767697"/>
              <a:ext cx="822960" cy="822960"/>
            </a:xfrm>
            <a:prstGeom prst="rect">
              <a:avLst/>
            </a:prstGeom>
            <a:solidFill>
              <a:srgbClr val="C3C3C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defRPr/>
              </a:pPr>
              <a:endParaRPr lang="en-US" altLang="en-US" sz="563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A5D9C2-45C3-4834-A766-77C060B8FB9F}"/>
                </a:ext>
              </a:extLst>
            </p:cNvPr>
            <p:cNvSpPr/>
            <p:nvPr/>
          </p:nvSpPr>
          <p:spPr>
            <a:xfrm>
              <a:off x="5344186" y="4796686"/>
              <a:ext cx="822960" cy="822960"/>
            </a:xfrm>
            <a:prstGeom prst="rect">
              <a:avLst/>
            </a:prstGeom>
            <a:solidFill>
              <a:srgbClr val="C3C3C3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>
                <a:defRPr/>
              </a:pPr>
              <a:endParaRPr lang="en-US" altLang="en-US" sz="563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362887" y="4801427"/>
              <a:ext cx="844174" cy="898393"/>
              <a:chOff x="5536448" y="5391412"/>
              <a:chExt cx="844174" cy="89839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AA5D9C2-45C3-4834-A766-77C060B8FB9F}"/>
                  </a:ext>
                </a:extLst>
              </p:cNvPr>
              <p:cNvSpPr/>
              <p:nvPr/>
            </p:nvSpPr>
            <p:spPr>
              <a:xfrm>
                <a:off x="5547279" y="5417806"/>
                <a:ext cx="822960" cy="822960"/>
              </a:xfrm>
              <a:prstGeom prst="rect">
                <a:avLst/>
              </a:prstGeom>
              <a:solidFill>
                <a:srgbClr val="C3C3C3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altLang="en-US" sz="563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372A6A-BA89-4F67-B55E-0F8EDF806DAB}"/>
                  </a:ext>
                </a:extLst>
              </p:cNvPr>
              <p:cNvSpPr txBox="1"/>
              <p:nvPr/>
            </p:nvSpPr>
            <p:spPr>
              <a:xfrm>
                <a:off x="5536448" y="5391412"/>
                <a:ext cx="844174" cy="8983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altLang="en-US" sz="1600" dirty="0">
                    <a:cs typeface="Times New Roman" panose="02020603050405020304" pitchFamily="18" charset="0"/>
                  </a:rPr>
                  <a:t>mean</a:t>
                </a:r>
              </a:p>
              <a:p>
                <a:pPr>
                  <a:defRPr/>
                </a:pPr>
                <a:r>
                  <a:rPr lang="en-US" altLang="en-US" sz="1600" dirty="0">
                    <a:cs typeface="Times New Roman" panose="02020603050405020304" pitchFamily="18" charset="0"/>
                  </a:rPr>
                  <a:t>standard deviation</a:t>
                </a:r>
              </a:p>
              <a:p>
                <a:pPr defTabSz="914400">
                  <a:defRPr/>
                </a:pPr>
                <a:r>
                  <a:rPr lang="en-US" sz="16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ang.</a:t>
                </a:r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second moment</a:t>
                </a:r>
              </a:p>
              <a:p>
                <a:pPr lvl="0" defTabSz="914400">
                  <a:defRPr/>
                </a:pPr>
                <a:r>
                  <a:rPr lang="en-US" altLang="en-US" sz="1600" dirty="0">
                    <a:cs typeface="Times New Roman" panose="02020603050405020304" pitchFamily="18" charset="0"/>
                  </a:rPr>
                  <a:t>entropy</a:t>
                </a:r>
              </a:p>
              <a:p>
                <a:pPr lvl="0" defTabSz="914400">
                  <a:defRPr/>
                </a:pPr>
                <a:r>
                  <a:rPr lang="en-US" altLang="en-US" sz="1600" dirty="0">
                    <a:cs typeface="Times New Roman" panose="02020603050405020304" pitchFamily="18" charset="0"/>
                  </a:rPr>
                  <a:t>homogeneity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458681" y="2549514"/>
            <a:ext cx="1246919" cy="1300885"/>
            <a:chOff x="1352240" y="4769496"/>
            <a:chExt cx="975858" cy="886824"/>
          </a:xfrm>
        </p:grpSpPr>
        <p:grpSp>
          <p:nvGrpSpPr>
            <p:cNvPr id="32" name="Group 31"/>
            <p:cNvGrpSpPr/>
            <p:nvPr/>
          </p:nvGrpSpPr>
          <p:grpSpPr>
            <a:xfrm>
              <a:off x="1352240" y="4769496"/>
              <a:ext cx="887265" cy="886824"/>
              <a:chOff x="5312539" y="4767697"/>
              <a:chExt cx="887265" cy="886824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AA5D9C2-45C3-4834-A766-77C060B8FB9F}"/>
                  </a:ext>
                </a:extLst>
              </p:cNvPr>
              <p:cNvSpPr/>
              <p:nvPr/>
            </p:nvSpPr>
            <p:spPr>
              <a:xfrm>
                <a:off x="5312539" y="4767697"/>
                <a:ext cx="822960" cy="822960"/>
              </a:xfrm>
              <a:prstGeom prst="rect">
                <a:avLst/>
              </a:prstGeom>
              <a:solidFill>
                <a:srgbClr val="C3C3C3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altLang="en-US" sz="563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AA5D9C2-45C3-4834-A766-77C060B8FB9F}"/>
                  </a:ext>
                </a:extLst>
              </p:cNvPr>
              <p:cNvSpPr/>
              <p:nvPr/>
            </p:nvSpPr>
            <p:spPr>
              <a:xfrm>
                <a:off x="5344186" y="4796686"/>
                <a:ext cx="822960" cy="822960"/>
              </a:xfrm>
              <a:prstGeom prst="rect">
                <a:avLst/>
              </a:prstGeom>
              <a:solidFill>
                <a:srgbClr val="C3C3C3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altLang="en-US" sz="563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AA5D9C2-45C3-4834-A766-77C060B8FB9F}"/>
                  </a:ext>
                </a:extLst>
              </p:cNvPr>
              <p:cNvSpPr/>
              <p:nvPr/>
            </p:nvSpPr>
            <p:spPr>
              <a:xfrm>
                <a:off x="5376844" y="4831561"/>
                <a:ext cx="822960" cy="822960"/>
              </a:xfrm>
              <a:prstGeom prst="rect">
                <a:avLst/>
              </a:prstGeom>
              <a:solidFill>
                <a:srgbClr val="C3C3C3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altLang="en-US" sz="563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384574" y="4797162"/>
              <a:ext cx="943524" cy="607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correlation</a:t>
              </a:r>
            </a:p>
            <a:p>
              <a:r>
                <a:rPr lang="en-US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dissimilarity</a:t>
              </a:r>
            </a:p>
            <a:p>
              <a:r>
                <a:rPr lang="en-US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variance</a:t>
              </a:r>
            </a:p>
          </p:txBody>
        </p:sp>
      </p:grpSp>
      <p:sp>
        <p:nvSpPr>
          <p:cNvPr id="7" name="Flowchart: Process 6"/>
          <p:cNvSpPr/>
          <p:nvPr/>
        </p:nvSpPr>
        <p:spPr>
          <a:xfrm>
            <a:off x="3169715" y="857990"/>
            <a:ext cx="2379572" cy="292366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ocess 37"/>
          <p:cNvSpPr/>
          <p:nvPr/>
        </p:nvSpPr>
        <p:spPr>
          <a:xfrm>
            <a:off x="7550061" y="882523"/>
            <a:ext cx="2379572" cy="292366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CF32252-F775-41AB-8F1B-9E88C0DDC10C}"/>
              </a:ext>
            </a:extLst>
          </p:cNvPr>
          <p:cNvSpPr txBox="1"/>
          <p:nvPr/>
        </p:nvSpPr>
        <p:spPr>
          <a:xfrm>
            <a:off x="1967412" y="3861808"/>
            <a:ext cx="92701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514350">
              <a:defRPr/>
            </a:pPr>
            <a:r>
              <a:rPr lang="en-US" alt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Terrain</a:t>
            </a:r>
          </a:p>
        </p:txBody>
      </p:sp>
      <p:cxnSp>
        <p:nvCxnSpPr>
          <p:cNvPr id="5123" name="Straight Connector 5122"/>
          <p:cNvCxnSpPr/>
          <p:nvPr/>
        </p:nvCxnSpPr>
        <p:spPr>
          <a:xfrm flipH="1">
            <a:off x="6733307" y="866617"/>
            <a:ext cx="11516" cy="6118713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6687587" y="863846"/>
            <a:ext cx="12786" cy="61214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7" name="Group 5126"/>
          <p:cNvGrpSpPr/>
          <p:nvPr/>
        </p:nvGrpSpPr>
        <p:grpSpPr>
          <a:xfrm>
            <a:off x="6217363" y="1200434"/>
            <a:ext cx="1008421" cy="1007444"/>
            <a:chOff x="6217363" y="1169002"/>
            <a:chExt cx="1008421" cy="1007444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90FDF48-0608-406B-BAEB-B3271B21B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-24" t="4269" r="17320"/>
            <a:stretch/>
          </p:blipFill>
          <p:spPr>
            <a:xfrm>
              <a:off x="6217363" y="1169002"/>
              <a:ext cx="1008421" cy="100744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483752" y="132728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687587" y="132728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891422" y="1327285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095257" y="132728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279917" y="132728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485382" y="148349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688836" y="148349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892290" y="1483495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7095744" y="148349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281928" y="148349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483752" y="163970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687587" y="163970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891422" y="1639705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095257" y="163970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6279917" y="163970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6485382" y="179591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6688836" y="179591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6892290" y="1795915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095744" y="179591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6281928" y="179591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6483874" y="195212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687831" y="195212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6891788" y="1952125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7095744" y="195212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279917" y="1952125"/>
              <a:ext cx="45720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9CF32252-F775-41AB-8F1B-9E88C0DDC10C}"/>
              </a:ext>
            </a:extLst>
          </p:cNvPr>
          <p:cNvSpPr txBox="1"/>
          <p:nvPr/>
        </p:nvSpPr>
        <p:spPr>
          <a:xfrm>
            <a:off x="2799061" y="767540"/>
            <a:ext cx="326136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514350">
              <a:defRPr/>
            </a:pPr>
            <a:r>
              <a:rPr lang="en-US" altLang="en-US" sz="2400" u="sng" dirty="0">
                <a:ea typeface="Calibri" panose="020F0502020204030204" pitchFamily="34" charset="0"/>
                <a:cs typeface="Times New Roman" panose="02020603050405020304" pitchFamily="18" charset="0"/>
              </a:rPr>
              <a:t>Pixel-based analysis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CF32252-F775-41AB-8F1B-9E88C0DDC10C}"/>
              </a:ext>
            </a:extLst>
          </p:cNvPr>
          <p:cNvSpPr txBox="1"/>
          <p:nvPr/>
        </p:nvSpPr>
        <p:spPr>
          <a:xfrm>
            <a:off x="3325228" y="3837669"/>
            <a:ext cx="326717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514350">
              <a:defRPr/>
            </a:pPr>
            <a:r>
              <a:rPr lang="en-US" alt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Pixel-based texture</a:t>
            </a: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276" y="4991328"/>
            <a:ext cx="1097280" cy="1088285"/>
          </a:xfrm>
          <a:prstGeom prst="rect">
            <a:avLst/>
          </a:prstGeom>
          <a:ln w="38100">
            <a:noFill/>
          </a:ln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4361" y="4997955"/>
            <a:ext cx="1097280" cy="1089562"/>
          </a:xfrm>
          <a:prstGeom prst="rect">
            <a:avLst/>
          </a:prstGeom>
          <a:ln w="38100">
            <a:noFill/>
          </a:ln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8446" y="4997955"/>
            <a:ext cx="1097280" cy="1081969"/>
          </a:xfrm>
          <a:prstGeom prst="rect">
            <a:avLst/>
          </a:prstGeom>
          <a:ln w="38100">
            <a:noFill/>
          </a:ln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2530" y="4997955"/>
            <a:ext cx="1095689" cy="1081658"/>
          </a:xfrm>
          <a:prstGeom prst="rect">
            <a:avLst/>
          </a:prstGeom>
          <a:ln w="38100">
            <a:noFill/>
          </a:ln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9CF32252-F775-41AB-8F1B-9E88C0DDC10C}"/>
              </a:ext>
            </a:extLst>
          </p:cNvPr>
          <p:cNvSpPr txBox="1"/>
          <p:nvPr/>
        </p:nvSpPr>
        <p:spPr>
          <a:xfrm>
            <a:off x="2422693" y="6393685"/>
            <a:ext cx="3035988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514350">
              <a:defRPr/>
            </a:pPr>
            <a:r>
              <a:rPr lang="en-US" alt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Accuracy assessment</a:t>
            </a:r>
          </a:p>
        </p:txBody>
      </p:sp>
      <p:sp>
        <p:nvSpPr>
          <p:cNvPr id="41" name="Flowchart: Process 40"/>
          <p:cNvSpPr/>
          <p:nvPr/>
        </p:nvSpPr>
        <p:spPr>
          <a:xfrm>
            <a:off x="5480137" y="2237050"/>
            <a:ext cx="2379572" cy="292366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CF32252-F775-41AB-8F1B-9E88C0DDC10C}"/>
              </a:ext>
            </a:extLst>
          </p:cNvPr>
          <p:cNvSpPr txBox="1"/>
          <p:nvPr/>
        </p:nvSpPr>
        <p:spPr>
          <a:xfrm>
            <a:off x="5405465" y="2143304"/>
            <a:ext cx="271688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514350">
              <a:defRPr/>
            </a:pPr>
            <a:r>
              <a:rPr lang="en-US" alt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Training data collection</a:t>
            </a:r>
          </a:p>
        </p:txBody>
      </p:sp>
      <p:sp>
        <p:nvSpPr>
          <p:cNvPr id="161" name="Left Brace 160">
            <a:extLst>
              <a:ext uri="{FF2B5EF4-FFF2-40B4-BE49-F238E27FC236}">
                <a16:creationId xmlns:a16="http://schemas.microsoft.com/office/drawing/2014/main" id="{CDE40A5C-A2D7-4579-B736-D322BCA99E2E}"/>
              </a:ext>
            </a:extLst>
          </p:cNvPr>
          <p:cNvSpPr/>
          <p:nvPr/>
        </p:nvSpPr>
        <p:spPr>
          <a:xfrm rot="16200000">
            <a:off x="4201885" y="2385034"/>
            <a:ext cx="136283" cy="4714816"/>
          </a:xfrm>
          <a:prstGeom prst="leftBrace">
            <a:avLst>
              <a:gd name="adj1" fmla="val 55976"/>
              <a:gd name="adj2" fmla="val 62445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13"/>
          </a:p>
        </p:txBody>
      </p:sp>
      <p:sp>
        <p:nvSpPr>
          <p:cNvPr id="162" name="Left Brace 161">
            <a:extLst>
              <a:ext uri="{FF2B5EF4-FFF2-40B4-BE49-F238E27FC236}">
                <a16:creationId xmlns:a16="http://schemas.microsoft.com/office/drawing/2014/main" id="{CDE40A5C-A2D7-4579-B736-D322BCA99E2E}"/>
              </a:ext>
            </a:extLst>
          </p:cNvPr>
          <p:cNvSpPr/>
          <p:nvPr/>
        </p:nvSpPr>
        <p:spPr>
          <a:xfrm rot="16200000">
            <a:off x="3530140" y="2831746"/>
            <a:ext cx="128290" cy="3363328"/>
          </a:xfrm>
          <a:prstGeom prst="leftBrace">
            <a:avLst>
              <a:gd name="adj1" fmla="val 55976"/>
              <a:gd name="adj2" fmla="val 16276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13"/>
          </a:p>
        </p:txBody>
      </p:sp>
      <p:cxnSp>
        <p:nvCxnSpPr>
          <p:cNvPr id="163" name="Straight Arrow Connector 162"/>
          <p:cNvCxnSpPr>
            <a:cxnSpLocks/>
            <a:stCxn id="161" idx="1"/>
            <a:endCxn id="143" idx="0"/>
          </p:cNvCxnSpPr>
          <p:nvPr/>
        </p:nvCxnSpPr>
        <p:spPr>
          <a:xfrm>
            <a:off x="4856786" y="4810583"/>
            <a:ext cx="300" cy="18737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Left Brace 164">
            <a:extLst>
              <a:ext uri="{FF2B5EF4-FFF2-40B4-BE49-F238E27FC236}">
                <a16:creationId xmlns:a16="http://schemas.microsoft.com/office/drawing/2014/main" id="{CDE40A5C-A2D7-4579-B736-D322BCA99E2E}"/>
              </a:ext>
            </a:extLst>
          </p:cNvPr>
          <p:cNvSpPr/>
          <p:nvPr/>
        </p:nvSpPr>
        <p:spPr>
          <a:xfrm rot="16200000">
            <a:off x="4862187" y="2915953"/>
            <a:ext cx="135188" cy="3395303"/>
          </a:xfrm>
          <a:prstGeom prst="leftBrace">
            <a:avLst>
              <a:gd name="adj1" fmla="val 55976"/>
              <a:gd name="adj2" fmla="val 83182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13"/>
          </a:p>
        </p:txBody>
      </p:sp>
      <p:sp>
        <p:nvSpPr>
          <p:cNvPr id="166" name="Left Brace 165">
            <a:extLst>
              <a:ext uri="{FF2B5EF4-FFF2-40B4-BE49-F238E27FC236}">
                <a16:creationId xmlns:a16="http://schemas.microsoft.com/office/drawing/2014/main" id="{CDE40A5C-A2D7-4579-B736-D322BCA99E2E}"/>
              </a:ext>
            </a:extLst>
          </p:cNvPr>
          <p:cNvSpPr/>
          <p:nvPr/>
        </p:nvSpPr>
        <p:spPr>
          <a:xfrm rot="16200000">
            <a:off x="4201165" y="3406916"/>
            <a:ext cx="135909" cy="2007435"/>
          </a:xfrm>
          <a:prstGeom prst="leftBrace">
            <a:avLst>
              <a:gd name="adj1" fmla="val 55976"/>
              <a:gd name="adj2" fmla="val 19208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13"/>
          </a:p>
        </p:txBody>
      </p:sp>
      <p:cxnSp>
        <p:nvCxnSpPr>
          <p:cNvPr id="167" name="Straight Arrow Connector 166"/>
          <p:cNvCxnSpPr>
            <a:cxnSpLocks/>
            <a:stCxn id="165" idx="1"/>
            <a:endCxn id="144" idx="0"/>
          </p:cNvCxnSpPr>
          <p:nvPr/>
        </p:nvCxnSpPr>
        <p:spPr>
          <a:xfrm>
            <a:off x="6056411" y="4681198"/>
            <a:ext cx="3964" cy="31675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/>
            <a:stCxn id="166" idx="1"/>
            <a:endCxn id="142" idx="0"/>
          </p:cNvCxnSpPr>
          <p:nvPr/>
        </p:nvCxnSpPr>
        <p:spPr>
          <a:xfrm>
            <a:off x="3650990" y="4478588"/>
            <a:ext cx="2011" cy="51936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/>
            <a:stCxn id="162" idx="1"/>
            <a:endCxn id="141" idx="0"/>
          </p:cNvCxnSpPr>
          <p:nvPr/>
        </p:nvCxnSpPr>
        <p:spPr>
          <a:xfrm flipH="1">
            <a:off x="2448916" y="4577555"/>
            <a:ext cx="11120" cy="41377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15B2E812-6A99-45F7-B60E-BEAB6E21BE5E}"/>
              </a:ext>
            </a:extLst>
          </p:cNvPr>
          <p:cNvCxnSpPr>
            <a:cxnSpLocks/>
            <a:stCxn id="142" idx="2"/>
          </p:cNvCxnSpPr>
          <p:nvPr/>
        </p:nvCxnSpPr>
        <p:spPr>
          <a:xfrm flipH="1">
            <a:off x="3650990" y="6087517"/>
            <a:ext cx="2011" cy="32004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15B2E812-6A99-45F7-B60E-BEAB6E21BE5E}"/>
              </a:ext>
            </a:extLst>
          </p:cNvPr>
          <p:cNvCxnSpPr>
            <a:cxnSpLocks/>
            <a:stCxn id="143" idx="2"/>
          </p:cNvCxnSpPr>
          <p:nvPr/>
        </p:nvCxnSpPr>
        <p:spPr>
          <a:xfrm flipH="1">
            <a:off x="4856290" y="6079924"/>
            <a:ext cx="796" cy="32004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15B2E812-6A99-45F7-B60E-BEAB6E21BE5E}"/>
              </a:ext>
            </a:extLst>
          </p:cNvPr>
          <p:cNvCxnSpPr>
            <a:cxnSpLocks/>
            <a:stCxn id="144" idx="2"/>
          </p:cNvCxnSpPr>
          <p:nvPr/>
        </p:nvCxnSpPr>
        <p:spPr>
          <a:xfrm>
            <a:off x="6060375" y="6079613"/>
            <a:ext cx="0" cy="32004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15B2E812-6A99-45F7-B60E-BEAB6E21BE5E}"/>
              </a:ext>
            </a:extLst>
          </p:cNvPr>
          <p:cNvCxnSpPr>
            <a:cxnSpLocks/>
            <a:stCxn id="141" idx="2"/>
          </p:cNvCxnSpPr>
          <p:nvPr/>
        </p:nvCxnSpPr>
        <p:spPr>
          <a:xfrm flipH="1">
            <a:off x="2446442" y="6079613"/>
            <a:ext cx="2474" cy="32004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2" name="Picture 27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568" y="5000970"/>
            <a:ext cx="1095689" cy="1081658"/>
          </a:xfrm>
          <a:prstGeom prst="rect">
            <a:avLst/>
          </a:prstGeom>
          <a:ln w="38100">
            <a:noFill/>
          </a:ln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704" y="4999232"/>
            <a:ext cx="1097280" cy="1088285"/>
          </a:xfrm>
          <a:prstGeom prst="rect">
            <a:avLst/>
          </a:prstGeom>
          <a:ln w="38100">
            <a:noFill/>
          </a:ln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159" y="4994473"/>
            <a:ext cx="1097280" cy="1089562"/>
          </a:xfrm>
          <a:prstGeom prst="rect">
            <a:avLst/>
          </a:prstGeom>
          <a:ln w="38100">
            <a:noFill/>
          </a:ln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9431" y="4997955"/>
            <a:ext cx="1097280" cy="1081969"/>
          </a:xfrm>
          <a:prstGeom prst="rect">
            <a:avLst/>
          </a:prstGeom>
          <a:ln w="38100">
            <a:noFill/>
          </a:ln>
        </p:spPr>
      </p:pic>
      <p:sp>
        <p:nvSpPr>
          <p:cNvPr id="278" name="TextBox 27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85" name="Picture 8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00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gle Earth En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" y="1055638"/>
            <a:ext cx="1146175" cy="10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9338" y="2229871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GEE</a:t>
            </a:r>
          </a:p>
        </p:txBody>
      </p:sp>
      <p:grpSp>
        <p:nvGrpSpPr>
          <p:cNvPr id="235" name="Group 234"/>
          <p:cNvGrpSpPr/>
          <p:nvPr/>
        </p:nvGrpSpPr>
        <p:grpSpPr>
          <a:xfrm>
            <a:off x="1900276" y="745464"/>
            <a:ext cx="10369320" cy="6239866"/>
            <a:chOff x="1900276" y="745464"/>
            <a:chExt cx="10369320" cy="6239866"/>
          </a:xfrm>
        </p:grpSpPr>
        <p:grpSp>
          <p:nvGrpSpPr>
            <p:cNvPr id="5182" name="Group 5181"/>
            <p:cNvGrpSpPr/>
            <p:nvPr/>
          </p:nvGrpSpPr>
          <p:grpSpPr>
            <a:xfrm>
              <a:off x="1900276" y="745464"/>
              <a:ext cx="10369320" cy="6239866"/>
              <a:chOff x="1900276" y="745464"/>
              <a:chExt cx="10369320" cy="623986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912619" y="2549516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25" name="Group 24"/>
              <p:cNvGrpSpPr/>
              <p:nvPr/>
            </p:nvGrpSpPr>
            <p:grpSpPr>
              <a:xfrm>
                <a:off x="3254703" y="2549515"/>
                <a:ext cx="2044984" cy="1373128"/>
                <a:chOff x="5312539" y="4767697"/>
                <a:chExt cx="894522" cy="932123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5362887" y="4801427"/>
                  <a:ext cx="844174" cy="898393"/>
                  <a:chOff x="5536448" y="5391412"/>
                  <a:chExt cx="844174" cy="898393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91412"/>
                    <a:ext cx="844174" cy="8983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5458681" y="2549514"/>
                <a:ext cx="1246919" cy="1300885"/>
                <a:chOff x="1352240" y="4769496"/>
                <a:chExt cx="975858" cy="886824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3" name="Rectangle 32"/>
                <p:cNvSpPr/>
                <p:nvPr/>
              </p:nvSpPr>
              <p:spPr>
                <a:xfrm>
                  <a:off x="1384574" y="4797162"/>
                  <a:ext cx="943524" cy="6076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correlation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dissimilarity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variance</a:t>
                  </a:r>
                </a:p>
              </p:txBody>
            </p:sp>
          </p:grpSp>
          <p:sp>
            <p:nvSpPr>
              <p:cNvPr id="7" name="Flowchart: Process 6"/>
              <p:cNvSpPr/>
              <p:nvPr/>
            </p:nvSpPr>
            <p:spPr>
              <a:xfrm>
                <a:off x="3169715" y="85799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Process 37"/>
              <p:cNvSpPr/>
              <p:nvPr/>
            </p:nvSpPr>
            <p:spPr>
              <a:xfrm>
                <a:off x="7550061" y="882523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8477" y="2150917"/>
                <a:ext cx="2315615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Segmentation (.</a:t>
                </a:r>
                <a:r>
                  <a:rPr lang="en-US" altLang="en-US" sz="2000" i="1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snic</a:t>
                </a: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96035" y="2541713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70" name="Group 69"/>
              <p:cNvGrpSpPr/>
              <p:nvPr/>
            </p:nvGrpSpPr>
            <p:grpSpPr>
              <a:xfrm>
                <a:off x="8272409" y="2541707"/>
                <a:ext cx="2061684" cy="1361080"/>
                <a:chOff x="5312539" y="4767697"/>
                <a:chExt cx="901827" cy="923945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5362887" y="4793249"/>
                  <a:ext cx="851479" cy="898393"/>
                  <a:chOff x="5536448" y="5383234"/>
                  <a:chExt cx="851479" cy="898393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83234"/>
                    <a:ext cx="851479" cy="8983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lvl="0"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10716417" y="2541706"/>
                <a:ext cx="1246919" cy="1364021"/>
                <a:chOff x="1352240" y="4769496"/>
                <a:chExt cx="975858" cy="929865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8" name="Rectangle 77"/>
                <p:cNvSpPr/>
                <p:nvPr/>
              </p:nvSpPr>
              <p:spPr>
                <a:xfrm>
                  <a:off x="1384574" y="4797162"/>
                  <a:ext cx="943524" cy="9021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area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height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width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perimeter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shape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967412" y="3861808"/>
                <a:ext cx="92701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Terrain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251884" y="3809799"/>
                <a:ext cx="2041770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texture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0326926" y="3842590"/>
                <a:ext cx="19426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geometry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552947" y="3811808"/>
                <a:ext cx="1849258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Object-based terrain</a:t>
                </a: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CE7E651-427C-407D-8DF1-E52282844D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l="26919" t="25651" r="61362" b="43419"/>
              <a:stretch/>
            </p:blipFill>
            <p:spPr>
              <a:xfrm>
                <a:off x="8270374" y="1164882"/>
                <a:ext cx="1085431" cy="1072601"/>
              </a:xfrm>
              <a:prstGeom prst="rect">
                <a:avLst/>
              </a:prstGeom>
            </p:spPr>
          </p:pic>
          <p:cxnSp>
            <p:nvCxnSpPr>
              <p:cNvPr id="5123" name="Straight Connector 5122"/>
              <p:cNvCxnSpPr/>
              <p:nvPr/>
            </p:nvCxnSpPr>
            <p:spPr>
              <a:xfrm flipH="1">
                <a:off x="6733307" y="866617"/>
                <a:ext cx="11516" cy="61187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6687587" y="863846"/>
                <a:ext cx="12786" cy="6121484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27" name="Group 5126"/>
              <p:cNvGrpSpPr/>
              <p:nvPr/>
            </p:nvGrpSpPr>
            <p:grpSpPr>
              <a:xfrm>
                <a:off x="6217363" y="1200434"/>
                <a:ext cx="1008421" cy="1007444"/>
                <a:chOff x="6217363" y="1169002"/>
                <a:chExt cx="1008421" cy="1007444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090FDF48-0608-406B-BAEB-B3271B21B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-24" t="4269" r="17320"/>
                <a:stretch/>
              </p:blipFill>
              <p:spPr>
                <a:xfrm>
                  <a:off x="6217363" y="1169002"/>
                  <a:ext cx="1008421" cy="1007444"/>
                </a:xfrm>
                <a:prstGeom prst="rect">
                  <a:avLst/>
                </a:prstGeom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6483752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68758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6891422" y="132728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09525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627991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6485382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688836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6892290" y="148349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7095744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6281928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6483752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68758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6891422" y="163970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709525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627991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6485382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6688836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892290" y="179591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7095744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281928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48387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687831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6891788" y="195212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09574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6279917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20" name="Straight Arrow Connector 5119"/>
              <p:cNvCxnSpPr>
                <a:stCxn id="92" idx="1"/>
                <a:endCxn id="93" idx="3"/>
              </p:cNvCxnSpPr>
              <p:nvPr/>
            </p:nvCxnSpPr>
            <p:spPr>
              <a:xfrm flipH="1">
                <a:off x="7225784" y="1701183"/>
                <a:ext cx="1044590" cy="2973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799061" y="767540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analysis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945134" y="745464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analysis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3325228" y="3837669"/>
                <a:ext cx="32671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texture</a:t>
                </a:r>
              </a:p>
            </p:txBody>
          </p: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56854" y="5016287"/>
                <a:ext cx="1099621" cy="109319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0276" y="4991328"/>
                <a:ext cx="1097280" cy="1088285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4361" y="4997955"/>
                <a:ext cx="1097280" cy="1089562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8446" y="4997955"/>
                <a:ext cx="1097280" cy="1081969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12530" y="4997955"/>
                <a:ext cx="1095689" cy="108165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0751" y="4997955"/>
                <a:ext cx="1097280" cy="1084506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39452" y="5007128"/>
                <a:ext cx="1097280" cy="1085783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48153" y="5007128"/>
                <a:ext cx="1097280" cy="1087038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422693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Accuracy assessment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9009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Accuracy assessment</a:t>
                </a:r>
              </a:p>
            </p:txBody>
          </p:sp>
          <p:sp>
            <p:nvSpPr>
              <p:cNvPr id="41" name="Flowchart: Process 40"/>
              <p:cNvSpPr/>
              <p:nvPr/>
            </p:nvSpPr>
            <p:spPr>
              <a:xfrm>
                <a:off x="5480137" y="223705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5405465" y="2143304"/>
                <a:ext cx="2716882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Training data collection</a:t>
                </a:r>
              </a:p>
            </p:txBody>
          </p:sp>
          <p:sp>
            <p:nvSpPr>
              <p:cNvPr id="161" name="Left Brace 16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885" y="2385034"/>
                <a:ext cx="136283" cy="4714816"/>
              </a:xfrm>
              <a:prstGeom prst="leftBrace">
                <a:avLst>
                  <a:gd name="adj1" fmla="val 55976"/>
                  <a:gd name="adj2" fmla="val 62445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2" name="Left Brace 16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3530140" y="2831746"/>
                <a:ext cx="128290" cy="3363328"/>
              </a:xfrm>
              <a:prstGeom prst="leftBrace">
                <a:avLst>
                  <a:gd name="adj1" fmla="val 55976"/>
                  <a:gd name="adj2" fmla="val 16276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3" name="Straight Arrow Connector 162"/>
              <p:cNvCxnSpPr>
                <a:stCxn id="161" idx="1"/>
                <a:endCxn id="143" idx="0"/>
              </p:cNvCxnSpPr>
              <p:nvPr/>
            </p:nvCxnSpPr>
            <p:spPr>
              <a:xfrm>
                <a:off x="4856786" y="4810583"/>
                <a:ext cx="300" cy="18737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>
                <a:stCxn id="169" idx="1"/>
                <a:endCxn id="147" idx="0"/>
              </p:cNvCxnSpPr>
              <p:nvPr/>
            </p:nvCxnSpPr>
            <p:spPr>
              <a:xfrm>
                <a:off x="9996670" y="4817821"/>
                <a:ext cx="123" cy="1893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Left Brace 164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862187" y="2915953"/>
                <a:ext cx="135188" cy="3395303"/>
              </a:xfrm>
              <a:prstGeom prst="leftBrace">
                <a:avLst>
                  <a:gd name="adj1" fmla="val 55976"/>
                  <a:gd name="adj2" fmla="val 83182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6" name="Left Brace 165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165" y="3406916"/>
                <a:ext cx="135909" cy="2007435"/>
              </a:xfrm>
              <a:prstGeom prst="leftBrace">
                <a:avLst>
                  <a:gd name="adj1" fmla="val 55976"/>
                  <a:gd name="adj2" fmla="val 1920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7" name="Straight Arrow Connector 166"/>
              <p:cNvCxnSpPr>
                <a:stCxn id="165" idx="1"/>
                <a:endCxn id="144" idx="0"/>
              </p:cNvCxnSpPr>
              <p:nvPr/>
            </p:nvCxnSpPr>
            <p:spPr>
              <a:xfrm>
                <a:off x="6056411" y="4681198"/>
                <a:ext cx="3964" cy="3167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>
                <a:stCxn id="166" idx="1"/>
                <a:endCxn id="142" idx="0"/>
              </p:cNvCxnSpPr>
              <p:nvPr/>
            </p:nvCxnSpPr>
            <p:spPr>
              <a:xfrm>
                <a:off x="3650990" y="4478588"/>
                <a:ext cx="2011" cy="51936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Left Brace 168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405374" y="2099772"/>
                <a:ext cx="143428" cy="5292669"/>
              </a:xfrm>
              <a:prstGeom prst="leftBrace">
                <a:avLst>
                  <a:gd name="adj1" fmla="val 55976"/>
                  <a:gd name="adj2" fmla="val 59817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0" name="Left Brace 169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8542315" y="2771706"/>
                <a:ext cx="124697" cy="3567260"/>
              </a:xfrm>
              <a:prstGeom prst="leftBrace">
                <a:avLst>
                  <a:gd name="adj1" fmla="val 55976"/>
                  <a:gd name="adj2" fmla="val 1573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10139071" y="2734946"/>
                <a:ext cx="135189" cy="3833514"/>
              </a:xfrm>
              <a:prstGeom prst="leftBrace">
                <a:avLst>
                  <a:gd name="adj1" fmla="val 55976"/>
                  <a:gd name="adj2" fmla="val 78591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2" name="Left Brace 17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265121" y="3398796"/>
                <a:ext cx="131689" cy="2085499"/>
              </a:xfrm>
              <a:prstGeom prst="leftBrace">
                <a:avLst>
                  <a:gd name="adj1" fmla="val 55976"/>
                  <a:gd name="adj2" fmla="val 18973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73" name="Straight Arrow Connector 172"/>
              <p:cNvCxnSpPr>
                <a:stCxn id="172" idx="1"/>
                <a:endCxn id="146" idx="0"/>
              </p:cNvCxnSpPr>
              <p:nvPr/>
            </p:nvCxnSpPr>
            <p:spPr>
              <a:xfrm>
                <a:off x="8683898" y="4507390"/>
                <a:ext cx="4194" cy="49973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>
                <a:stCxn id="171" idx="1"/>
                <a:endCxn id="140" idx="0"/>
              </p:cNvCxnSpPr>
              <p:nvPr/>
            </p:nvCxnSpPr>
            <p:spPr>
              <a:xfrm>
                <a:off x="11302706" y="4719297"/>
                <a:ext cx="3959" cy="29699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>
                <a:stCxn id="170" idx="1"/>
                <a:endCxn id="145" idx="0"/>
              </p:cNvCxnSpPr>
              <p:nvPr/>
            </p:nvCxnSpPr>
            <p:spPr>
              <a:xfrm flipH="1">
                <a:off x="7379391" y="4617685"/>
                <a:ext cx="3058" cy="38027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162" idx="1"/>
                <a:endCxn id="141" idx="0"/>
              </p:cNvCxnSpPr>
              <p:nvPr/>
            </p:nvCxnSpPr>
            <p:spPr>
              <a:xfrm flipH="1">
                <a:off x="2448916" y="4577555"/>
                <a:ext cx="11120" cy="413773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B5E8BE4C-B5DF-4D0E-B178-A8800F9D625D}"/>
                  </a:ext>
                </a:extLst>
              </p:cNvPr>
              <p:cNvCxnSpPr>
                <a:cxnSpLocks/>
                <a:stCxn id="145" idx="2"/>
              </p:cNvCxnSpPr>
              <p:nvPr/>
            </p:nvCxnSpPr>
            <p:spPr>
              <a:xfrm>
                <a:off x="7379391" y="6082461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7" idx="2"/>
              </p:cNvCxnSpPr>
              <p:nvPr/>
            </p:nvCxnSpPr>
            <p:spPr>
              <a:xfrm>
                <a:off x="9996793" y="6094166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2" idx="2"/>
              </p:cNvCxnSpPr>
              <p:nvPr/>
            </p:nvCxnSpPr>
            <p:spPr>
              <a:xfrm flipH="1">
                <a:off x="3650990" y="6087517"/>
                <a:ext cx="2011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3" idx="2"/>
              </p:cNvCxnSpPr>
              <p:nvPr/>
            </p:nvCxnSpPr>
            <p:spPr>
              <a:xfrm flipH="1">
                <a:off x="4856290" y="6079924"/>
                <a:ext cx="796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4" idx="2"/>
              </p:cNvCxnSpPr>
              <p:nvPr/>
            </p:nvCxnSpPr>
            <p:spPr>
              <a:xfrm>
                <a:off x="6060375" y="6079613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1" idx="2"/>
              </p:cNvCxnSpPr>
              <p:nvPr/>
            </p:nvCxnSpPr>
            <p:spPr>
              <a:xfrm flipH="1">
                <a:off x="2446442" y="6079613"/>
                <a:ext cx="2474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6" idx="2"/>
              </p:cNvCxnSpPr>
              <p:nvPr/>
            </p:nvCxnSpPr>
            <p:spPr>
              <a:xfrm>
                <a:off x="8688092" y="6092911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0" idx="2"/>
              </p:cNvCxnSpPr>
              <p:nvPr/>
            </p:nvCxnSpPr>
            <p:spPr>
              <a:xfrm>
                <a:off x="11306665" y="6109485"/>
                <a:ext cx="5978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41693" y="5013541"/>
              <a:ext cx="1097280" cy="108450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34633" y="5001173"/>
              <a:ext cx="1097280" cy="108703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8753" y="5012992"/>
              <a:ext cx="1099621" cy="10931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58155" y="5012902"/>
              <a:ext cx="1097280" cy="10857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568" y="5000970"/>
              <a:ext cx="1095689" cy="108165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6704" y="4999232"/>
              <a:ext cx="1097280" cy="108828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2159" y="4994473"/>
              <a:ext cx="1097280" cy="108956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5" name="Picture 2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9431" y="4997955"/>
              <a:ext cx="1097280" cy="1081969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278" name="TextBox 27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32" name="Picture 13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0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gle Earth En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" y="1055638"/>
            <a:ext cx="1146175" cy="10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9338" y="2229871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GEE</a:t>
            </a:r>
          </a:p>
        </p:txBody>
      </p:sp>
      <p:grpSp>
        <p:nvGrpSpPr>
          <p:cNvPr id="235" name="Group 234"/>
          <p:cNvGrpSpPr/>
          <p:nvPr/>
        </p:nvGrpSpPr>
        <p:grpSpPr>
          <a:xfrm>
            <a:off x="1900276" y="745464"/>
            <a:ext cx="10369320" cy="6239866"/>
            <a:chOff x="1900276" y="745464"/>
            <a:chExt cx="10369320" cy="6239866"/>
          </a:xfrm>
        </p:grpSpPr>
        <p:grpSp>
          <p:nvGrpSpPr>
            <p:cNvPr id="5182" name="Group 5181"/>
            <p:cNvGrpSpPr/>
            <p:nvPr/>
          </p:nvGrpSpPr>
          <p:grpSpPr>
            <a:xfrm>
              <a:off x="1900276" y="745464"/>
              <a:ext cx="10369320" cy="6239866"/>
              <a:chOff x="1900276" y="745464"/>
              <a:chExt cx="10369320" cy="623986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912619" y="2549516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25" name="Group 24"/>
              <p:cNvGrpSpPr/>
              <p:nvPr/>
            </p:nvGrpSpPr>
            <p:grpSpPr>
              <a:xfrm>
                <a:off x="3254703" y="2549515"/>
                <a:ext cx="2044984" cy="1373128"/>
                <a:chOff x="5312539" y="4767697"/>
                <a:chExt cx="894522" cy="932123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5362887" y="4801427"/>
                  <a:ext cx="844174" cy="898393"/>
                  <a:chOff x="5536448" y="5391412"/>
                  <a:chExt cx="844174" cy="898393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91412"/>
                    <a:ext cx="844174" cy="8983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5458681" y="2549514"/>
                <a:ext cx="1246919" cy="1300885"/>
                <a:chOff x="1352240" y="4769496"/>
                <a:chExt cx="975858" cy="886824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3" name="Rectangle 32"/>
                <p:cNvSpPr/>
                <p:nvPr/>
              </p:nvSpPr>
              <p:spPr>
                <a:xfrm>
                  <a:off x="1384574" y="4797162"/>
                  <a:ext cx="943524" cy="6076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correlation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dissimilarity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variance</a:t>
                  </a:r>
                </a:p>
              </p:txBody>
            </p:sp>
          </p:grpSp>
          <p:sp>
            <p:nvSpPr>
              <p:cNvPr id="7" name="Flowchart: Process 6"/>
              <p:cNvSpPr/>
              <p:nvPr/>
            </p:nvSpPr>
            <p:spPr>
              <a:xfrm>
                <a:off x="3169715" y="85799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Process 37"/>
              <p:cNvSpPr/>
              <p:nvPr/>
            </p:nvSpPr>
            <p:spPr>
              <a:xfrm>
                <a:off x="7550061" y="882523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8478" y="2150917"/>
                <a:ext cx="1644264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Segmentation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96035" y="2541713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70" name="Group 69"/>
              <p:cNvGrpSpPr/>
              <p:nvPr/>
            </p:nvGrpSpPr>
            <p:grpSpPr>
              <a:xfrm>
                <a:off x="8272409" y="2541707"/>
                <a:ext cx="2061684" cy="1361080"/>
                <a:chOff x="5312539" y="4767697"/>
                <a:chExt cx="901827" cy="923945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5362887" y="4793249"/>
                  <a:ext cx="851479" cy="898393"/>
                  <a:chOff x="5536448" y="5383234"/>
                  <a:chExt cx="851479" cy="898393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83234"/>
                    <a:ext cx="851479" cy="8983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lvl="0"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10716417" y="2541706"/>
                <a:ext cx="1246919" cy="1364021"/>
                <a:chOff x="1352240" y="4769496"/>
                <a:chExt cx="975858" cy="929865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8" name="Rectangle 77"/>
                <p:cNvSpPr/>
                <p:nvPr/>
              </p:nvSpPr>
              <p:spPr>
                <a:xfrm>
                  <a:off x="1384574" y="4797162"/>
                  <a:ext cx="943524" cy="9021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area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height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width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perimeter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shape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967412" y="3861808"/>
                <a:ext cx="92701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Terrain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251884" y="3809799"/>
                <a:ext cx="2041770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texture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0326926" y="3842590"/>
                <a:ext cx="19426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geometry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552947" y="3811808"/>
                <a:ext cx="1849258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Object-based terrain</a:t>
                </a: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CE7E651-427C-407D-8DF1-E52282844D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l="26919" t="25651" r="61362" b="43419"/>
              <a:stretch/>
            </p:blipFill>
            <p:spPr>
              <a:xfrm>
                <a:off x="8270374" y="1164882"/>
                <a:ext cx="1085431" cy="1072601"/>
              </a:xfrm>
              <a:prstGeom prst="rect">
                <a:avLst/>
              </a:prstGeom>
            </p:spPr>
          </p:pic>
          <p:cxnSp>
            <p:nvCxnSpPr>
              <p:cNvPr id="5123" name="Straight Connector 5122"/>
              <p:cNvCxnSpPr/>
              <p:nvPr/>
            </p:nvCxnSpPr>
            <p:spPr>
              <a:xfrm flipH="1">
                <a:off x="6733307" y="866617"/>
                <a:ext cx="11516" cy="61187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6687587" y="863846"/>
                <a:ext cx="12786" cy="6121484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27" name="Group 5126"/>
              <p:cNvGrpSpPr/>
              <p:nvPr/>
            </p:nvGrpSpPr>
            <p:grpSpPr>
              <a:xfrm>
                <a:off x="6217363" y="1200434"/>
                <a:ext cx="1008421" cy="1007444"/>
                <a:chOff x="6217363" y="1169002"/>
                <a:chExt cx="1008421" cy="1007444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090FDF48-0608-406B-BAEB-B3271B21B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-24" t="4269" r="17320"/>
                <a:stretch/>
              </p:blipFill>
              <p:spPr>
                <a:xfrm>
                  <a:off x="6217363" y="1169002"/>
                  <a:ext cx="1008421" cy="1007444"/>
                </a:xfrm>
                <a:prstGeom prst="rect">
                  <a:avLst/>
                </a:prstGeom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6483752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68758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6891422" y="132728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09525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627991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6485382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688836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6892290" y="148349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7095744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6281928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6483752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68758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6891422" y="163970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709525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627991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6485382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6688836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892290" y="179591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7095744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281928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48387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687831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6891788" y="195212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09574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6279917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20" name="Straight Arrow Connector 5119"/>
              <p:cNvCxnSpPr>
                <a:stCxn id="92" idx="1"/>
                <a:endCxn id="93" idx="3"/>
              </p:cNvCxnSpPr>
              <p:nvPr/>
            </p:nvCxnSpPr>
            <p:spPr>
              <a:xfrm flipH="1">
                <a:off x="7225784" y="1701183"/>
                <a:ext cx="1044590" cy="2973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799061" y="767540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analysis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945134" y="745464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analysis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3325228" y="3837669"/>
                <a:ext cx="32671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texture</a:t>
                </a:r>
              </a:p>
            </p:txBody>
          </p: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56854" y="5016287"/>
                <a:ext cx="1099621" cy="109319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0276" y="4991328"/>
                <a:ext cx="1097280" cy="1088285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4361" y="4997955"/>
                <a:ext cx="1097280" cy="1089562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8446" y="4997955"/>
                <a:ext cx="1097280" cy="1081969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12530" y="4997955"/>
                <a:ext cx="1095689" cy="108165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0751" y="4997955"/>
                <a:ext cx="1097280" cy="1084506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39452" y="5007128"/>
                <a:ext cx="1097280" cy="1085783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48153" y="5007128"/>
                <a:ext cx="1097280" cy="1087038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422693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Accuracy assessment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9009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Accuracy assessment</a:t>
                </a:r>
              </a:p>
            </p:txBody>
          </p:sp>
          <p:sp>
            <p:nvSpPr>
              <p:cNvPr id="41" name="Flowchart: Process 40"/>
              <p:cNvSpPr/>
              <p:nvPr/>
            </p:nvSpPr>
            <p:spPr>
              <a:xfrm>
                <a:off x="5480137" y="223705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5405465" y="2143304"/>
                <a:ext cx="2716882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Training data collection</a:t>
                </a:r>
              </a:p>
            </p:txBody>
          </p:sp>
          <p:sp>
            <p:nvSpPr>
              <p:cNvPr id="161" name="Left Brace 16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885" y="2385034"/>
                <a:ext cx="136283" cy="4714816"/>
              </a:xfrm>
              <a:prstGeom prst="leftBrace">
                <a:avLst>
                  <a:gd name="adj1" fmla="val 55976"/>
                  <a:gd name="adj2" fmla="val 62445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2" name="Left Brace 16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3530140" y="2831746"/>
                <a:ext cx="128290" cy="3363328"/>
              </a:xfrm>
              <a:prstGeom prst="leftBrace">
                <a:avLst>
                  <a:gd name="adj1" fmla="val 55976"/>
                  <a:gd name="adj2" fmla="val 16276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3" name="Straight Arrow Connector 162"/>
              <p:cNvCxnSpPr>
                <a:stCxn id="161" idx="1"/>
                <a:endCxn id="143" idx="0"/>
              </p:cNvCxnSpPr>
              <p:nvPr/>
            </p:nvCxnSpPr>
            <p:spPr>
              <a:xfrm>
                <a:off x="4856786" y="4810583"/>
                <a:ext cx="300" cy="18737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>
                <a:stCxn id="169" idx="1"/>
                <a:endCxn id="147" idx="0"/>
              </p:cNvCxnSpPr>
              <p:nvPr/>
            </p:nvCxnSpPr>
            <p:spPr>
              <a:xfrm>
                <a:off x="9996670" y="4817821"/>
                <a:ext cx="123" cy="1893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Left Brace 164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862187" y="2915953"/>
                <a:ext cx="135188" cy="3395303"/>
              </a:xfrm>
              <a:prstGeom prst="leftBrace">
                <a:avLst>
                  <a:gd name="adj1" fmla="val 55976"/>
                  <a:gd name="adj2" fmla="val 83182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6" name="Left Brace 165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165" y="3406916"/>
                <a:ext cx="135909" cy="2007435"/>
              </a:xfrm>
              <a:prstGeom prst="leftBrace">
                <a:avLst>
                  <a:gd name="adj1" fmla="val 55976"/>
                  <a:gd name="adj2" fmla="val 1920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7" name="Straight Arrow Connector 166"/>
              <p:cNvCxnSpPr>
                <a:stCxn id="165" idx="1"/>
                <a:endCxn id="144" idx="0"/>
              </p:cNvCxnSpPr>
              <p:nvPr/>
            </p:nvCxnSpPr>
            <p:spPr>
              <a:xfrm>
                <a:off x="6056411" y="4681198"/>
                <a:ext cx="3964" cy="3167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>
                <a:stCxn id="166" idx="1"/>
                <a:endCxn id="142" idx="0"/>
              </p:cNvCxnSpPr>
              <p:nvPr/>
            </p:nvCxnSpPr>
            <p:spPr>
              <a:xfrm>
                <a:off x="3650990" y="4478588"/>
                <a:ext cx="2011" cy="51936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Left Brace 168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405374" y="2099772"/>
                <a:ext cx="143428" cy="5292669"/>
              </a:xfrm>
              <a:prstGeom prst="leftBrace">
                <a:avLst>
                  <a:gd name="adj1" fmla="val 55976"/>
                  <a:gd name="adj2" fmla="val 59817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0" name="Left Brace 169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8542315" y="2771706"/>
                <a:ext cx="124697" cy="3567260"/>
              </a:xfrm>
              <a:prstGeom prst="leftBrace">
                <a:avLst>
                  <a:gd name="adj1" fmla="val 55976"/>
                  <a:gd name="adj2" fmla="val 1573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10139071" y="2734946"/>
                <a:ext cx="135189" cy="3833514"/>
              </a:xfrm>
              <a:prstGeom prst="leftBrace">
                <a:avLst>
                  <a:gd name="adj1" fmla="val 55976"/>
                  <a:gd name="adj2" fmla="val 78591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2" name="Left Brace 17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265121" y="3398796"/>
                <a:ext cx="131689" cy="2085499"/>
              </a:xfrm>
              <a:prstGeom prst="leftBrace">
                <a:avLst>
                  <a:gd name="adj1" fmla="val 55976"/>
                  <a:gd name="adj2" fmla="val 18973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73" name="Straight Arrow Connector 172"/>
              <p:cNvCxnSpPr>
                <a:stCxn id="172" idx="1"/>
                <a:endCxn id="146" idx="0"/>
              </p:cNvCxnSpPr>
              <p:nvPr/>
            </p:nvCxnSpPr>
            <p:spPr>
              <a:xfrm>
                <a:off x="8683898" y="4507390"/>
                <a:ext cx="4194" cy="49973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>
                <a:stCxn id="171" idx="1"/>
                <a:endCxn id="140" idx="0"/>
              </p:cNvCxnSpPr>
              <p:nvPr/>
            </p:nvCxnSpPr>
            <p:spPr>
              <a:xfrm>
                <a:off x="11302706" y="4719297"/>
                <a:ext cx="3959" cy="29699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>
                <a:stCxn id="170" idx="1"/>
                <a:endCxn id="145" idx="0"/>
              </p:cNvCxnSpPr>
              <p:nvPr/>
            </p:nvCxnSpPr>
            <p:spPr>
              <a:xfrm flipH="1">
                <a:off x="7379391" y="4617685"/>
                <a:ext cx="3058" cy="38027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162" idx="1"/>
                <a:endCxn id="141" idx="0"/>
              </p:cNvCxnSpPr>
              <p:nvPr/>
            </p:nvCxnSpPr>
            <p:spPr>
              <a:xfrm flipH="1">
                <a:off x="2448916" y="4577555"/>
                <a:ext cx="11120" cy="413773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B5E8BE4C-B5DF-4D0E-B178-A8800F9D625D}"/>
                  </a:ext>
                </a:extLst>
              </p:cNvPr>
              <p:cNvCxnSpPr>
                <a:cxnSpLocks/>
                <a:stCxn id="145" idx="2"/>
              </p:cNvCxnSpPr>
              <p:nvPr/>
            </p:nvCxnSpPr>
            <p:spPr>
              <a:xfrm>
                <a:off x="7379391" y="6082461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7" idx="2"/>
              </p:cNvCxnSpPr>
              <p:nvPr/>
            </p:nvCxnSpPr>
            <p:spPr>
              <a:xfrm>
                <a:off x="9996793" y="6094166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2" idx="2"/>
              </p:cNvCxnSpPr>
              <p:nvPr/>
            </p:nvCxnSpPr>
            <p:spPr>
              <a:xfrm flipH="1">
                <a:off x="3650990" y="6087517"/>
                <a:ext cx="2011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3" idx="2"/>
              </p:cNvCxnSpPr>
              <p:nvPr/>
            </p:nvCxnSpPr>
            <p:spPr>
              <a:xfrm flipH="1">
                <a:off x="4856290" y="6079924"/>
                <a:ext cx="796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4" idx="2"/>
              </p:cNvCxnSpPr>
              <p:nvPr/>
            </p:nvCxnSpPr>
            <p:spPr>
              <a:xfrm>
                <a:off x="6060375" y="6079613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1" idx="2"/>
              </p:cNvCxnSpPr>
              <p:nvPr/>
            </p:nvCxnSpPr>
            <p:spPr>
              <a:xfrm flipH="1">
                <a:off x="2446442" y="6079613"/>
                <a:ext cx="2474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6" idx="2"/>
              </p:cNvCxnSpPr>
              <p:nvPr/>
            </p:nvCxnSpPr>
            <p:spPr>
              <a:xfrm>
                <a:off x="8688092" y="6092911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0" idx="2"/>
              </p:cNvCxnSpPr>
              <p:nvPr/>
            </p:nvCxnSpPr>
            <p:spPr>
              <a:xfrm>
                <a:off x="11306665" y="6109485"/>
                <a:ext cx="5978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41693" y="5013541"/>
              <a:ext cx="1097280" cy="108450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34633" y="5001173"/>
              <a:ext cx="1097280" cy="108703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8753" y="5012992"/>
              <a:ext cx="1099621" cy="10931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58155" y="5012902"/>
              <a:ext cx="1097280" cy="10857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568" y="5000970"/>
              <a:ext cx="1095689" cy="108165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6704" y="4999232"/>
              <a:ext cx="1097280" cy="108828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2159" y="4994473"/>
              <a:ext cx="1097280" cy="108956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5" name="Picture 2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9431" y="4997955"/>
              <a:ext cx="1097280" cy="1081969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277" name="Picture 27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5192" y="1577704"/>
            <a:ext cx="4163165" cy="40554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0" name="TextBox 12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35" name="Picture 13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2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gle Earth En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" y="1055638"/>
            <a:ext cx="1146175" cy="10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9338" y="2229871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GEE</a:t>
            </a:r>
          </a:p>
        </p:txBody>
      </p:sp>
      <p:sp>
        <p:nvSpPr>
          <p:cNvPr id="5" name="Rectangle 4"/>
          <p:cNvSpPr/>
          <p:nvPr/>
        </p:nvSpPr>
        <p:spPr>
          <a:xfrm>
            <a:off x="-4196" y="2937203"/>
            <a:ext cx="213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/>
              <a:t>Farwell et al., 2021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00276" y="745464"/>
            <a:ext cx="10369320" cy="6239866"/>
            <a:chOff x="1900276" y="745464"/>
            <a:chExt cx="10369320" cy="6239866"/>
          </a:xfrm>
        </p:grpSpPr>
        <p:grpSp>
          <p:nvGrpSpPr>
            <p:cNvPr id="5182" name="Group 5181"/>
            <p:cNvGrpSpPr/>
            <p:nvPr/>
          </p:nvGrpSpPr>
          <p:grpSpPr>
            <a:xfrm>
              <a:off x="1900276" y="745464"/>
              <a:ext cx="10369320" cy="6239866"/>
              <a:chOff x="1900276" y="745464"/>
              <a:chExt cx="10369320" cy="623986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912619" y="2549516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25" name="Group 24"/>
              <p:cNvGrpSpPr/>
              <p:nvPr/>
            </p:nvGrpSpPr>
            <p:grpSpPr>
              <a:xfrm>
                <a:off x="3254703" y="2549515"/>
                <a:ext cx="2044984" cy="1373128"/>
                <a:chOff x="5312539" y="4767697"/>
                <a:chExt cx="894522" cy="932123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5362887" y="4801427"/>
                  <a:ext cx="844174" cy="898393"/>
                  <a:chOff x="5536448" y="5391412"/>
                  <a:chExt cx="844174" cy="898393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91412"/>
                    <a:ext cx="844174" cy="8983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5458681" y="2549514"/>
                <a:ext cx="1246919" cy="1300885"/>
                <a:chOff x="1352240" y="4769496"/>
                <a:chExt cx="975858" cy="886824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3" name="Rectangle 32"/>
                <p:cNvSpPr/>
                <p:nvPr/>
              </p:nvSpPr>
              <p:spPr>
                <a:xfrm>
                  <a:off x="1384574" y="4797162"/>
                  <a:ext cx="943524" cy="6076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correlation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dissimilarity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variance</a:t>
                  </a:r>
                </a:p>
              </p:txBody>
            </p:sp>
          </p:grpSp>
          <p:sp>
            <p:nvSpPr>
              <p:cNvPr id="7" name="Flowchart: Process 6"/>
              <p:cNvSpPr/>
              <p:nvPr/>
            </p:nvSpPr>
            <p:spPr>
              <a:xfrm>
                <a:off x="3169715" y="85799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Process 37"/>
              <p:cNvSpPr/>
              <p:nvPr/>
            </p:nvSpPr>
            <p:spPr>
              <a:xfrm>
                <a:off x="7550061" y="882523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8478" y="2150917"/>
                <a:ext cx="1644264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Segmentation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96035" y="2541713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70" name="Group 69"/>
              <p:cNvGrpSpPr/>
              <p:nvPr/>
            </p:nvGrpSpPr>
            <p:grpSpPr>
              <a:xfrm>
                <a:off x="8272409" y="2541707"/>
                <a:ext cx="2061684" cy="1361080"/>
                <a:chOff x="5312539" y="4767697"/>
                <a:chExt cx="901827" cy="923945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5362887" y="4793249"/>
                  <a:ext cx="851479" cy="898393"/>
                  <a:chOff x="5536448" y="5383234"/>
                  <a:chExt cx="851479" cy="898393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83234"/>
                    <a:ext cx="851479" cy="8983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lvl="0"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10716417" y="2541706"/>
                <a:ext cx="1246919" cy="1364021"/>
                <a:chOff x="1352240" y="4769496"/>
                <a:chExt cx="975858" cy="929865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8" name="Rectangle 77"/>
                <p:cNvSpPr/>
                <p:nvPr/>
              </p:nvSpPr>
              <p:spPr>
                <a:xfrm>
                  <a:off x="1384574" y="4797162"/>
                  <a:ext cx="943524" cy="9021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area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height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width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perimeter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shape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967412" y="3861808"/>
                <a:ext cx="92701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Terrain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251884" y="3809799"/>
                <a:ext cx="2041770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texture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0326926" y="3842590"/>
                <a:ext cx="19426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geometry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552947" y="3811808"/>
                <a:ext cx="1849258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Object-based terrain</a:t>
                </a: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CE7E651-427C-407D-8DF1-E52282844D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l="26919" t="25651" r="61362" b="43419"/>
              <a:stretch/>
            </p:blipFill>
            <p:spPr>
              <a:xfrm>
                <a:off x="8270374" y="1164882"/>
                <a:ext cx="1085431" cy="1072601"/>
              </a:xfrm>
              <a:prstGeom prst="rect">
                <a:avLst/>
              </a:prstGeom>
            </p:spPr>
          </p:pic>
          <p:cxnSp>
            <p:nvCxnSpPr>
              <p:cNvPr id="5123" name="Straight Connector 5122"/>
              <p:cNvCxnSpPr/>
              <p:nvPr/>
            </p:nvCxnSpPr>
            <p:spPr>
              <a:xfrm flipH="1">
                <a:off x="6733307" y="866617"/>
                <a:ext cx="11516" cy="61187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6687587" y="863846"/>
                <a:ext cx="12786" cy="6121484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27" name="Group 5126"/>
              <p:cNvGrpSpPr/>
              <p:nvPr/>
            </p:nvGrpSpPr>
            <p:grpSpPr>
              <a:xfrm>
                <a:off x="6217363" y="1200434"/>
                <a:ext cx="1008421" cy="1007444"/>
                <a:chOff x="6217363" y="1169002"/>
                <a:chExt cx="1008421" cy="1007444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090FDF48-0608-406B-BAEB-B3271B21B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-24" t="4269" r="17320"/>
                <a:stretch/>
              </p:blipFill>
              <p:spPr>
                <a:xfrm>
                  <a:off x="6217363" y="1169002"/>
                  <a:ext cx="1008421" cy="1007444"/>
                </a:xfrm>
                <a:prstGeom prst="rect">
                  <a:avLst/>
                </a:prstGeom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6483752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68758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6891422" y="132728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09525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627991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6485382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688836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6892290" y="148349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7095744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6281928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6483752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68758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6891422" y="163970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709525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627991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6485382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6688836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892290" y="179591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7095744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281928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48387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687831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6891788" y="195212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09574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6279917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20" name="Straight Arrow Connector 5119"/>
              <p:cNvCxnSpPr>
                <a:stCxn id="92" idx="1"/>
                <a:endCxn id="93" idx="3"/>
              </p:cNvCxnSpPr>
              <p:nvPr/>
            </p:nvCxnSpPr>
            <p:spPr>
              <a:xfrm flipH="1">
                <a:off x="7225784" y="1701183"/>
                <a:ext cx="1044590" cy="2973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799061" y="767540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analysis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945134" y="745464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analysis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3325228" y="3837669"/>
                <a:ext cx="32671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texture</a:t>
                </a:r>
              </a:p>
            </p:txBody>
          </p: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56854" y="5016287"/>
                <a:ext cx="1099621" cy="109319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0276" y="4991328"/>
                <a:ext cx="1097280" cy="1088285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4361" y="4997955"/>
                <a:ext cx="1097280" cy="1089562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8446" y="4997955"/>
                <a:ext cx="1097280" cy="1081969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12530" y="4997955"/>
                <a:ext cx="1095689" cy="108165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0751" y="4997955"/>
                <a:ext cx="1097280" cy="1084506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39452" y="5007128"/>
                <a:ext cx="1097280" cy="1085783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48153" y="5007128"/>
                <a:ext cx="1097280" cy="1087038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422693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Accuracy assessment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9009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Accuracy assessment</a:t>
                </a:r>
              </a:p>
            </p:txBody>
          </p:sp>
          <p:sp>
            <p:nvSpPr>
              <p:cNvPr id="41" name="Flowchart: Process 40"/>
              <p:cNvSpPr/>
              <p:nvPr/>
            </p:nvSpPr>
            <p:spPr>
              <a:xfrm>
                <a:off x="5480137" y="223705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5405465" y="2143304"/>
                <a:ext cx="2716882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Training data collection</a:t>
                </a:r>
              </a:p>
            </p:txBody>
          </p:sp>
          <p:sp>
            <p:nvSpPr>
              <p:cNvPr id="161" name="Left Brace 16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885" y="2385034"/>
                <a:ext cx="136283" cy="4714816"/>
              </a:xfrm>
              <a:prstGeom prst="leftBrace">
                <a:avLst>
                  <a:gd name="adj1" fmla="val 55976"/>
                  <a:gd name="adj2" fmla="val 62445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2" name="Left Brace 16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3530140" y="2831746"/>
                <a:ext cx="128290" cy="3363328"/>
              </a:xfrm>
              <a:prstGeom prst="leftBrace">
                <a:avLst>
                  <a:gd name="adj1" fmla="val 55976"/>
                  <a:gd name="adj2" fmla="val 16276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3" name="Straight Arrow Connector 162"/>
              <p:cNvCxnSpPr>
                <a:stCxn id="161" idx="1"/>
                <a:endCxn id="143" idx="0"/>
              </p:cNvCxnSpPr>
              <p:nvPr/>
            </p:nvCxnSpPr>
            <p:spPr>
              <a:xfrm>
                <a:off x="4856786" y="4810583"/>
                <a:ext cx="300" cy="18737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>
                <a:stCxn id="169" idx="1"/>
                <a:endCxn id="147" idx="0"/>
              </p:cNvCxnSpPr>
              <p:nvPr/>
            </p:nvCxnSpPr>
            <p:spPr>
              <a:xfrm>
                <a:off x="9996670" y="4817821"/>
                <a:ext cx="123" cy="1893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Left Brace 164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862187" y="2915953"/>
                <a:ext cx="135188" cy="3395303"/>
              </a:xfrm>
              <a:prstGeom prst="leftBrace">
                <a:avLst>
                  <a:gd name="adj1" fmla="val 55976"/>
                  <a:gd name="adj2" fmla="val 83182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6" name="Left Brace 165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165" y="3406916"/>
                <a:ext cx="135909" cy="2007435"/>
              </a:xfrm>
              <a:prstGeom prst="leftBrace">
                <a:avLst>
                  <a:gd name="adj1" fmla="val 55976"/>
                  <a:gd name="adj2" fmla="val 1920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7" name="Straight Arrow Connector 166"/>
              <p:cNvCxnSpPr>
                <a:stCxn id="165" idx="1"/>
                <a:endCxn id="144" idx="0"/>
              </p:cNvCxnSpPr>
              <p:nvPr/>
            </p:nvCxnSpPr>
            <p:spPr>
              <a:xfrm>
                <a:off x="6056411" y="4681198"/>
                <a:ext cx="3964" cy="3167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>
                <a:stCxn id="166" idx="1"/>
                <a:endCxn id="142" idx="0"/>
              </p:cNvCxnSpPr>
              <p:nvPr/>
            </p:nvCxnSpPr>
            <p:spPr>
              <a:xfrm>
                <a:off x="3650990" y="4478588"/>
                <a:ext cx="2011" cy="51936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Left Brace 168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405374" y="2099772"/>
                <a:ext cx="143428" cy="5292669"/>
              </a:xfrm>
              <a:prstGeom prst="leftBrace">
                <a:avLst>
                  <a:gd name="adj1" fmla="val 55976"/>
                  <a:gd name="adj2" fmla="val 59817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0" name="Left Brace 169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8542315" y="2771706"/>
                <a:ext cx="124697" cy="3567260"/>
              </a:xfrm>
              <a:prstGeom prst="leftBrace">
                <a:avLst>
                  <a:gd name="adj1" fmla="val 55976"/>
                  <a:gd name="adj2" fmla="val 1573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10139071" y="2734946"/>
                <a:ext cx="135189" cy="3833514"/>
              </a:xfrm>
              <a:prstGeom prst="leftBrace">
                <a:avLst>
                  <a:gd name="adj1" fmla="val 55976"/>
                  <a:gd name="adj2" fmla="val 78591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2" name="Left Brace 17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265121" y="3398796"/>
                <a:ext cx="131689" cy="2085499"/>
              </a:xfrm>
              <a:prstGeom prst="leftBrace">
                <a:avLst>
                  <a:gd name="adj1" fmla="val 55976"/>
                  <a:gd name="adj2" fmla="val 18973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73" name="Straight Arrow Connector 172"/>
              <p:cNvCxnSpPr>
                <a:stCxn id="172" idx="1"/>
                <a:endCxn id="146" idx="0"/>
              </p:cNvCxnSpPr>
              <p:nvPr/>
            </p:nvCxnSpPr>
            <p:spPr>
              <a:xfrm>
                <a:off x="8683898" y="4507390"/>
                <a:ext cx="4194" cy="49973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>
                <a:stCxn id="171" idx="1"/>
                <a:endCxn id="140" idx="0"/>
              </p:cNvCxnSpPr>
              <p:nvPr/>
            </p:nvCxnSpPr>
            <p:spPr>
              <a:xfrm>
                <a:off x="11302706" y="4719297"/>
                <a:ext cx="3959" cy="29699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>
                <a:stCxn id="170" idx="1"/>
                <a:endCxn id="145" idx="0"/>
              </p:cNvCxnSpPr>
              <p:nvPr/>
            </p:nvCxnSpPr>
            <p:spPr>
              <a:xfrm flipH="1">
                <a:off x="7379391" y="4617685"/>
                <a:ext cx="3058" cy="38027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162" idx="1"/>
                <a:endCxn id="141" idx="0"/>
              </p:cNvCxnSpPr>
              <p:nvPr/>
            </p:nvCxnSpPr>
            <p:spPr>
              <a:xfrm flipH="1">
                <a:off x="2448916" y="4577555"/>
                <a:ext cx="11120" cy="413773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B5E8BE4C-B5DF-4D0E-B178-A8800F9D625D}"/>
                  </a:ext>
                </a:extLst>
              </p:cNvPr>
              <p:cNvCxnSpPr>
                <a:cxnSpLocks/>
                <a:stCxn id="145" idx="2"/>
              </p:cNvCxnSpPr>
              <p:nvPr/>
            </p:nvCxnSpPr>
            <p:spPr>
              <a:xfrm>
                <a:off x="7379391" y="6082461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7" idx="2"/>
              </p:cNvCxnSpPr>
              <p:nvPr/>
            </p:nvCxnSpPr>
            <p:spPr>
              <a:xfrm>
                <a:off x="9996793" y="6094166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2" idx="2"/>
              </p:cNvCxnSpPr>
              <p:nvPr/>
            </p:nvCxnSpPr>
            <p:spPr>
              <a:xfrm flipH="1">
                <a:off x="3650990" y="6087517"/>
                <a:ext cx="2011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3" idx="2"/>
              </p:cNvCxnSpPr>
              <p:nvPr/>
            </p:nvCxnSpPr>
            <p:spPr>
              <a:xfrm flipH="1">
                <a:off x="4856290" y="6079924"/>
                <a:ext cx="796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4" idx="2"/>
              </p:cNvCxnSpPr>
              <p:nvPr/>
            </p:nvCxnSpPr>
            <p:spPr>
              <a:xfrm>
                <a:off x="6060375" y="6079613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1" idx="2"/>
              </p:cNvCxnSpPr>
              <p:nvPr/>
            </p:nvCxnSpPr>
            <p:spPr>
              <a:xfrm flipH="1">
                <a:off x="2446442" y="6079613"/>
                <a:ext cx="2474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6" idx="2"/>
              </p:cNvCxnSpPr>
              <p:nvPr/>
            </p:nvCxnSpPr>
            <p:spPr>
              <a:xfrm>
                <a:off x="8688092" y="6092911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0" idx="2"/>
              </p:cNvCxnSpPr>
              <p:nvPr/>
            </p:nvCxnSpPr>
            <p:spPr>
              <a:xfrm>
                <a:off x="11306665" y="6109485"/>
                <a:ext cx="5978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41693" y="5013541"/>
              <a:ext cx="1097280" cy="108450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34633" y="5001173"/>
              <a:ext cx="1097280" cy="108703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8753" y="5012992"/>
              <a:ext cx="1099621" cy="10931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58155" y="5012902"/>
              <a:ext cx="1097280" cy="10857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568" y="5000970"/>
              <a:ext cx="1095689" cy="108165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6704" y="4999232"/>
              <a:ext cx="1097280" cy="108828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2159" y="4994473"/>
              <a:ext cx="1097280" cy="108956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9431" y="4997955"/>
              <a:ext cx="1097280" cy="1081969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135" name="TextBox 134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4" name="Picture 3" descr="Y:\afarizayeva\PhD_Madison2\Chapter I\Manuscript\Figure4New.png">
            <a:extLst>
              <a:ext uri="{FF2B5EF4-FFF2-40B4-BE49-F238E27FC236}">
                <a16:creationId xmlns:a16="http://schemas.microsoft.com/office/drawing/2014/main" id="{1DFADC57-1FF2-6803-0FE1-111B1C8E533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6" t="34558" b="43737"/>
          <a:stretch/>
        </p:blipFill>
        <p:spPr bwMode="auto">
          <a:xfrm>
            <a:off x="140448" y="3803772"/>
            <a:ext cx="1672429" cy="299002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131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50" name="Picture 14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97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gle Earth En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" y="1055638"/>
            <a:ext cx="1146175" cy="10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9338" y="2229871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GEE</a:t>
            </a:r>
          </a:p>
        </p:txBody>
      </p:sp>
      <p:sp>
        <p:nvSpPr>
          <p:cNvPr id="5" name="Rectangle 4"/>
          <p:cNvSpPr/>
          <p:nvPr/>
        </p:nvSpPr>
        <p:spPr>
          <a:xfrm>
            <a:off x="-4196" y="2937203"/>
            <a:ext cx="213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/>
              <a:t>Farwell et al., 2021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00276" y="745464"/>
            <a:ext cx="10369320" cy="6239866"/>
            <a:chOff x="1900276" y="745464"/>
            <a:chExt cx="10369320" cy="6239866"/>
          </a:xfrm>
        </p:grpSpPr>
        <p:grpSp>
          <p:nvGrpSpPr>
            <p:cNvPr id="5182" name="Group 5181"/>
            <p:cNvGrpSpPr/>
            <p:nvPr/>
          </p:nvGrpSpPr>
          <p:grpSpPr>
            <a:xfrm>
              <a:off x="1900276" y="745464"/>
              <a:ext cx="10369320" cy="6239866"/>
              <a:chOff x="1900276" y="745464"/>
              <a:chExt cx="10369320" cy="623986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912619" y="2549516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25" name="Group 24"/>
              <p:cNvGrpSpPr/>
              <p:nvPr/>
            </p:nvGrpSpPr>
            <p:grpSpPr>
              <a:xfrm>
                <a:off x="3254703" y="2549515"/>
                <a:ext cx="2044984" cy="1373128"/>
                <a:chOff x="5312539" y="4767697"/>
                <a:chExt cx="894522" cy="932123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5362887" y="4801427"/>
                  <a:ext cx="844174" cy="898393"/>
                  <a:chOff x="5536448" y="5391412"/>
                  <a:chExt cx="844174" cy="898393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91412"/>
                    <a:ext cx="844174" cy="8983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5458681" y="2549514"/>
                <a:ext cx="1246919" cy="1300885"/>
                <a:chOff x="1352240" y="4769496"/>
                <a:chExt cx="975858" cy="886824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3" name="Rectangle 32"/>
                <p:cNvSpPr/>
                <p:nvPr/>
              </p:nvSpPr>
              <p:spPr>
                <a:xfrm>
                  <a:off x="1384574" y="4797162"/>
                  <a:ext cx="943524" cy="6076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correlation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dissimilarity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variance</a:t>
                  </a:r>
                </a:p>
              </p:txBody>
            </p:sp>
          </p:grpSp>
          <p:sp>
            <p:nvSpPr>
              <p:cNvPr id="7" name="Flowchart: Process 6"/>
              <p:cNvSpPr/>
              <p:nvPr/>
            </p:nvSpPr>
            <p:spPr>
              <a:xfrm>
                <a:off x="3169715" y="85799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Process 37"/>
              <p:cNvSpPr/>
              <p:nvPr/>
            </p:nvSpPr>
            <p:spPr>
              <a:xfrm>
                <a:off x="7550061" y="882523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8478" y="2150917"/>
                <a:ext cx="1644264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Segmentation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96035" y="2541713"/>
                <a:ext cx="1109023" cy="1308888"/>
                <a:chOff x="5312539" y="4767697"/>
                <a:chExt cx="1019087" cy="883084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5341881" y="4803923"/>
                  <a:ext cx="989745" cy="846858"/>
                  <a:chOff x="5515442" y="5393908"/>
                  <a:chExt cx="989745" cy="846858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442" y="5393908"/>
                    <a:ext cx="989745" cy="6849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elevation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slope</a:t>
                    </a:r>
                  </a:p>
                  <a:p>
                    <a:pPr defTabSz="51435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aspect</a:t>
                    </a:r>
                  </a:p>
                </p:txBody>
              </p:sp>
            </p:grpSp>
          </p:grpSp>
          <p:grpSp>
            <p:nvGrpSpPr>
              <p:cNvPr id="70" name="Group 69"/>
              <p:cNvGrpSpPr/>
              <p:nvPr/>
            </p:nvGrpSpPr>
            <p:grpSpPr>
              <a:xfrm>
                <a:off x="8272409" y="2541707"/>
                <a:ext cx="2061684" cy="1361080"/>
                <a:chOff x="5312539" y="4767697"/>
                <a:chExt cx="901827" cy="923945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12539" y="4767697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AA5D9C2-45C3-4834-A766-77C060B8FB9F}"/>
                    </a:ext>
                  </a:extLst>
                </p:cNvPr>
                <p:cNvSpPr/>
                <p:nvPr/>
              </p:nvSpPr>
              <p:spPr>
                <a:xfrm>
                  <a:off x="5344186" y="4796686"/>
                  <a:ext cx="822960" cy="822960"/>
                </a:xfrm>
                <a:prstGeom prst="rect">
                  <a:avLst/>
                </a:prstGeom>
                <a:solidFill>
                  <a:srgbClr val="C3C3C3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514350">
                    <a:defRPr/>
                  </a:pPr>
                  <a:endParaRPr lang="en-US" altLang="en-US" sz="563" dirty="0">
                    <a:solidFill>
                      <a:schemeClr val="tx1"/>
                    </a:solidFill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5362887" y="4793249"/>
                  <a:ext cx="851479" cy="898393"/>
                  <a:chOff x="5536448" y="5383234"/>
                  <a:chExt cx="851479" cy="898393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547279" y="541780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F5372A6A-BA89-4F67-B55E-0F8EDF806DAB}"/>
                      </a:ext>
                    </a:extLst>
                  </p:cNvPr>
                  <p:cNvSpPr txBox="1"/>
                  <p:nvPr/>
                </p:nvSpPr>
                <p:spPr>
                  <a:xfrm>
                    <a:off x="5536448" y="5383234"/>
                    <a:ext cx="851479" cy="8983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standard deviation</a:t>
                    </a:r>
                  </a:p>
                  <a:p>
                    <a:pPr lvl="0" defTabSz="914400">
                      <a:defRPr/>
                    </a:pPr>
                    <a:r>
                      <a:rPr lang="en-US" sz="1600" dirty="0" err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ang.</a:t>
                    </a:r>
                    <a:r>
                      <a:rPr lang="en-US" sz="1600" dirty="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second moment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entropy</a:t>
                    </a:r>
                  </a:p>
                  <a:p>
                    <a:pPr lvl="0" defTabSz="914400">
                      <a:defRPr/>
                    </a:pPr>
                    <a:r>
                      <a:rPr lang="en-US" altLang="en-US" sz="1600" dirty="0">
                        <a:cs typeface="Times New Roman" panose="02020603050405020304" pitchFamily="18" charset="0"/>
                      </a:rPr>
                      <a:t>homogeneity</a:t>
                    </a:r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10716417" y="2541706"/>
                <a:ext cx="1246919" cy="1364021"/>
                <a:chOff x="1352240" y="4769496"/>
                <a:chExt cx="975858" cy="929865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1352240" y="4769496"/>
                  <a:ext cx="887265" cy="886824"/>
                  <a:chOff x="5312539" y="4767697"/>
                  <a:chExt cx="887265" cy="886824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12539" y="4767697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44186" y="4796686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4AA5D9C2-45C3-4834-A766-77C060B8FB9F}"/>
                      </a:ext>
                    </a:extLst>
                  </p:cNvPr>
                  <p:cNvSpPr/>
                  <p:nvPr/>
                </p:nvSpPr>
                <p:spPr>
                  <a:xfrm>
                    <a:off x="5376844" y="4831561"/>
                    <a:ext cx="822960" cy="822960"/>
                  </a:xfrm>
                  <a:prstGeom prst="rect">
                    <a:avLst/>
                  </a:prstGeom>
                  <a:solidFill>
                    <a:srgbClr val="C3C3C3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514350">
                      <a:defRPr/>
                    </a:pPr>
                    <a:endParaRPr lang="en-US" altLang="en-US" sz="563" dirty="0">
                      <a:solidFill>
                        <a:schemeClr val="tx1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8" name="Rectangle 77"/>
                <p:cNvSpPr/>
                <p:nvPr/>
              </p:nvSpPr>
              <p:spPr>
                <a:xfrm>
                  <a:off x="1384574" y="4797162"/>
                  <a:ext cx="943524" cy="9021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area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height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width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perimeter</a:t>
                  </a:r>
                </a:p>
                <a:p>
                  <a:r>
                    <a:rPr lang="en-US" sz="16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shape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967412" y="3861808"/>
                <a:ext cx="92701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Terrain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251884" y="3809799"/>
                <a:ext cx="2041770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texture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10326926" y="3842590"/>
                <a:ext cx="19426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geometry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552947" y="3811808"/>
                <a:ext cx="1849258" cy="70788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Object-based terrain</a:t>
                </a: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CE7E651-427C-407D-8DF1-E52282844D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l="26919" t="25651" r="61362" b="43419"/>
              <a:stretch/>
            </p:blipFill>
            <p:spPr>
              <a:xfrm>
                <a:off x="8270374" y="1164882"/>
                <a:ext cx="1085431" cy="1072601"/>
              </a:xfrm>
              <a:prstGeom prst="rect">
                <a:avLst/>
              </a:prstGeom>
            </p:spPr>
          </p:pic>
          <p:cxnSp>
            <p:nvCxnSpPr>
              <p:cNvPr id="5123" name="Straight Connector 5122"/>
              <p:cNvCxnSpPr/>
              <p:nvPr/>
            </p:nvCxnSpPr>
            <p:spPr>
              <a:xfrm flipH="1">
                <a:off x="6733307" y="866617"/>
                <a:ext cx="11516" cy="6118713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6687587" y="863846"/>
                <a:ext cx="12786" cy="6121484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27" name="Group 5126"/>
              <p:cNvGrpSpPr/>
              <p:nvPr/>
            </p:nvGrpSpPr>
            <p:grpSpPr>
              <a:xfrm>
                <a:off x="6217363" y="1200434"/>
                <a:ext cx="1008421" cy="1007444"/>
                <a:chOff x="6217363" y="1169002"/>
                <a:chExt cx="1008421" cy="1007444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090FDF48-0608-406B-BAEB-B3271B21B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-24" t="4269" r="17320"/>
                <a:stretch/>
              </p:blipFill>
              <p:spPr>
                <a:xfrm>
                  <a:off x="6217363" y="1169002"/>
                  <a:ext cx="1008421" cy="1007444"/>
                </a:xfrm>
                <a:prstGeom prst="rect">
                  <a:avLst/>
                </a:prstGeom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6483752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68758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6891422" y="132728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09525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6279917" y="132728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6485382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688836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6892290" y="148349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7095744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6281928" y="148349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6483752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68758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6891422" y="163970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709525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6279917" y="163970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6485382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6688836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892290" y="179591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7095744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281928" y="179591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48387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687831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6891788" y="1952125"/>
                  <a:ext cx="45719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095744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6279917" y="1952125"/>
                  <a:ext cx="45720" cy="4571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20" name="Straight Arrow Connector 5119"/>
              <p:cNvCxnSpPr>
                <a:stCxn id="92" idx="1"/>
                <a:endCxn id="93" idx="3"/>
              </p:cNvCxnSpPr>
              <p:nvPr/>
            </p:nvCxnSpPr>
            <p:spPr>
              <a:xfrm flipH="1">
                <a:off x="7225784" y="1701183"/>
                <a:ext cx="1044590" cy="2973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799061" y="767540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analysis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6945134" y="745464"/>
                <a:ext cx="326136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400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Object-oriented analysis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3325228" y="3837669"/>
                <a:ext cx="3267170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Pixel-based texture</a:t>
                </a:r>
              </a:p>
            </p:txBody>
          </p: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56854" y="5016287"/>
                <a:ext cx="1099621" cy="109319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0276" y="4991328"/>
                <a:ext cx="1097280" cy="1088285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4361" y="4997955"/>
                <a:ext cx="1097280" cy="1089562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8446" y="4997955"/>
                <a:ext cx="1097280" cy="1081969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12530" y="4997955"/>
                <a:ext cx="1095689" cy="108165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30751" y="4997955"/>
                <a:ext cx="1097280" cy="1084506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39452" y="5007128"/>
                <a:ext cx="1097280" cy="1085783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48153" y="5007128"/>
                <a:ext cx="1097280" cy="1087038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2422693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62.8 % - 75.3 %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8019009" y="6393685"/>
                <a:ext cx="303598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67.3 % - 78.7 %</a:t>
                </a:r>
              </a:p>
            </p:txBody>
          </p:sp>
          <p:sp>
            <p:nvSpPr>
              <p:cNvPr id="41" name="Flowchart: Process 40"/>
              <p:cNvSpPr/>
              <p:nvPr/>
            </p:nvSpPr>
            <p:spPr>
              <a:xfrm>
                <a:off x="5480137" y="2237050"/>
                <a:ext cx="2379572" cy="292366"/>
              </a:xfrm>
              <a:prstGeom prst="flowChartProces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9CF32252-F775-41AB-8F1B-9E88C0DDC10C}"/>
                  </a:ext>
                </a:extLst>
              </p:cNvPr>
              <p:cNvSpPr txBox="1"/>
              <p:nvPr/>
            </p:nvSpPr>
            <p:spPr>
              <a:xfrm>
                <a:off x="5405465" y="2143304"/>
                <a:ext cx="2716882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514350">
                  <a:defRPr/>
                </a:pPr>
                <a:r>
                  <a:rPr lang="en-US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Training data collection</a:t>
                </a:r>
              </a:p>
            </p:txBody>
          </p:sp>
          <p:sp>
            <p:nvSpPr>
              <p:cNvPr id="161" name="Left Brace 16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885" y="2385034"/>
                <a:ext cx="136283" cy="4714816"/>
              </a:xfrm>
              <a:prstGeom prst="leftBrace">
                <a:avLst>
                  <a:gd name="adj1" fmla="val 55976"/>
                  <a:gd name="adj2" fmla="val 62445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2" name="Left Brace 16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3530140" y="2831746"/>
                <a:ext cx="128290" cy="3363328"/>
              </a:xfrm>
              <a:prstGeom prst="leftBrace">
                <a:avLst>
                  <a:gd name="adj1" fmla="val 55976"/>
                  <a:gd name="adj2" fmla="val 16276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3" name="Straight Arrow Connector 162"/>
              <p:cNvCxnSpPr>
                <a:stCxn id="161" idx="1"/>
                <a:endCxn id="143" idx="0"/>
              </p:cNvCxnSpPr>
              <p:nvPr/>
            </p:nvCxnSpPr>
            <p:spPr>
              <a:xfrm>
                <a:off x="4856786" y="4810583"/>
                <a:ext cx="300" cy="18737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>
                <a:stCxn id="169" idx="1"/>
                <a:endCxn id="147" idx="0"/>
              </p:cNvCxnSpPr>
              <p:nvPr/>
            </p:nvCxnSpPr>
            <p:spPr>
              <a:xfrm>
                <a:off x="9996670" y="4817821"/>
                <a:ext cx="123" cy="18930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Left Brace 164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862187" y="2915953"/>
                <a:ext cx="135188" cy="3395303"/>
              </a:xfrm>
              <a:prstGeom prst="leftBrace">
                <a:avLst>
                  <a:gd name="adj1" fmla="val 55976"/>
                  <a:gd name="adj2" fmla="val 83182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66" name="Left Brace 165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4201165" y="3406916"/>
                <a:ext cx="135909" cy="2007435"/>
              </a:xfrm>
              <a:prstGeom prst="leftBrace">
                <a:avLst>
                  <a:gd name="adj1" fmla="val 55976"/>
                  <a:gd name="adj2" fmla="val 1920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67" name="Straight Arrow Connector 166"/>
              <p:cNvCxnSpPr>
                <a:stCxn id="165" idx="1"/>
                <a:endCxn id="144" idx="0"/>
              </p:cNvCxnSpPr>
              <p:nvPr/>
            </p:nvCxnSpPr>
            <p:spPr>
              <a:xfrm>
                <a:off x="6056411" y="4681198"/>
                <a:ext cx="3964" cy="3167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>
                <a:stCxn id="166" idx="1"/>
                <a:endCxn id="142" idx="0"/>
              </p:cNvCxnSpPr>
              <p:nvPr/>
            </p:nvCxnSpPr>
            <p:spPr>
              <a:xfrm>
                <a:off x="3650990" y="4478588"/>
                <a:ext cx="2011" cy="51936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Left Brace 168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405374" y="2099772"/>
                <a:ext cx="143428" cy="5292669"/>
              </a:xfrm>
              <a:prstGeom prst="leftBrace">
                <a:avLst>
                  <a:gd name="adj1" fmla="val 55976"/>
                  <a:gd name="adj2" fmla="val 59817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0" name="Left Brace 169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8542315" y="2771706"/>
                <a:ext cx="124697" cy="3567260"/>
              </a:xfrm>
              <a:prstGeom prst="leftBrace">
                <a:avLst>
                  <a:gd name="adj1" fmla="val 55976"/>
                  <a:gd name="adj2" fmla="val 15738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10139071" y="2734946"/>
                <a:ext cx="135189" cy="3833514"/>
              </a:xfrm>
              <a:prstGeom prst="leftBrace">
                <a:avLst>
                  <a:gd name="adj1" fmla="val 55976"/>
                  <a:gd name="adj2" fmla="val 78591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sp>
            <p:nvSpPr>
              <p:cNvPr id="172" name="Left Brace 171">
                <a:extLst>
                  <a:ext uri="{FF2B5EF4-FFF2-40B4-BE49-F238E27FC236}">
                    <a16:creationId xmlns:a16="http://schemas.microsoft.com/office/drawing/2014/main" id="{CDE40A5C-A2D7-4579-B736-D322BCA99E2E}"/>
                  </a:ext>
                </a:extLst>
              </p:cNvPr>
              <p:cNvSpPr/>
              <p:nvPr/>
            </p:nvSpPr>
            <p:spPr>
              <a:xfrm rot="16200000">
                <a:off x="9265121" y="3398796"/>
                <a:ext cx="131689" cy="2085499"/>
              </a:xfrm>
              <a:prstGeom prst="leftBrace">
                <a:avLst>
                  <a:gd name="adj1" fmla="val 55976"/>
                  <a:gd name="adj2" fmla="val 18973"/>
                </a:avLst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13"/>
              </a:p>
            </p:txBody>
          </p:sp>
          <p:cxnSp>
            <p:nvCxnSpPr>
              <p:cNvPr id="173" name="Straight Arrow Connector 172"/>
              <p:cNvCxnSpPr>
                <a:stCxn id="172" idx="1"/>
                <a:endCxn id="146" idx="0"/>
              </p:cNvCxnSpPr>
              <p:nvPr/>
            </p:nvCxnSpPr>
            <p:spPr>
              <a:xfrm>
                <a:off x="8683898" y="4507390"/>
                <a:ext cx="4194" cy="49973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>
                <a:stCxn id="171" idx="1"/>
                <a:endCxn id="140" idx="0"/>
              </p:cNvCxnSpPr>
              <p:nvPr/>
            </p:nvCxnSpPr>
            <p:spPr>
              <a:xfrm>
                <a:off x="11302706" y="4719297"/>
                <a:ext cx="3959" cy="29699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>
                <a:stCxn id="170" idx="1"/>
                <a:endCxn id="145" idx="0"/>
              </p:cNvCxnSpPr>
              <p:nvPr/>
            </p:nvCxnSpPr>
            <p:spPr>
              <a:xfrm flipH="1">
                <a:off x="7379391" y="4617685"/>
                <a:ext cx="3058" cy="38027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162" idx="1"/>
                <a:endCxn id="141" idx="0"/>
              </p:cNvCxnSpPr>
              <p:nvPr/>
            </p:nvCxnSpPr>
            <p:spPr>
              <a:xfrm flipH="1">
                <a:off x="2448916" y="4577555"/>
                <a:ext cx="11120" cy="413773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B5E8BE4C-B5DF-4D0E-B178-A8800F9D625D}"/>
                  </a:ext>
                </a:extLst>
              </p:cNvPr>
              <p:cNvCxnSpPr>
                <a:cxnSpLocks/>
                <a:stCxn id="145" idx="2"/>
              </p:cNvCxnSpPr>
              <p:nvPr/>
            </p:nvCxnSpPr>
            <p:spPr>
              <a:xfrm>
                <a:off x="7379391" y="6082461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7" idx="2"/>
              </p:cNvCxnSpPr>
              <p:nvPr/>
            </p:nvCxnSpPr>
            <p:spPr>
              <a:xfrm>
                <a:off x="9996793" y="6094166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2" idx="2"/>
              </p:cNvCxnSpPr>
              <p:nvPr/>
            </p:nvCxnSpPr>
            <p:spPr>
              <a:xfrm flipH="1">
                <a:off x="3650990" y="6087517"/>
                <a:ext cx="2011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3" idx="2"/>
              </p:cNvCxnSpPr>
              <p:nvPr/>
            </p:nvCxnSpPr>
            <p:spPr>
              <a:xfrm flipH="1">
                <a:off x="4856290" y="6079924"/>
                <a:ext cx="796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4" idx="2"/>
              </p:cNvCxnSpPr>
              <p:nvPr/>
            </p:nvCxnSpPr>
            <p:spPr>
              <a:xfrm>
                <a:off x="6060375" y="6079613"/>
                <a:ext cx="0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15B2E812-6A99-45F7-B60E-BEAB6E21BE5E}"/>
                  </a:ext>
                </a:extLst>
              </p:cNvPr>
              <p:cNvCxnSpPr>
                <a:stCxn id="141" idx="2"/>
              </p:cNvCxnSpPr>
              <p:nvPr/>
            </p:nvCxnSpPr>
            <p:spPr>
              <a:xfrm flipH="1">
                <a:off x="2446442" y="6079613"/>
                <a:ext cx="2474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6" idx="2"/>
              </p:cNvCxnSpPr>
              <p:nvPr/>
            </p:nvCxnSpPr>
            <p:spPr>
              <a:xfrm>
                <a:off x="8688092" y="6092911"/>
                <a:ext cx="7149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B65247F7-F30A-4E00-BC08-1B9CD270456A}"/>
                  </a:ext>
                </a:extLst>
              </p:cNvPr>
              <p:cNvCxnSpPr>
                <a:stCxn id="140" idx="2"/>
              </p:cNvCxnSpPr>
              <p:nvPr/>
            </p:nvCxnSpPr>
            <p:spPr>
              <a:xfrm>
                <a:off x="11306665" y="6109485"/>
                <a:ext cx="5978" cy="32004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41693" y="5013541"/>
              <a:ext cx="1097280" cy="108450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34633" y="5001173"/>
              <a:ext cx="1097280" cy="108703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8753" y="5012992"/>
              <a:ext cx="1099621" cy="10931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58155" y="5012902"/>
              <a:ext cx="1097280" cy="10857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568" y="5000970"/>
              <a:ext cx="1095689" cy="108165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6704" y="4999232"/>
              <a:ext cx="1097280" cy="108828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2159" y="4994473"/>
              <a:ext cx="1097280" cy="108956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9431" y="4997955"/>
              <a:ext cx="1097280" cy="1081969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135" name="TextBox 134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4" name="Picture 3" descr="Y:\afarizayeva\PhD_Madison2\Chapter I\Manuscript\Figure4New.png">
            <a:extLst>
              <a:ext uri="{FF2B5EF4-FFF2-40B4-BE49-F238E27FC236}">
                <a16:creationId xmlns:a16="http://schemas.microsoft.com/office/drawing/2014/main" id="{1DFADC57-1FF2-6803-0FE1-111B1C8E533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6" t="34558" b="43737"/>
          <a:stretch/>
        </p:blipFill>
        <p:spPr bwMode="auto">
          <a:xfrm>
            <a:off x="140448" y="3803772"/>
            <a:ext cx="1672429" cy="299002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131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50" name="Picture 14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9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Y:\afarizayeva\PhD_Madison2\Chapter I\Manuscript\Figure4New copy Figure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7" b="34219"/>
          <a:stretch/>
        </p:blipFill>
        <p:spPr bwMode="auto">
          <a:xfrm>
            <a:off x="442645" y="884983"/>
            <a:ext cx="5290244" cy="59212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lowchart: Process 8"/>
          <p:cNvSpPr/>
          <p:nvPr/>
        </p:nvSpPr>
        <p:spPr>
          <a:xfrm>
            <a:off x="2122998" y="1351721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Process 32"/>
          <p:cNvSpPr/>
          <p:nvPr/>
        </p:nvSpPr>
        <p:spPr>
          <a:xfrm>
            <a:off x="4630915" y="1351720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Y:\afarizayeva\PhD_Madison2\Chapter I\Manuscript\Figure4New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b="33994"/>
          <a:stretch/>
        </p:blipFill>
        <p:spPr bwMode="auto">
          <a:xfrm>
            <a:off x="5685183" y="892934"/>
            <a:ext cx="6096061" cy="592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owchart: Process 9"/>
          <p:cNvSpPr/>
          <p:nvPr/>
        </p:nvSpPr>
        <p:spPr>
          <a:xfrm>
            <a:off x="10677813" y="2476500"/>
            <a:ext cx="1469163" cy="36004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ocess 37"/>
          <p:cNvSpPr/>
          <p:nvPr/>
        </p:nvSpPr>
        <p:spPr>
          <a:xfrm>
            <a:off x="7138832" y="1351719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Process 38"/>
          <p:cNvSpPr/>
          <p:nvPr/>
        </p:nvSpPr>
        <p:spPr>
          <a:xfrm>
            <a:off x="9646750" y="1351720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rocess 39"/>
          <p:cNvSpPr/>
          <p:nvPr/>
        </p:nvSpPr>
        <p:spPr>
          <a:xfrm>
            <a:off x="2122998" y="4151906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Process 40"/>
          <p:cNvSpPr/>
          <p:nvPr/>
        </p:nvSpPr>
        <p:spPr>
          <a:xfrm>
            <a:off x="4630915" y="4207562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Process 41"/>
          <p:cNvSpPr/>
          <p:nvPr/>
        </p:nvSpPr>
        <p:spPr>
          <a:xfrm>
            <a:off x="7138832" y="4143953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Process 42"/>
          <p:cNvSpPr/>
          <p:nvPr/>
        </p:nvSpPr>
        <p:spPr>
          <a:xfrm>
            <a:off x="9646750" y="4207562"/>
            <a:ext cx="326003" cy="22263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Y:\afarizayeva\PhD_Madison2\Chapter I\Manuscript\Figure4New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6" t="34558" b="43737"/>
          <a:stretch/>
        </p:blipFill>
        <p:spPr bwMode="auto">
          <a:xfrm>
            <a:off x="10677813" y="2868942"/>
            <a:ext cx="1469163" cy="262661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Flowchart: Process 46"/>
          <p:cNvSpPr/>
          <p:nvPr/>
        </p:nvSpPr>
        <p:spPr>
          <a:xfrm flipH="1">
            <a:off x="739139" y="892934"/>
            <a:ext cx="9871709" cy="234826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33966" y="836554"/>
            <a:ext cx="2376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/>
              <a:t>texture 5x, DEM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732890" y="826491"/>
            <a:ext cx="2398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/>
              <a:t>texture 5x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069008" y="836554"/>
            <a:ext cx="2755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/>
              <a:t>texture 8x / geometry, DEM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73181" y="826491"/>
            <a:ext cx="2398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/>
              <a:t>texture 8x / geometry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00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4" r="79976" b="22664"/>
          <a:stretch/>
        </p:blipFill>
        <p:spPr>
          <a:xfrm>
            <a:off x="4066889" y="861961"/>
            <a:ext cx="2335552" cy="16916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4068" y="4608434"/>
            <a:ext cx="10375358" cy="2186867"/>
            <a:chOff x="1891600" y="4167506"/>
            <a:chExt cx="10375358" cy="218686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" t="30003" r="79922" b="48205"/>
            <a:stretch/>
          </p:blipFill>
          <p:spPr>
            <a:xfrm>
              <a:off x="1891600" y="4511504"/>
              <a:ext cx="2392683" cy="184286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200235" y="4167506"/>
              <a:ext cx="202754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2200" dirty="0"/>
                <a:t>texture x5, DEM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59167" y="4167506"/>
              <a:ext cx="134145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2200" dirty="0"/>
                <a:t>texture x5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76463" y="4167506"/>
              <a:ext cx="261818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200" dirty="0"/>
                <a:t>texture x5, geometry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295567" y="4167507"/>
              <a:ext cx="29713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2000" dirty="0"/>
                <a:t>texture x5, geometry, DEM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t="30003" r="60044" b="48205"/>
          <a:stretch/>
        </p:blipFill>
        <p:spPr>
          <a:xfrm>
            <a:off x="2781505" y="4966605"/>
            <a:ext cx="2385060" cy="18428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30003" r="40102" b="48205"/>
          <a:stretch/>
        </p:blipFill>
        <p:spPr>
          <a:xfrm>
            <a:off x="5339940" y="4966607"/>
            <a:ext cx="2385060" cy="18428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1" t="30003" r="20248" b="48205"/>
          <a:stretch/>
        </p:blipFill>
        <p:spPr>
          <a:xfrm>
            <a:off x="7918914" y="4977767"/>
            <a:ext cx="2389632" cy="18428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24680" r="87746" b="69846"/>
          <a:stretch/>
        </p:blipFill>
        <p:spPr>
          <a:xfrm>
            <a:off x="6581746" y="2121474"/>
            <a:ext cx="1463041" cy="4648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068" y="2531036"/>
            <a:ext cx="10084478" cy="2151466"/>
            <a:chOff x="1799946" y="1300394"/>
            <a:chExt cx="10084478" cy="21514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" t="3142" r="80005" b="75501"/>
            <a:stretch/>
          </p:blipFill>
          <p:spPr>
            <a:xfrm>
              <a:off x="1799946" y="1638300"/>
              <a:ext cx="2392681" cy="18135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995176" y="1300394"/>
              <a:ext cx="220873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200" dirty="0"/>
                <a:t>texture x5, DEM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82141" y="1300394"/>
              <a:ext cx="222438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200" dirty="0"/>
                <a:t>texture x5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81330" y="1300394"/>
              <a:ext cx="222432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200" dirty="0"/>
                <a:t>texture x8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573180" y="1300394"/>
              <a:ext cx="221496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200" dirty="0"/>
                <a:t>texture x8, DEM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5" t="3142" r="60081" b="75501"/>
            <a:stretch/>
          </p:blipFill>
          <p:spPr>
            <a:xfrm>
              <a:off x="4397561" y="1638300"/>
              <a:ext cx="2392680" cy="181356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19" t="3142" r="40094" b="75501"/>
            <a:stretch/>
          </p:blipFill>
          <p:spPr>
            <a:xfrm>
              <a:off x="6922202" y="1638300"/>
              <a:ext cx="2400300" cy="181356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42" t="3142" r="20248" b="75501"/>
            <a:stretch/>
          </p:blipFill>
          <p:spPr>
            <a:xfrm>
              <a:off x="9493435" y="1638300"/>
              <a:ext cx="2390989" cy="1813560"/>
            </a:xfrm>
            <a:prstGeom prst="rect">
              <a:avLst/>
            </a:prstGeom>
          </p:spPr>
        </p:pic>
      </p:grpSp>
      <p:pic>
        <p:nvPicPr>
          <p:cNvPr id="49" name="Picture 48" descr="Y:\afarizayeva\PhD_Madison2\Chapter I\Manuscript\Figure4New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6" t="34558" b="43737"/>
          <a:stretch/>
        </p:blipFill>
        <p:spPr bwMode="auto">
          <a:xfrm>
            <a:off x="10308546" y="1455430"/>
            <a:ext cx="1805760" cy="322839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7970"/>
          <a:stretch/>
        </p:blipFill>
        <p:spPr>
          <a:xfrm>
            <a:off x="-12700" y="857249"/>
            <a:ext cx="12243816" cy="602218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075B04-A150-427A-9FEB-FE663B001C58}"/>
              </a:ext>
            </a:extLst>
          </p:cNvPr>
          <p:cNvSpPr txBox="1">
            <a:spLocks/>
          </p:cNvSpPr>
          <p:nvPr/>
        </p:nvSpPr>
        <p:spPr>
          <a:xfrm>
            <a:off x="50165" y="6558676"/>
            <a:ext cx="1307934" cy="2336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© Ali </a:t>
            </a:r>
            <a:r>
              <a:rPr lang="en-US" sz="1600" b="1" dirty="0" err="1">
                <a:solidFill>
                  <a:schemeClr val="bg1"/>
                </a:solidFill>
              </a:rPr>
              <a:t>Rza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Introduction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60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Y:\afarizayeva\PhD_Madison2\Chapter I\Manuscript\Figure4New copy Figure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0" t="35327" r="18864" b="34976"/>
          <a:stretch/>
        </p:blipFill>
        <p:spPr bwMode="auto">
          <a:xfrm>
            <a:off x="1332494" y="864539"/>
            <a:ext cx="5265530" cy="599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owchart: Process 9"/>
          <p:cNvSpPr/>
          <p:nvPr/>
        </p:nvSpPr>
        <p:spPr>
          <a:xfrm>
            <a:off x="10677813" y="2476500"/>
            <a:ext cx="1469163" cy="36004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Y:\afarizayeva\PhD_Madison2\Chapter I\Manuscript\Figure4New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6" t="34558" b="43737"/>
          <a:stretch/>
        </p:blipFill>
        <p:spPr bwMode="auto">
          <a:xfrm>
            <a:off x="7871536" y="3098679"/>
            <a:ext cx="1895708" cy="338920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/>
          <p:cNvSpPr/>
          <p:nvPr/>
        </p:nvSpPr>
        <p:spPr>
          <a:xfrm>
            <a:off x="7871536" y="1476952"/>
            <a:ext cx="1983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/>
              <a:t>- texture</a:t>
            </a:r>
          </a:p>
          <a:p>
            <a:pPr lvl="0">
              <a:defRPr/>
            </a:pPr>
            <a:r>
              <a:rPr lang="en-US" sz="2400" dirty="0"/>
              <a:t>- geometry</a:t>
            </a:r>
          </a:p>
          <a:p>
            <a:pPr lvl="0">
              <a:defRPr/>
            </a:pPr>
            <a:r>
              <a:rPr lang="en-US" sz="2400" dirty="0"/>
              <a:t>- DEM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Conclusions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1716024" y="35027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 rot="16200000">
            <a:off x="1830324" y="53386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716024" y="53386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338" y="3432426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880" y="507262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1950" y="2927350"/>
            <a:ext cx="10560050" cy="318512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1" name="Flowchart: Process 20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ocess 21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Conclusions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43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44624" y="2930156"/>
            <a:ext cx="55360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- 2.5-m land cover map for 1960s, 160,000 km</a:t>
            </a:r>
            <a:r>
              <a:rPr lang="en-US" sz="2200" baseline="30000" dirty="0"/>
              <a:t>2</a:t>
            </a:r>
            <a:endParaRPr lang="en-US" sz="2200" dirty="0"/>
          </a:p>
        </p:txBody>
      </p:sp>
      <p:sp>
        <p:nvSpPr>
          <p:cNvPr id="19" name="Rectangle 18"/>
          <p:cNvSpPr/>
          <p:nvPr/>
        </p:nvSpPr>
        <p:spPr>
          <a:xfrm>
            <a:off x="1965781" y="3997587"/>
            <a:ext cx="71623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broad land cover types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44624" y="5065018"/>
            <a:ext cx="95055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pixel- vs. object-based for Corona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44624" y="6132449"/>
            <a:ext cx="9389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set of codes on GEE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35" name="Flowchart: Process 34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Process 35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Process 36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Process 37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Process 38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Process 39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Process 40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4DC58-6EBE-179B-D4D8-6E5307DC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" r="14297" b="47385"/>
          <a:stretch/>
        </p:blipFill>
        <p:spPr>
          <a:xfrm>
            <a:off x="6370983" y="3517593"/>
            <a:ext cx="5821018" cy="29874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Remote sensing - Conclusions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1716024" y="35027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 rot="16200000">
            <a:off x="1830324" y="53386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716024" y="53386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338" y="3432426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880" y="507262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7501" y="4306158"/>
            <a:ext cx="10560050" cy="1879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62100" y="1317370"/>
            <a:ext cx="10560050" cy="152743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2" name="Flowchart: Process 21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Outline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94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7970"/>
          <a:stretch/>
        </p:blipFill>
        <p:spPr>
          <a:xfrm>
            <a:off x="-12700" y="857249"/>
            <a:ext cx="12243816" cy="60221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075B04-A150-427A-9FEB-FE663B001C58}"/>
              </a:ext>
            </a:extLst>
          </p:cNvPr>
          <p:cNvSpPr txBox="1">
            <a:spLocks/>
          </p:cNvSpPr>
          <p:nvPr/>
        </p:nvSpPr>
        <p:spPr>
          <a:xfrm>
            <a:off x="50165" y="6558676"/>
            <a:ext cx="1307934" cy="2336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© Ali </a:t>
            </a:r>
            <a:r>
              <a:rPr lang="en-US" sz="1600" b="1" dirty="0" err="1">
                <a:solidFill>
                  <a:schemeClr val="bg1"/>
                </a:solidFill>
              </a:rPr>
              <a:t>Rza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</a:t>
            </a:r>
            <a:r>
              <a:rPr lang="en-US" sz="3200" b="1" dirty="0" smtClean="0">
                <a:solidFill>
                  <a:schemeClr val="accent2"/>
                </a:solidFill>
              </a:rPr>
              <a:t>Introduction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51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cision 2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2" name="Flowchart: Process 21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351220" y="2760846"/>
            <a:ext cx="71623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quantify long-term land cover changes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51220" y="3723825"/>
            <a:ext cx="95055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apply Corona data for regions with socio-political changes since the 1960s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Introduction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6"/>
          <a:stretch/>
        </p:blipFill>
        <p:spPr>
          <a:xfrm>
            <a:off x="71488" y="864938"/>
            <a:ext cx="7258952" cy="5936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424" y="4960620"/>
            <a:ext cx="2865656" cy="1897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26709" y="1906461"/>
            <a:ext cx="2720876" cy="1788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06865" y="2414586"/>
            <a:ext cx="1424616" cy="1788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6562" y="4541520"/>
            <a:ext cx="1782539" cy="2316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6104" y="5182509"/>
            <a:ext cx="13885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Azerbaijan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84681" y="5633234"/>
            <a:ext cx="3927299" cy="769441"/>
            <a:chOff x="6757433" y="4024729"/>
            <a:chExt cx="3927299" cy="769441"/>
          </a:xfrm>
        </p:grpSpPr>
        <p:sp>
          <p:nvSpPr>
            <p:cNvPr id="19" name="Rectangle 18"/>
            <p:cNvSpPr/>
            <p:nvPr/>
          </p:nvSpPr>
          <p:spPr>
            <a:xfrm>
              <a:off x="6757433" y="4024729"/>
              <a:ext cx="392729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       </a:t>
              </a:r>
              <a:r>
                <a:rPr lang="en-US" sz="2200" dirty="0"/>
                <a:t>Country borders</a:t>
              </a:r>
            </a:p>
            <a:p>
              <a:r>
                <a:rPr lang="en-US" sz="2200" dirty="0"/>
                <a:t>      Administrative unit borders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757433" y="4242752"/>
              <a:ext cx="322737" cy="0"/>
            </a:xfrm>
            <a:prstGeom prst="line">
              <a:avLst/>
            </a:prstGeom>
            <a:ln w="19050">
              <a:solidFill>
                <a:srgbClr val="D642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771482" y="4567604"/>
              <a:ext cx="322737" cy="0"/>
            </a:xfrm>
            <a:prstGeom prst="line">
              <a:avLst/>
            </a:prstGeom>
            <a:ln w="19050">
              <a:solidFill>
                <a:srgbClr val="85B6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93607"/>
              </p:ext>
            </p:extLst>
          </p:nvPr>
        </p:nvGraphicFramePr>
        <p:xfrm>
          <a:off x="5860397" y="1072176"/>
          <a:ext cx="6104957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935">
                  <a:extLst>
                    <a:ext uri="{9D8B030D-6E8A-4147-A177-3AD203B41FA5}">
                      <a16:colId xmlns:a16="http://schemas.microsoft.com/office/drawing/2014/main" val="102505845"/>
                    </a:ext>
                  </a:extLst>
                </a:gridCol>
                <a:gridCol w="2041022">
                  <a:extLst>
                    <a:ext uri="{9D8B030D-6E8A-4147-A177-3AD203B41FA5}">
                      <a16:colId xmlns:a16="http://schemas.microsoft.com/office/drawing/2014/main" val="61063178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04714567"/>
                    </a:ext>
                  </a:extLst>
                </a:gridCol>
              </a:tblGrid>
              <a:tr h="2622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Date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Rectification accuracy, m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93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October 1964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16.3 ± 10.4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824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August 1965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15.0 ± 11.1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69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September 1965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8.1 ± 5.7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482537"/>
                  </a:ext>
                </a:extLst>
              </a:tr>
              <a:tr h="66310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October 1965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11.9 ± 8.0</a:t>
                      </a:r>
                      <a:endParaRPr lang="en-US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849178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3591271" y="5176365"/>
            <a:ext cx="1074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Armenia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53450" y="3994089"/>
            <a:ext cx="10785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02165" y="2441870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39064" y="1278335"/>
            <a:ext cx="1821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240,000 km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Study </a:t>
            </a:r>
            <a:r>
              <a:rPr lang="en-US" sz="3200" b="1" dirty="0" smtClean="0">
                <a:solidFill>
                  <a:schemeClr val="accent2"/>
                </a:solidFill>
              </a:rPr>
              <a:t>area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" y="905134"/>
            <a:ext cx="3692882" cy="59833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5FD3960-38B9-4137-9FF0-5DCF6FCBA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06" y="2533407"/>
            <a:ext cx="1698822" cy="36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932" tIns="14466" rIns="28932" bIns="14466" numCol="1" anchor="t" anchorCtr="0" compatLnSpc="1">
            <a:prstTxWarp prst="textNoShape">
              <a:avLst/>
            </a:prstTxWarp>
          </a:bodyPr>
          <a:lstStyle/>
          <a:p>
            <a:pPr algn="ctr" defTabSz="2893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198 filmstrips</a:t>
            </a:r>
            <a:endParaRPr lang="en-US" altLang="en-US" sz="2000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2E6AD28-E8DD-41F1-9873-658FBFCF5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96" y="4452805"/>
            <a:ext cx="1371600" cy="36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932" tIns="14466" rIns="28932" bIns="14466" numCol="1" anchor="t" anchorCtr="0" compatLnSpc="1">
            <a:prstTxWarp prst="textNoShape">
              <a:avLst/>
            </a:prstTxWarp>
          </a:bodyPr>
          <a:lstStyle/>
          <a:p>
            <a:pPr algn="ctr" defTabSz="2893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Google, Bing Earth &amp; Bing</a:t>
            </a:r>
            <a:endParaRPr lang="en-US" altLang="en-US" sz="2000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DE40A5C-A2D7-4579-B736-D322BCA99E2E}"/>
              </a:ext>
            </a:extLst>
          </p:cNvPr>
          <p:cNvSpPr/>
          <p:nvPr/>
        </p:nvSpPr>
        <p:spPr>
          <a:xfrm rot="10800000">
            <a:off x="1903799" y="1866898"/>
            <a:ext cx="274320" cy="4885372"/>
          </a:xfrm>
          <a:prstGeom prst="leftBrace">
            <a:avLst>
              <a:gd name="adj1" fmla="val 55976"/>
              <a:gd name="adj2" fmla="val 62386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7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8C19E-E785-4EB6-9590-B34BDCE0DEB1}"/>
              </a:ext>
            </a:extLst>
          </p:cNvPr>
          <p:cNvSpPr txBox="1"/>
          <p:nvPr/>
        </p:nvSpPr>
        <p:spPr>
          <a:xfrm>
            <a:off x="2117234" y="4410227"/>
            <a:ext cx="1771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Two Corona layers</a:t>
            </a:r>
            <a:endParaRPr lang="en-US" altLang="en-US" sz="2000" dirty="0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A89C76D0-FE3B-4E5A-AAD4-E00FBA1F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" y="1207185"/>
            <a:ext cx="3651739" cy="6280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28932" tIns="14466" rIns="28932" bIns="14466" numCol="1" anchor="t" anchorCtr="0" compatLnSpc="1">
            <a:prstTxWarp prst="textNoShape">
              <a:avLst/>
            </a:prstTxWarp>
          </a:bodyPr>
          <a:lstStyle/>
          <a:p>
            <a:pPr algn="ctr" defTabSz="2893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/>
              <a:t>SfM</a:t>
            </a:r>
            <a:r>
              <a:rPr lang="en-US" sz="2000" dirty="0"/>
              <a:t>-based geo-rectification </a:t>
            </a:r>
          </a:p>
          <a:p>
            <a:pPr algn="ctr" defTabSz="2893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kern="0" dirty="0">
                <a:ea typeface="Calibri" panose="020F0502020204030204" pitchFamily="34" charset="0"/>
                <a:cs typeface="Times New Roman" panose="02020603050405020304" pitchFamily="18" charset="0"/>
              </a:rPr>
              <a:t>(Nita et al., 2018)</a:t>
            </a:r>
            <a:endParaRPr lang="en-US" altLang="en-US" sz="2000" kern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1714E-89B3-4787-8A3B-2BDB0E63A8D8}"/>
              </a:ext>
            </a:extLst>
          </p:cNvPr>
          <p:cNvSpPr txBox="1"/>
          <p:nvPr/>
        </p:nvSpPr>
        <p:spPr>
          <a:xfrm>
            <a:off x="17188" y="6104403"/>
            <a:ext cx="19674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Elevation, SRTM </a:t>
            </a:r>
          </a:p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(Farr et al., 2007)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9839B8-51C2-40EA-AAC2-7B4E8AC02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3" r="4819"/>
          <a:stretch/>
        </p:blipFill>
        <p:spPr>
          <a:xfrm>
            <a:off x="2236383" y="3004000"/>
            <a:ext cx="1371600" cy="1392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1" r="31106" b="68100"/>
          <a:stretch/>
        </p:blipFill>
        <p:spPr>
          <a:xfrm>
            <a:off x="2321201" y="3124164"/>
            <a:ext cx="1367972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5" b="68141"/>
          <a:stretch/>
        </p:blipFill>
        <p:spPr>
          <a:xfrm>
            <a:off x="338039" y="3125771"/>
            <a:ext cx="1370361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1" b="4659"/>
          <a:stretch/>
        </p:blipFill>
        <p:spPr>
          <a:xfrm>
            <a:off x="330708" y="4781522"/>
            <a:ext cx="1371600" cy="13669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F32252-F775-41AB-8F1B-9E88C0DDC10C}"/>
              </a:ext>
            </a:extLst>
          </p:cNvPr>
          <p:cNvSpPr txBox="1"/>
          <p:nvPr/>
        </p:nvSpPr>
        <p:spPr>
          <a:xfrm>
            <a:off x="49347" y="846270"/>
            <a:ext cx="3692882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 defTabSz="289343">
              <a:defRPr/>
            </a:pPr>
            <a:r>
              <a:rPr lang="en-US" altLang="en-US" sz="2200" u="sng" dirty="0">
                <a:ea typeface="Calibri" panose="020F0502020204030204" pitchFamily="34" charset="0"/>
                <a:cs typeface="Times New Roman" panose="02020603050405020304" pitchFamily="18" charset="0"/>
              </a:rPr>
              <a:t>Corona </a:t>
            </a:r>
            <a:r>
              <a:rPr lang="en-US" altLang="en-US" sz="2200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ortho-georectification</a:t>
            </a:r>
            <a:endParaRPr lang="en-US" altLang="en-US" sz="22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7" y="1940891"/>
            <a:ext cx="1824912" cy="5711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70619" y="905134"/>
            <a:ext cx="3644219" cy="60431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0DCF8-6A33-4EBF-A7B4-B2BDFD3271B6}"/>
              </a:ext>
            </a:extLst>
          </p:cNvPr>
          <p:cNvSpPr txBox="1"/>
          <p:nvPr/>
        </p:nvSpPr>
        <p:spPr>
          <a:xfrm>
            <a:off x="3770316" y="840164"/>
            <a:ext cx="3644823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200" u="sng" dirty="0">
                <a:cs typeface="Times New Roman" panose="02020603050405020304" pitchFamily="18" charset="0"/>
              </a:rPr>
              <a:t>Object-oriented analysis</a:t>
            </a:r>
            <a:endParaRPr lang="en-US" altLang="en-US" sz="2200" u="sng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E7E651-427C-407D-8DF1-E52282844D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6919" t="25651" r="61515" b="43419"/>
          <a:stretch/>
        </p:blipFill>
        <p:spPr>
          <a:xfrm>
            <a:off x="4021071" y="1339606"/>
            <a:ext cx="1331342" cy="1332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355886-3EFC-4365-9C8C-8021B72ED8CE}"/>
              </a:ext>
            </a:extLst>
          </p:cNvPr>
          <p:cNvSpPr txBox="1"/>
          <p:nvPr/>
        </p:nvSpPr>
        <p:spPr>
          <a:xfrm>
            <a:off x="3866933" y="2607802"/>
            <a:ext cx="168175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Segmentation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t="1" b="4659"/>
          <a:stretch/>
        </p:blipFill>
        <p:spPr>
          <a:xfrm>
            <a:off x="4011237" y="4787813"/>
            <a:ext cx="1371600" cy="136690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AA5D9C2-45C3-4834-A766-77C060B8FB9F}"/>
              </a:ext>
            </a:extLst>
          </p:cNvPr>
          <p:cNvSpPr/>
          <p:nvPr/>
        </p:nvSpPr>
        <p:spPr>
          <a:xfrm>
            <a:off x="3790376" y="6279862"/>
            <a:ext cx="1962723" cy="367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9343">
              <a:defRPr/>
            </a:pPr>
            <a:r>
              <a:rPr lang="en-US" alt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Elevation, SRTM </a:t>
            </a:r>
          </a:p>
          <a:p>
            <a:pPr algn="ctr" defTabSz="289343">
              <a:defRPr/>
            </a:pPr>
            <a:r>
              <a:rPr lang="en-US" alt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(Farr et al., 2007)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DE40A5C-A2D7-4579-B736-D322BCA99E2E}"/>
              </a:ext>
            </a:extLst>
          </p:cNvPr>
          <p:cNvSpPr/>
          <p:nvPr/>
        </p:nvSpPr>
        <p:spPr>
          <a:xfrm rot="10800000">
            <a:off x="5635703" y="1317822"/>
            <a:ext cx="274320" cy="5434448"/>
          </a:xfrm>
          <a:prstGeom prst="leftBrace">
            <a:avLst>
              <a:gd name="adj1" fmla="val 55976"/>
              <a:gd name="adj2" fmla="val 5626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57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A5D9C2-45C3-4834-A766-77C060B8FB9F}"/>
              </a:ext>
            </a:extLst>
          </p:cNvPr>
          <p:cNvSpPr/>
          <p:nvPr/>
        </p:nvSpPr>
        <p:spPr>
          <a:xfrm>
            <a:off x="4011237" y="4462827"/>
            <a:ext cx="1371600" cy="27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9343">
              <a:defRPr/>
            </a:pPr>
            <a:r>
              <a:rPr lang="en-US" alt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Texture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5" r="7841" b="68112"/>
          <a:stretch/>
        </p:blipFill>
        <p:spPr>
          <a:xfrm>
            <a:off x="5984553" y="3032736"/>
            <a:ext cx="1368413" cy="1371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5968690" y="4404336"/>
            <a:ext cx="137159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2.5-m 1965 Corona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/>
          <a:srcRect l="25886" t="13370" r="4819" b="33631"/>
          <a:stretch/>
        </p:blipFill>
        <p:spPr>
          <a:xfrm>
            <a:off x="3848022" y="3001271"/>
            <a:ext cx="1368425" cy="13684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/>
          <a:srcRect l="33146" t="12434" r="9091" b="38102"/>
          <a:stretch/>
        </p:blipFill>
        <p:spPr>
          <a:xfrm>
            <a:off x="3925261" y="3066390"/>
            <a:ext cx="1368425" cy="136842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/>
          <a:srcRect l="33649" t="13057" r="7088" b="33341"/>
          <a:stretch/>
        </p:blipFill>
        <p:spPr>
          <a:xfrm>
            <a:off x="4023896" y="3131668"/>
            <a:ext cx="1371599" cy="1368425"/>
          </a:xfrm>
          <a:prstGeom prst="rect">
            <a:avLst/>
          </a:prstGeom>
        </p:spPr>
      </p:pic>
      <p:pic>
        <p:nvPicPr>
          <p:cNvPr id="96" name="Picture 95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453871" y="908819"/>
            <a:ext cx="4654310" cy="5979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49F440-E11B-4369-B277-26A9E2FEE0F5}"/>
              </a:ext>
            </a:extLst>
          </p:cNvPr>
          <p:cNvCxnSpPr>
            <a:cxnSpLocks/>
            <a:stCxn id="46" idx="3"/>
            <a:endCxn id="48" idx="1"/>
          </p:cNvCxnSpPr>
          <p:nvPr/>
        </p:nvCxnSpPr>
        <p:spPr>
          <a:xfrm flipV="1">
            <a:off x="9255068" y="1885771"/>
            <a:ext cx="1285923" cy="61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10523623" y="6103711"/>
            <a:ext cx="1225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50-year</a:t>
            </a:r>
          </a:p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changes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10447020" y="4288386"/>
            <a:ext cx="1378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Post-Soviet</a:t>
            </a:r>
          </a:p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changes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10523623" y="2423353"/>
            <a:ext cx="1225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Soviet era</a:t>
            </a:r>
          </a:p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changes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49F440-E11B-4369-B277-26A9E2FEE0F5}"/>
              </a:ext>
            </a:extLst>
          </p:cNvPr>
          <p:cNvCxnSpPr>
            <a:cxnSpLocks/>
            <a:stCxn id="38" idx="3"/>
            <a:endCxn id="47" idx="1"/>
          </p:cNvCxnSpPr>
          <p:nvPr/>
        </p:nvCxnSpPr>
        <p:spPr>
          <a:xfrm flipV="1">
            <a:off x="9255068" y="3717374"/>
            <a:ext cx="1288200" cy="451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949F440-E11B-4369-B277-26A9E2FEE0F5}"/>
              </a:ext>
            </a:extLst>
          </p:cNvPr>
          <p:cNvCxnSpPr>
            <a:cxnSpLocks/>
            <a:stCxn id="39" idx="3"/>
            <a:endCxn id="45" idx="1"/>
          </p:cNvCxnSpPr>
          <p:nvPr/>
        </p:nvCxnSpPr>
        <p:spPr>
          <a:xfrm>
            <a:off x="9251855" y="5566256"/>
            <a:ext cx="1289136" cy="764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7548214" y="2423353"/>
            <a:ext cx="218204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30-m 1965 Corona, resampled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7451537" y="4286860"/>
            <a:ext cx="242415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30-m 1987 Landsat (Buchner et al., 2020)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7453570" y="6104403"/>
            <a:ext cx="241531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30-m 2015 Landsat (Buchner et al., 2020)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2" t="33047" r="7848" b="35258"/>
          <a:stretch/>
        </p:blipFill>
        <p:spPr>
          <a:xfrm>
            <a:off x="8067390" y="3127528"/>
            <a:ext cx="1187678" cy="11887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3" r="77463" b="2628"/>
          <a:stretch/>
        </p:blipFill>
        <p:spPr>
          <a:xfrm>
            <a:off x="8063587" y="4971896"/>
            <a:ext cx="1188268" cy="1188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4" t="32949" r="54291" b="35256"/>
          <a:stretch/>
        </p:blipFill>
        <p:spPr>
          <a:xfrm>
            <a:off x="10540991" y="4979542"/>
            <a:ext cx="1191116" cy="11887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5" r="7841" b="68112"/>
          <a:stretch/>
        </p:blipFill>
        <p:spPr>
          <a:xfrm>
            <a:off x="8069110" y="1297554"/>
            <a:ext cx="1185958" cy="11887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32963" r="31188" b="35223"/>
          <a:stretch/>
        </p:blipFill>
        <p:spPr>
          <a:xfrm>
            <a:off x="10543268" y="3123014"/>
            <a:ext cx="1190161" cy="11887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0" r="77450" b="35385"/>
          <a:stretch/>
        </p:blipFill>
        <p:spPr>
          <a:xfrm>
            <a:off x="10540991" y="1291411"/>
            <a:ext cx="1192438" cy="1188720"/>
          </a:xfrm>
          <a:prstGeom prst="rect">
            <a:avLst/>
          </a:prstGeom>
        </p:spPr>
      </p:pic>
      <p:cxnSp>
        <p:nvCxnSpPr>
          <p:cNvPr id="49" name="Curved Connector 48"/>
          <p:cNvCxnSpPr>
            <a:stCxn id="46" idx="3"/>
            <a:endCxn id="45" idx="1"/>
          </p:cNvCxnSpPr>
          <p:nvPr/>
        </p:nvCxnSpPr>
        <p:spPr>
          <a:xfrm>
            <a:off x="9255068" y="1891914"/>
            <a:ext cx="1285923" cy="3681988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38" idx="3"/>
            <a:endCxn id="48" idx="1"/>
          </p:cNvCxnSpPr>
          <p:nvPr/>
        </p:nvCxnSpPr>
        <p:spPr>
          <a:xfrm flipV="1">
            <a:off x="9255068" y="1885771"/>
            <a:ext cx="1285923" cy="183611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39" idx="3"/>
            <a:endCxn id="47" idx="1"/>
          </p:cNvCxnSpPr>
          <p:nvPr/>
        </p:nvCxnSpPr>
        <p:spPr>
          <a:xfrm flipV="1">
            <a:off x="9251855" y="3717374"/>
            <a:ext cx="1291413" cy="1848882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9468BEA-00CE-49B0-94EB-D01F58D49A11}"/>
              </a:ext>
            </a:extLst>
          </p:cNvPr>
          <p:cNvSpPr txBox="1"/>
          <p:nvPr/>
        </p:nvSpPr>
        <p:spPr>
          <a:xfrm>
            <a:off x="7453871" y="847759"/>
            <a:ext cx="4654309" cy="430887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 defTabSz="289343">
              <a:defRPr/>
            </a:pPr>
            <a:r>
              <a:rPr lang="en-US" altLang="en-US" sz="2200" u="sng" dirty="0">
                <a:cs typeface="Times New Roman" panose="02020603050405020304" pitchFamily="18" charset="0"/>
              </a:rPr>
              <a:t>Post-classification comparison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</a:t>
            </a:r>
            <a:r>
              <a:rPr lang="en-US" sz="3200" b="1" dirty="0" smtClean="0">
                <a:solidFill>
                  <a:schemeClr val="accent2"/>
                </a:solidFill>
              </a:rPr>
              <a:t>Methods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9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24" grpId="0" animBg="1"/>
      <p:bldP spid="25" grpId="0" animBg="1"/>
      <p:bldP spid="26" grpId="0" animBg="1"/>
      <p:bldP spid="41" grpId="0" animBg="1"/>
      <p:bldP spid="27" grpId="0" animBg="1"/>
      <p:bldP spid="29" grpId="0"/>
      <p:bldP spid="30" grpId="0"/>
      <p:bldP spid="31" grpId="0"/>
      <p:bldP spid="35" grpId="0" animBg="1"/>
      <p:bldP spid="36" grpId="0" animBg="1"/>
      <p:bldP spid="37" grpId="0" animBg="1"/>
      <p:bldP spid="3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7" b="1528"/>
          <a:stretch/>
        </p:blipFill>
        <p:spPr>
          <a:xfrm>
            <a:off x="-29678" y="871104"/>
            <a:ext cx="5539386" cy="424524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4029075" y="1812763"/>
            <a:ext cx="710769" cy="517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120698" y="1238250"/>
            <a:ext cx="1648181" cy="57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495574" y="916529"/>
            <a:ext cx="1568150" cy="377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1965-2015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93819" y="923084"/>
            <a:ext cx="1568150" cy="46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1965-1987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055622" y="956310"/>
            <a:ext cx="1568150" cy="40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1987-2015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681071" y="4953000"/>
            <a:ext cx="1819729" cy="627261"/>
            <a:chOff x="4913417" y="4581483"/>
            <a:chExt cx="1819729" cy="627261"/>
          </a:xfrm>
        </p:grpSpPr>
        <p:sp>
          <p:nvSpPr>
            <p:cNvPr id="81" name="Rectangle 80"/>
            <p:cNvSpPr/>
            <p:nvPr/>
          </p:nvSpPr>
          <p:spPr>
            <a:xfrm>
              <a:off x="5048381" y="4589103"/>
              <a:ext cx="906261" cy="6196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048381" y="4581483"/>
              <a:ext cx="906261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82" idx="2"/>
            </p:cNvCxnSpPr>
            <p:nvPr/>
          </p:nvCxnSpPr>
          <p:spPr>
            <a:xfrm flipV="1">
              <a:off x="5501512" y="5108533"/>
              <a:ext cx="0" cy="100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4913417" y="4757147"/>
              <a:ext cx="18197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2000" dirty="0"/>
                <a:t>0   100  200 km</a:t>
              </a:r>
            </a:p>
          </p:txBody>
        </p:sp>
      </p:grp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0"/>
          <a:stretch/>
        </p:blipFill>
        <p:spPr>
          <a:xfrm>
            <a:off x="3340967" y="851794"/>
            <a:ext cx="5463422" cy="4242816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7284717" y="1726664"/>
            <a:ext cx="710769" cy="517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385949" y="1255952"/>
            <a:ext cx="1648181" cy="57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1"/>
          <a:stretch/>
        </p:blipFill>
        <p:spPr>
          <a:xfrm>
            <a:off x="6826065" y="861893"/>
            <a:ext cx="5498780" cy="4242816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10801139" y="1810878"/>
            <a:ext cx="710769" cy="517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0069964" y="1330782"/>
            <a:ext cx="1648181" cy="57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250379" y="871716"/>
            <a:ext cx="1568150" cy="46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1965-1987</a:t>
            </a:r>
          </a:p>
        </p:txBody>
      </p:sp>
      <p:sp>
        <p:nvSpPr>
          <p:cNvPr id="96" name="Rectangle 95"/>
          <p:cNvSpPr/>
          <p:nvPr/>
        </p:nvSpPr>
        <p:spPr>
          <a:xfrm>
            <a:off x="9164133" y="901408"/>
            <a:ext cx="1568150" cy="40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1987-2015</a:t>
            </a:r>
          </a:p>
        </p:txBody>
      </p:sp>
      <p:sp>
        <p:nvSpPr>
          <p:cNvPr id="98" name="Rectangle 97"/>
          <p:cNvSpPr/>
          <p:nvPr/>
        </p:nvSpPr>
        <p:spPr>
          <a:xfrm>
            <a:off x="9055622" y="6416213"/>
            <a:ext cx="25229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/>
              <a:t>Olofsson</a:t>
            </a:r>
            <a:r>
              <a:rPr lang="en-US" sz="2200" dirty="0"/>
              <a:t> et al., 2014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2744F-7104-9E45-B444-40E6DC62AA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81"/>
          <a:stretch/>
        </p:blipFill>
        <p:spPr>
          <a:xfrm>
            <a:off x="2816035" y="5700812"/>
            <a:ext cx="2828911" cy="1025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640BC-0A74-66E4-D3A1-3618099869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2"/>
          <a:stretch/>
        </p:blipFill>
        <p:spPr>
          <a:xfrm>
            <a:off x="67184" y="3197111"/>
            <a:ext cx="2893877" cy="36499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</a:t>
            </a:r>
            <a:r>
              <a:rPr lang="en-US" sz="3200" b="1" dirty="0" smtClean="0">
                <a:solidFill>
                  <a:schemeClr val="accent2"/>
                </a:solidFill>
              </a:rPr>
              <a:t>Results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4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95574" y="916529"/>
            <a:ext cx="1568150" cy="377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1965-2015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919" y="2282898"/>
            <a:ext cx="1124059" cy="2670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5919" y="2060412"/>
            <a:ext cx="686479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412858" y="4371667"/>
            <a:ext cx="1217800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95122" y="2563349"/>
            <a:ext cx="686479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7" b="1528"/>
          <a:stretch/>
        </p:blipFill>
        <p:spPr>
          <a:xfrm>
            <a:off x="-29678" y="871104"/>
            <a:ext cx="5539386" cy="424524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2681071" y="4953000"/>
            <a:ext cx="1715534" cy="627261"/>
            <a:chOff x="4913417" y="4581483"/>
            <a:chExt cx="1715534" cy="627261"/>
          </a:xfrm>
        </p:grpSpPr>
        <p:sp>
          <p:nvSpPr>
            <p:cNvPr id="55" name="Rectangle 54"/>
            <p:cNvSpPr/>
            <p:nvPr/>
          </p:nvSpPr>
          <p:spPr>
            <a:xfrm>
              <a:off x="5048381" y="4589103"/>
              <a:ext cx="906261" cy="6196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48381" y="4581483"/>
              <a:ext cx="906261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>
              <a:stCxn id="55" idx="2"/>
              <a:endCxn id="56" idx="2"/>
            </p:cNvCxnSpPr>
            <p:nvPr/>
          </p:nvCxnSpPr>
          <p:spPr>
            <a:xfrm flipV="1">
              <a:off x="5501512" y="5108533"/>
              <a:ext cx="0" cy="100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913417" y="4757147"/>
              <a:ext cx="17155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dirty="0"/>
                <a:t>0    100  200 km</a:t>
              </a:r>
            </a:p>
          </p:txBody>
        </p:sp>
      </p:grpSp>
      <p:sp>
        <p:nvSpPr>
          <p:cNvPr id="59" name="Flowchart: Process 58"/>
          <p:cNvSpPr/>
          <p:nvPr/>
        </p:nvSpPr>
        <p:spPr>
          <a:xfrm>
            <a:off x="2872142" y="2681873"/>
            <a:ext cx="482329" cy="307585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337780" y="1333500"/>
            <a:ext cx="9684173" cy="5354923"/>
            <a:chOff x="2337780" y="1333500"/>
            <a:chExt cx="9684173" cy="535492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2838" r="83271" b="18604"/>
            <a:stretch/>
          </p:blipFill>
          <p:spPr>
            <a:xfrm>
              <a:off x="2365073" y="6059773"/>
              <a:ext cx="1738153" cy="6286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3" r="6789" b="27869"/>
            <a:stretch/>
          </p:blipFill>
          <p:spPr>
            <a:xfrm>
              <a:off x="2337780" y="1333500"/>
              <a:ext cx="9684173" cy="4810125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2439938" y="1394297"/>
              <a:ext cx="8810859" cy="4935508"/>
              <a:chOff x="2213577" y="1505072"/>
              <a:chExt cx="8810859" cy="4935508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2912582" y="1505072"/>
                <a:ext cx="8111854" cy="2738648"/>
                <a:chOff x="1700426" y="387117"/>
                <a:chExt cx="8111854" cy="2738648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700426" y="402845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1965</a:t>
                  </a: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066088" y="38711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1987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216932" y="38711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2015</a:t>
                  </a: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1700426" y="274819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1965-1987</a:t>
                  </a: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5066088" y="274819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1987-2015</a:t>
                  </a: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8244130" y="274819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1965-2015</a:t>
                  </a:r>
                </a:p>
              </p:txBody>
            </p:sp>
          </p:grpSp>
          <p:sp>
            <p:nvSpPr>
              <p:cNvPr id="62" name="Rectangle 61"/>
              <p:cNvSpPr/>
              <p:nvPr/>
            </p:nvSpPr>
            <p:spPr>
              <a:xfrm>
                <a:off x="2213577" y="6307176"/>
                <a:ext cx="304126" cy="133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2815329" y="6303328"/>
                <a:ext cx="304126" cy="133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88506" y="6307176"/>
                <a:ext cx="642832" cy="133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4 km</a:t>
                </a: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4E769-10D3-9317-BE86-7A5F958B46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2"/>
          <a:stretch/>
        </p:blipFill>
        <p:spPr>
          <a:xfrm>
            <a:off x="67184" y="3197111"/>
            <a:ext cx="2893877" cy="364998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84146" y="6470127"/>
            <a:ext cx="3119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dirty="0">
                <a:solidFill>
                  <a:srgbClr val="445C7F"/>
                </a:solidFill>
              </a:rPr>
              <a:t>© UN DESA; History Database of the Global Environment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999690" y="1602557"/>
            <a:ext cx="1958969" cy="486757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7B179EC-72E5-1B6C-3ACA-ED97C83CCB9B}"/>
              </a:ext>
            </a:extLst>
          </p:cNvPr>
          <p:cNvGraphicFramePr>
            <a:graphicFrameLocks/>
          </p:cNvGraphicFramePr>
          <p:nvPr/>
        </p:nvGraphicFramePr>
        <p:xfrm>
          <a:off x="248391" y="837403"/>
          <a:ext cx="10900321" cy="5676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Human population growth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8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95574" y="916529"/>
            <a:ext cx="1568150" cy="377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1965-2015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919" y="2282898"/>
            <a:ext cx="1124059" cy="2670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5919" y="2060412"/>
            <a:ext cx="686479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412858" y="4371667"/>
            <a:ext cx="1217800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95122" y="2563349"/>
            <a:ext cx="686479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7" b="1528"/>
          <a:stretch/>
        </p:blipFill>
        <p:spPr>
          <a:xfrm>
            <a:off x="-29678" y="871104"/>
            <a:ext cx="5539386" cy="424524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2681071" y="4953000"/>
            <a:ext cx="1715534" cy="627261"/>
            <a:chOff x="4913417" y="4581483"/>
            <a:chExt cx="1715534" cy="627261"/>
          </a:xfrm>
        </p:grpSpPr>
        <p:sp>
          <p:nvSpPr>
            <p:cNvPr id="55" name="Rectangle 54"/>
            <p:cNvSpPr/>
            <p:nvPr/>
          </p:nvSpPr>
          <p:spPr>
            <a:xfrm>
              <a:off x="5048381" y="4589103"/>
              <a:ext cx="906261" cy="6196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48381" y="4581483"/>
              <a:ext cx="906261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>
              <a:stCxn id="55" idx="2"/>
              <a:endCxn id="56" idx="2"/>
            </p:cNvCxnSpPr>
            <p:nvPr/>
          </p:nvCxnSpPr>
          <p:spPr>
            <a:xfrm flipV="1">
              <a:off x="5501512" y="5108533"/>
              <a:ext cx="0" cy="100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913417" y="4757147"/>
              <a:ext cx="17155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dirty="0"/>
                <a:t>0    100  200 km</a:t>
              </a:r>
            </a:p>
          </p:txBody>
        </p:sp>
      </p:grpSp>
      <p:sp>
        <p:nvSpPr>
          <p:cNvPr id="59" name="Flowchart: Process 58"/>
          <p:cNvSpPr/>
          <p:nvPr/>
        </p:nvSpPr>
        <p:spPr>
          <a:xfrm>
            <a:off x="2439906" y="1752827"/>
            <a:ext cx="482329" cy="307585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2218401" y="892203"/>
            <a:ext cx="9803553" cy="5840368"/>
            <a:chOff x="2218401" y="892203"/>
            <a:chExt cx="9803553" cy="5840368"/>
          </a:xfrm>
        </p:grpSpPr>
        <p:grpSp>
          <p:nvGrpSpPr>
            <p:cNvPr id="51" name="Group 50"/>
            <p:cNvGrpSpPr/>
            <p:nvPr/>
          </p:nvGrpSpPr>
          <p:grpSpPr>
            <a:xfrm>
              <a:off x="2267035" y="892203"/>
              <a:ext cx="9754919" cy="5443730"/>
              <a:chOff x="2267035" y="892203"/>
              <a:chExt cx="9754919" cy="5443730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5" r="6692" b="27959"/>
              <a:stretch/>
            </p:blipFill>
            <p:spPr>
              <a:xfrm>
                <a:off x="2267035" y="892203"/>
                <a:ext cx="9754919" cy="5283656"/>
              </a:xfrm>
              <a:prstGeom prst="rect">
                <a:avLst/>
              </a:prstGeom>
            </p:spPr>
          </p:pic>
          <p:grpSp>
            <p:nvGrpSpPr>
              <p:cNvPr id="75" name="Group 74"/>
              <p:cNvGrpSpPr/>
              <p:nvPr/>
            </p:nvGrpSpPr>
            <p:grpSpPr>
              <a:xfrm>
                <a:off x="2285341" y="1394297"/>
                <a:ext cx="8965456" cy="4941636"/>
                <a:chOff x="2058980" y="1505072"/>
                <a:chExt cx="8965456" cy="4941636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2912582" y="1505072"/>
                  <a:ext cx="8111854" cy="2757698"/>
                  <a:chOff x="1700426" y="387117"/>
                  <a:chExt cx="8111854" cy="2757698"/>
                </a:xfrm>
              </p:grpSpPr>
              <p:sp>
                <p:nvSpPr>
                  <p:cNvPr id="80" name="Rectangle 79"/>
                  <p:cNvSpPr/>
                  <p:nvPr/>
                </p:nvSpPr>
                <p:spPr>
                  <a:xfrm>
                    <a:off x="1700426" y="402845"/>
                    <a:ext cx="1568150" cy="377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chemeClr val="tx1"/>
                        </a:solidFill>
                      </a:rPr>
                      <a:t>1965</a:t>
                    </a:r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5066088" y="387117"/>
                    <a:ext cx="1568150" cy="377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chemeClr val="tx1"/>
                        </a:solidFill>
                      </a:rPr>
                      <a:t>1987</a:t>
                    </a: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8216932" y="387117"/>
                    <a:ext cx="1568150" cy="377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chemeClr val="tx1"/>
                        </a:solidFill>
                      </a:rPr>
                      <a:t>2015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700426" y="2767247"/>
                    <a:ext cx="1568150" cy="377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chemeClr val="tx1"/>
                        </a:solidFill>
                      </a:rPr>
                      <a:t>1965-1987</a:t>
                    </a: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5066088" y="2767247"/>
                    <a:ext cx="1568150" cy="377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chemeClr val="tx1"/>
                        </a:solidFill>
                      </a:rPr>
                      <a:t>1987-2015</a:t>
                    </a: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8244130" y="2767247"/>
                    <a:ext cx="1568150" cy="377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chemeClr val="tx1"/>
                        </a:solidFill>
                      </a:rPr>
                      <a:t>1965-2015</a:t>
                    </a:r>
                  </a:p>
                </p:txBody>
              </p:sp>
            </p:grpSp>
            <p:sp>
              <p:nvSpPr>
                <p:cNvPr id="77" name="Rectangle 76"/>
                <p:cNvSpPr/>
                <p:nvPr/>
              </p:nvSpPr>
              <p:spPr>
                <a:xfrm>
                  <a:off x="2058980" y="6311765"/>
                  <a:ext cx="304126" cy="1334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2636150" y="6313304"/>
                  <a:ext cx="304126" cy="1334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3193261" y="6305847"/>
                  <a:ext cx="642832" cy="1334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4 km</a:t>
                  </a:r>
                </a:p>
              </p:txBody>
            </p:sp>
          </p:grpSp>
        </p:grpSp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96" r="77588" b="17700"/>
            <a:stretch/>
          </p:blipFill>
          <p:spPr>
            <a:xfrm>
              <a:off x="2218401" y="6362700"/>
              <a:ext cx="2343065" cy="369871"/>
            </a:xfrm>
            <a:prstGeom prst="rect">
              <a:avLst/>
            </a:prstGeom>
          </p:spPr>
        </p:pic>
      </p:grpSp>
      <p:sp>
        <p:nvSpPr>
          <p:cNvPr id="86" name="TextBox 85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B286A-2013-66D2-034B-4157130F7C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2"/>
          <a:stretch/>
        </p:blipFill>
        <p:spPr>
          <a:xfrm>
            <a:off x="67184" y="3197111"/>
            <a:ext cx="2893877" cy="364998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5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95574" y="916529"/>
            <a:ext cx="1568150" cy="377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1965-2015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919" y="2282898"/>
            <a:ext cx="1124059" cy="2670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5919" y="2060412"/>
            <a:ext cx="686479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412858" y="4371667"/>
            <a:ext cx="1217800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95122" y="2563349"/>
            <a:ext cx="686479" cy="30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7" b="1528"/>
          <a:stretch/>
        </p:blipFill>
        <p:spPr>
          <a:xfrm>
            <a:off x="-29678" y="871104"/>
            <a:ext cx="5539386" cy="424524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2681071" y="4953000"/>
            <a:ext cx="1715534" cy="627261"/>
            <a:chOff x="4913417" y="4581483"/>
            <a:chExt cx="1715534" cy="627261"/>
          </a:xfrm>
        </p:grpSpPr>
        <p:sp>
          <p:nvSpPr>
            <p:cNvPr id="55" name="Rectangle 54"/>
            <p:cNvSpPr/>
            <p:nvPr/>
          </p:nvSpPr>
          <p:spPr>
            <a:xfrm>
              <a:off x="5048381" y="4589103"/>
              <a:ext cx="906261" cy="6196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48381" y="4581483"/>
              <a:ext cx="906261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>
              <a:stCxn id="55" idx="2"/>
              <a:endCxn id="56" idx="2"/>
            </p:cNvCxnSpPr>
            <p:nvPr/>
          </p:nvCxnSpPr>
          <p:spPr>
            <a:xfrm flipV="1">
              <a:off x="5501512" y="5108533"/>
              <a:ext cx="0" cy="100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913417" y="4757147"/>
              <a:ext cx="17155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dirty="0"/>
                <a:t>0    100  200 km</a:t>
              </a:r>
            </a:p>
          </p:txBody>
        </p:sp>
      </p:grpSp>
      <p:sp>
        <p:nvSpPr>
          <p:cNvPr id="59" name="Flowchart: Process 58"/>
          <p:cNvSpPr/>
          <p:nvPr/>
        </p:nvSpPr>
        <p:spPr>
          <a:xfrm>
            <a:off x="4303030" y="4282440"/>
            <a:ext cx="482329" cy="307585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2304391" y="1347142"/>
            <a:ext cx="9717563" cy="5210169"/>
            <a:chOff x="2078030" y="1457917"/>
            <a:chExt cx="9717563" cy="5210169"/>
          </a:xfrm>
        </p:grpSpPr>
        <p:grpSp>
          <p:nvGrpSpPr>
            <p:cNvPr id="61" name="Group 60"/>
            <p:cNvGrpSpPr/>
            <p:nvPr/>
          </p:nvGrpSpPr>
          <p:grpSpPr>
            <a:xfrm>
              <a:off x="2097738" y="1457917"/>
              <a:ext cx="9697855" cy="5210169"/>
              <a:chOff x="2222013" y="1156102"/>
              <a:chExt cx="9697855" cy="5210169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" t="6872" r="6680" b="22520"/>
              <a:stretch/>
            </p:blipFill>
            <p:spPr>
              <a:xfrm>
                <a:off x="2222013" y="1156102"/>
                <a:ext cx="9697855" cy="5210169"/>
              </a:xfrm>
              <a:prstGeom prst="rect">
                <a:avLst/>
              </a:prstGeom>
            </p:spPr>
          </p:pic>
          <p:grpSp>
            <p:nvGrpSpPr>
              <p:cNvPr id="66" name="Group 65"/>
              <p:cNvGrpSpPr/>
              <p:nvPr/>
            </p:nvGrpSpPr>
            <p:grpSpPr>
              <a:xfrm>
                <a:off x="3036857" y="1203257"/>
                <a:ext cx="8111854" cy="2738648"/>
                <a:chOff x="1700426" y="387117"/>
                <a:chExt cx="8111854" cy="2738648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700426" y="402845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1965</a:t>
                  </a: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066088" y="38711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1987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216932" y="38711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2015</a:t>
                  </a: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1700426" y="274819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1965-1987</a:t>
                  </a: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5066088" y="274819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1987-2015</a:t>
                  </a: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8244130" y="2748197"/>
                  <a:ext cx="1568150" cy="377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1965-2015</a:t>
                  </a:r>
                </a:p>
              </p:txBody>
            </p:sp>
          </p:grpSp>
        </p:grpSp>
        <p:sp>
          <p:nvSpPr>
            <p:cNvPr id="62" name="Rectangle 61"/>
            <p:cNvSpPr/>
            <p:nvPr/>
          </p:nvSpPr>
          <p:spPr>
            <a:xfrm>
              <a:off x="2078030" y="6311765"/>
              <a:ext cx="304126" cy="13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011510" y="6307176"/>
              <a:ext cx="304126" cy="13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900908" y="6307176"/>
              <a:ext cx="642832" cy="13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 km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42810-C887-D74F-6E28-6145219CE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2"/>
          <a:stretch/>
        </p:blipFill>
        <p:spPr>
          <a:xfrm>
            <a:off x="67184" y="3197111"/>
            <a:ext cx="2893877" cy="364998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2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:\afarizayeva\PhD_Madison2\Chapter II\Manuscript\FinalFigures\sankey\newColors\sankeyColor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3596" r="2954" b="4103"/>
          <a:stretch>
            <a:fillRect/>
          </a:stretch>
        </p:blipFill>
        <p:spPr bwMode="auto">
          <a:xfrm>
            <a:off x="2043157" y="860425"/>
            <a:ext cx="8105686" cy="59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Land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Land</a:t>
            </a:r>
            <a:r>
              <a:rPr lang="en-US" sz="3200" b="1" dirty="0">
                <a:solidFill>
                  <a:schemeClr val="accent2"/>
                </a:solidFill>
              </a:rPr>
              <a:t>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1716024" y="35027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 rot="16200000">
            <a:off x="1830324" y="53386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716024" y="53386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338" y="3432426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880" y="507262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62100" y="4395797"/>
            <a:ext cx="10560050" cy="1879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62100" y="1317370"/>
            <a:ext cx="10560050" cy="152743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0" name="Flowchart: Process 19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ocess 20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ocess 21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Land change - </a:t>
            </a:r>
            <a:r>
              <a:rPr lang="en-US" sz="3200" b="1" dirty="0" smtClean="0">
                <a:solidFill>
                  <a:schemeClr val="accent2"/>
                </a:solidFill>
              </a:rPr>
              <a:t>Conclusions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72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ecision 31"/>
          <p:cNvSpPr/>
          <p:nvPr/>
        </p:nvSpPr>
        <p:spPr>
          <a:xfrm>
            <a:off x="1716024" y="1974423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32825" y="2895203"/>
            <a:ext cx="83593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detect land cover changes with multi-resolution satellite imagery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32825" y="3696618"/>
            <a:ext cx="95055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extend the time series to the 1960s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32825" y="4498034"/>
            <a:ext cx="89539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emphasize importance of Corona data for regions with substantial changes during that time frame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5" name="Flowchart: Process 24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Land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smtClean="0">
                <a:solidFill>
                  <a:schemeClr val="accent2"/>
                </a:solidFill>
              </a:rPr>
              <a:t>change </a:t>
            </a:r>
            <a:r>
              <a:rPr lang="en-US" sz="3200" b="1" dirty="0">
                <a:solidFill>
                  <a:schemeClr val="accent2"/>
                </a:solidFill>
              </a:rPr>
              <a:t>- Conclusions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7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1716024" y="35027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 rot="16200000">
            <a:off x="1830324" y="53386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716024" y="53386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338" y="3432426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880" y="507262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14804" y="1477826"/>
            <a:ext cx="10560050" cy="291574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0" name="Flowchart: Process 19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ocess 20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ocess 21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Outline</a:t>
            </a: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28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erge 3"/>
          <p:cNvSpPr/>
          <p:nvPr/>
        </p:nvSpPr>
        <p:spPr>
          <a:xfrm rot="16200000">
            <a:off x="1771448" y="2024450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657148" y="2024450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0" name="Flowchart: Process 19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ocess 20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ocess 21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2438109" y="3038185"/>
            <a:ext cx="8666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asses wild ungulates habitat changes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16952" y="3816498"/>
            <a:ext cx="8832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evaluate how successful were the protected areas in preserving and restoring habitats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</a:t>
            </a:r>
            <a:r>
              <a:rPr lang="en-US" sz="3200" b="1" dirty="0" smtClean="0">
                <a:solidFill>
                  <a:schemeClr val="accent3"/>
                </a:solidFill>
              </a:rPr>
              <a:t>Introduction</a:t>
            </a:r>
            <a:endParaRPr lang="en-US" sz="3200" b="1" dirty="0">
              <a:solidFill>
                <a:srgbClr val="DAA520"/>
              </a:solidFill>
            </a:endParaRP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7970"/>
          <a:stretch/>
        </p:blipFill>
        <p:spPr>
          <a:xfrm>
            <a:off x="-12700" y="857249"/>
            <a:ext cx="12243816" cy="60221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075B04-A150-427A-9FEB-FE663B001C58}"/>
              </a:ext>
            </a:extLst>
          </p:cNvPr>
          <p:cNvSpPr txBox="1">
            <a:spLocks/>
          </p:cNvSpPr>
          <p:nvPr/>
        </p:nvSpPr>
        <p:spPr>
          <a:xfrm>
            <a:off x="50165" y="6558676"/>
            <a:ext cx="1307934" cy="2336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© Ali </a:t>
            </a:r>
            <a:r>
              <a:rPr lang="en-US" sz="1600" b="1" dirty="0" err="1">
                <a:solidFill>
                  <a:schemeClr val="bg1"/>
                </a:solidFill>
              </a:rPr>
              <a:t>Rza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Introduction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66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0719"/>
          <a:stretch/>
        </p:blipFill>
        <p:spPr>
          <a:xfrm>
            <a:off x="97292" y="875986"/>
            <a:ext cx="7177765" cy="2591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40380" y="960119"/>
            <a:ext cx="8701686" cy="5814061"/>
            <a:chOff x="2941320" y="960119"/>
            <a:chExt cx="8701686" cy="5814061"/>
          </a:xfrm>
        </p:grpSpPr>
        <p:grpSp>
          <p:nvGrpSpPr>
            <p:cNvPr id="11" name="Group 10"/>
            <p:cNvGrpSpPr/>
            <p:nvPr/>
          </p:nvGrpSpPr>
          <p:grpSpPr>
            <a:xfrm>
              <a:off x="2941320" y="960119"/>
              <a:ext cx="8701686" cy="5814061"/>
              <a:chOff x="2941320" y="967739"/>
              <a:chExt cx="8701686" cy="5814061"/>
            </a:xfrm>
          </p:grpSpPr>
          <p:pic>
            <p:nvPicPr>
              <p:cNvPr id="13" name="Picture 4" descr="What Is A Shifting Baselin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5" t="46350" r="2788" b="38301"/>
              <a:stretch/>
            </p:blipFill>
            <p:spPr bwMode="auto">
              <a:xfrm>
                <a:off x="8206740" y="967739"/>
                <a:ext cx="3435776" cy="25679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What Is A Shifting Baselin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9" t="80248" r="2954" b="4500"/>
              <a:stretch/>
            </p:blipFill>
            <p:spPr bwMode="auto">
              <a:xfrm>
                <a:off x="7299959" y="3543299"/>
                <a:ext cx="4343047" cy="323850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What Is A Shifting Baselin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1" t="63270" r="3298" b="21526"/>
              <a:stretch/>
            </p:blipFill>
            <p:spPr bwMode="auto">
              <a:xfrm>
                <a:off x="2941320" y="3535680"/>
                <a:ext cx="4351020" cy="32461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What Is A Shifting Baselin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0" t="639" r="2865" b="84060"/>
              <a:stretch/>
            </p:blipFill>
            <p:spPr bwMode="auto">
              <a:xfrm>
                <a:off x="2941320" y="967741"/>
                <a:ext cx="3429000" cy="25603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4" descr="What Is A Shifting Baselin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" t="18299" r="3353" b="55245"/>
            <a:stretch/>
          </p:blipFill>
          <p:spPr bwMode="auto">
            <a:xfrm>
              <a:off x="6217921" y="960119"/>
              <a:ext cx="1981200" cy="256032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Introduction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:\afarizayeva\PhD_Madison2\Chapter II\Manuscript\FinalFigures\OldVsNew\1_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" y="1539874"/>
            <a:ext cx="5770880" cy="3807178"/>
          </a:xfrm>
          <a:prstGeom prst="rect">
            <a:avLst/>
          </a:prstGeom>
          <a:noFill/>
          <a:ln w="9525" cmpd="sng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5" name="Picture 4" descr="Y:\afarizayeva\PhD_Madison2\Chapter II\Manuscript\FinalFigures\OldVsNew\1(1)_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"/>
          <a:stretch>
            <a:fillRect/>
          </a:stretch>
        </p:blipFill>
        <p:spPr bwMode="auto">
          <a:xfrm>
            <a:off x="6042422" y="1532253"/>
            <a:ext cx="5783818" cy="3815713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23D083-9873-48CE-B4AD-B693CBD18EAB}"/>
              </a:ext>
            </a:extLst>
          </p:cNvPr>
          <p:cNvSpPr/>
          <p:nvPr/>
        </p:nvSpPr>
        <p:spPr>
          <a:xfrm>
            <a:off x="10408681" y="5320474"/>
            <a:ext cx="1770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A. Muradov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23D083-9873-48CE-B4AD-B693CBD18EAB}"/>
              </a:ext>
            </a:extLst>
          </p:cNvPr>
          <p:cNvSpPr/>
          <p:nvPr/>
        </p:nvSpPr>
        <p:spPr>
          <a:xfrm>
            <a:off x="1600201" y="5292982"/>
            <a:ext cx="4537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National Archive Department of Azerbaijan</a:t>
            </a:r>
          </a:p>
        </p:txBody>
      </p:sp>
      <p:sp>
        <p:nvSpPr>
          <p:cNvPr id="2" name="Rectangle 1"/>
          <p:cNvSpPr/>
          <p:nvPr/>
        </p:nvSpPr>
        <p:spPr>
          <a:xfrm>
            <a:off x="8531015" y="1127749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2019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7704" y="1127748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1958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2093" y="5892284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Sarybash</a:t>
            </a:r>
            <a:r>
              <a:rPr lang="en-US" sz="2400" dirty="0"/>
              <a:t> village, </a:t>
            </a:r>
            <a:r>
              <a:rPr lang="en-US" sz="2400" dirty="0" err="1"/>
              <a:t>Gakh</a:t>
            </a:r>
            <a:r>
              <a:rPr lang="en-US" sz="2400" dirty="0"/>
              <a:t>, Azerbaijan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Introduction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Green Revolution: History, Technologies, and Impa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0"/>
          <a:stretch/>
        </p:blipFill>
        <p:spPr bwMode="auto">
          <a:xfrm>
            <a:off x="1679099" y="1276350"/>
            <a:ext cx="8833802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4063" y="837403"/>
            <a:ext cx="3143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“Green Revolution”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Human population growth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3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485665" y="866601"/>
            <a:ext cx="5220670" cy="5991399"/>
            <a:chOff x="1455417" y="866601"/>
            <a:chExt cx="5220670" cy="59913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9941" r="50446" b="24379"/>
            <a:stretch/>
          </p:blipFill>
          <p:spPr>
            <a:xfrm>
              <a:off x="1455417" y="1257300"/>
              <a:ext cx="5220670" cy="5600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71167" t="1" r="-1" b="95956"/>
            <a:stretch/>
          </p:blipFill>
          <p:spPr>
            <a:xfrm>
              <a:off x="3340100" y="866601"/>
              <a:ext cx="2770450" cy="3144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7296" t="5801" b="92689"/>
            <a:stretch/>
          </p:blipFill>
          <p:spPr>
            <a:xfrm>
              <a:off x="1492006" y="1158317"/>
              <a:ext cx="5076434" cy="9898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Introduction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2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1" y="874394"/>
            <a:ext cx="7410352" cy="5748663"/>
            <a:chOff x="15241" y="874394"/>
            <a:chExt cx="7410352" cy="5748663"/>
          </a:xfrm>
        </p:grpSpPr>
        <p:pic>
          <p:nvPicPr>
            <p:cNvPr id="41986" name="Picture 2" descr="https://azerbaijan.az/media/images/static-maps/new/zoogeographic_en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9"/>
            <a:stretch/>
          </p:blipFill>
          <p:spPr bwMode="auto">
            <a:xfrm>
              <a:off x="15241" y="874395"/>
              <a:ext cx="7371058" cy="57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azerbaijan.az/media/images/static-maps/new/zoogeographic_en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23" b="80712"/>
            <a:stretch/>
          </p:blipFill>
          <p:spPr bwMode="auto">
            <a:xfrm>
              <a:off x="7216140" y="874394"/>
              <a:ext cx="204058" cy="1083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s://azerbaijan.az/media/images/static-maps/new/zoogeographic_en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23" b="80712"/>
            <a:stretch/>
          </p:blipFill>
          <p:spPr bwMode="auto">
            <a:xfrm>
              <a:off x="7216140" y="1921940"/>
              <a:ext cx="204058" cy="1083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s://azerbaijan.az/media/images/static-maps/new/zoogeographic_en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23" r="2077" b="80712"/>
            <a:stretch/>
          </p:blipFill>
          <p:spPr bwMode="auto">
            <a:xfrm>
              <a:off x="7379874" y="2583112"/>
              <a:ext cx="45719" cy="1083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8253259" y="1633053"/>
            <a:ext cx="249459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407 bird species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126 mammal species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123 fish species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64 reptile species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11 amphibian species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12269" y="4877668"/>
            <a:ext cx="4117153" cy="1772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en-US" dirty="0"/>
              <a:t>High mountains</a:t>
            </a:r>
          </a:p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en-US" dirty="0"/>
              <a:t>Forests</a:t>
            </a:r>
          </a:p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en-US" dirty="0"/>
              <a:t>Low mountains, steppes and semi-deserts</a:t>
            </a:r>
          </a:p>
          <a:p>
            <a:pPr>
              <a:spcBef>
                <a:spcPts val="200"/>
              </a:spcBef>
            </a:pPr>
            <a:r>
              <a:rPr lang="en-US" dirty="0"/>
              <a:t>Plains and lowlands, meadow-forest, </a:t>
            </a:r>
          </a:p>
          <a:p>
            <a:pPr>
              <a:spcBef>
                <a:spcPts val="200"/>
              </a:spcBef>
            </a:pPr>
            <a:r>
              <a:rPr lang="en-US" dirty="0"/>
              <a:t>dry steppe and semi-deserts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1583" y="6613530"/>
            <a:ext cx="15616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boundtoazerbaijan.com</a:t>
            </a:r>
          </a:p>
        </p:txBody>
      </p:sp>
      <p:pic>
        <p:nvPicPr>
          <p:cNvPr id="73" name="Picture 2" descr="https://azerbaijan.az/media/images/static-maps/new/zoogeographic_e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3" r="2077" b="80712"/>
          <a:stretch/>
        </p:blipFill>
        <p:spPr bwMode="auto">
          <a:xfrm>
            <a:off x="7379874" y="3641710"/>
            <a:ext cx="45719" cy="10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ttps://azerbaijan.az/media/images/static-maps/new/zoogeographic_e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3" r="2077" b="80712"/>
          <a:stretch/>
        </p:blipFill>
        <p:spPr bwMode="auto">
          <a:xfrm>
            <a:off x="7379874" y="4719005"/>
            <a:ext cx="45719" cy="10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s://azerbaijan.az/media/images/static-maps/new/zoogeographic_e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3" r="2077" b="80712"/>
          <a:stretch/>
        </p:blipFill>
        <p:spPr bwMode="auto">
          <a:xfrm>
            <a:off x="7380854" y="5537769"/>
            <a:ext cx="45719" cy="10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6234708" y="4879052"/>
            <a:ext cx="1249060" cy="1479795"/>
            <a:chOff x="6166352" y="5167780"/>
            <a:chExt cx="1249060" cy="1479795"/>
          </a:xfrm>
        </p:grpSpPr>
        <p:grpSp>
          <p:nvGrpSpPr>
            <p:cNvPr id="77" name="Group 76"/>
            <p:cNvGrpSpPr/>
            <p:nvPr/>
          </p:nvGrpSpPr>
          <p:grpSpPr>
            <a:xfrm>
              <a:off x="6167376" y="5531807"/>
              <a:ext cx="1192955" cy="382779"/>
              <a:chOff x="6175586" y="5205991"/>
              <a:chExt cx="1192955" cy="382779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6199946" y="5217979"/>
                <a:ext cx="1165501" cy="370791"/>
                <a:chOff x="6199946" y="5217979"/>
                <a:chExt cx="1165501" cy="370791"/>
              </a:xfrm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6199946" y="5219438"/>
                  <a:ext cx="290464" cy="369332"/>
                </a:xfrm>
                <a:prstGeom prst="rect">
                  <a:avLst/>
                </a:prstGeom>
                <a:solidFill>
                  <a:srgbClr val="98C89E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6472230" y="5217979"/>
                  <a:ext cx="290464" cy="369332"/>
                </a:xfrm>
                <a:prstGeom prst="rect">
                  <a:avLst/>
                </a:prstGeom>
                <a:solidFill>
                  <a:srgbClr val="98C89E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6760760" y="5219135"/>
                  <a:ext cx="345703" cy="369332"/>
                </a:xfrm>
                <a:prstGeom prst="rect">
                  <a:avLst/>
                </a:prstGeom>
                <a:solidFill>
                  <a:srgbClr val="6A926F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7006624" y="5218894"/>
                  <a:ext cx="358823" cy="369332"/>
                </a:xfrm>
                <a:prstGeom prst="rect">
                  <a:avLst/>
                </a:prstGeom>
                <a:solidFill>
                  <a:srgbClr val="6A926F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</p:grpSp>
          <p:sp>
            <p:nvSpPr>
              <p:cNvPr id="99" name="Rectangle 98"/>
              <p:cNvSpPr/>
              <p:nvPr/>
            </p:nvSpPr>
            <p:spPr>
              <a:xfrm>
                <a:off x="6175586" y="5205991"/>
                <a:ext cx="11929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dirty="0"/>
                  <a:t>   V        VI  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167935" y="6269558"/>
              <a:ext cx="1242648" cy="378017"/>
              <a:chOff x="6175586" y="5205991"/>
              <a:chExt cx="1242648" cy="378017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6199946" y="5214132"/>
                <a:ext cx="1165922" cy="369876"/>
                <a:chOff x="6199946" y="5214132"/>
                <a:chExt cx="1165922" cy="369876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6199946" y="5214676"/>
                  <a:ext cx="393192" cy="369332"/>
                </a:xfrm>
                <a:prstGeom prst="rect">
                  <a:avLst/>
                </a:prstGeom>
                <a:solidFill>
                  <a:srgbClr val="F8C189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6593138" y="5214132"/>
                  <a:ext cx="393192" cy="369332"/>
                </a:xfrm>
                <a:prstGeom prst="rect">
                  <a:avLst/>
                </a:prstGeom>
                <a:solidFill>
                  <a:srgbClr val="FCD9AF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6981402" y="5214132"/>
                  <a:ext cx="384466" cy="369332"/>
                </a:xfrm>
                <a:prstGeom prst="rect">
                  <a:avLst/>
                </a:prstGeom>
                <a:solidFill>
                  <a:srgbClr val="FFFFBF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</p:grpSp>
          <p:sp>
            <p:nvSpPr>
              <p:cNvPr id="94" name="Rectangle 93"/>
              <p:cNvSpPr/>
              <p:nvPr/>
            </p:nvSpPr>
            <p:spPr>
              <a:xfrm>
                <a:off x="6175586" y="5205991"/>
                <a:ext cx="12426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dirty="0"/>
                  <a:t> IX    X     XI 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167935" y="5901203"/>
              <a:ext cx="1212191" cy="378939"/>
              <a:chOff x="6175586" y="5205991"/>
              <a:chExt cx="1212191" cy="378939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6199946" y="5214132"/>
                <a:ext cx="1164942" cy="370798"/>
                <a:chOff x="6199946" y="5214132"/>
                <a:chExt cx="1164942" cy="370798"/>
              </a:xfrm>
            </p:grpSpPr>
            <p:sp>
              <p:nvSpPr>
                <p:cNvPr id="89" name="Rectangle 88"/>
                <p:cNvSpPr/>
                <p:nvPr/>
              </p:nvSpPr>
              <p:spPr>
                <a:xfrm>
                  <a:off x="6199946" y="5214676"/>
                  <a:ext cx="290464" cy="369332"/>
                </a:xfrm>
                <a:prstGeom prst="rect">
                  <a:avLst/>
                </a:prstGeom>
                <a:solidFill>
                  <a:srgbClr val="B9B9A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6472230" y="5215598"/>
                  <a:ext cx="345104" cy="369332"/>
                </a:xfrm>
                <a:prstGeom prst="rect">
                  <a:avLst/>
                </a:prstGeom>
                <a:solidFill>
                  <a:srgbClr val="B9B9A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763141" y="5214373"/>
                  <a:ext cx="387257" cy="369332"/>
                </a:xfrm>
                <a:prstGeom prst="rect">
                  <a:avLst/>
                </a:prstGeom>
                <a:solidFill>
                  <a:srgbClr val="D6CA90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052708" y="5214132"/>
                  <a:ext cx="312180" cy="369332"/>
                </a:xfrm>
                <a:prstGeom prst="rect">
                  <a:avLst/>
                </a:prstGeom>
                <a:solidFill>
                  <a:srgbClr val="D6CA90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</p:grpSp>
          <p:sp>
            <p:nvSpPr>
              <p:cNvPr id="88" name="Rectangle 87"/>
              <p:cNvSpPr/>
              <p:nvPr/>
            </p:nvSpPr>
            <p:spPr>
              <a:xfrm>
                <a:off x="6175586" y="5205991"/>
                <a:ext cx="12121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dirty="0"/>
                  <a:t>  VII      VIII </a:t>
                </a: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6166352" y="5167780"/>
              <a:ext cx="1249060" cy="378939"/>
              <a:chOff x="6175586" y="5205991"/>
              <a:chExt cx="1249060" cy="378939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6199946" y="5214132"/>
                <a:ext cx="1166525" cy="370798"/>
                <a:chOff x="6199946" y="5214132"/>
                <a:chExt cx="1166525" cy="370798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6199946" y="5214676"/>
                  <a:ext cx="290464" cy="369332"/>
                </a:xfrm>
                <a:prstGeom prst="rect">
                  <a:avLst/>
                </a:prstGeom>
                <a:solidFill>
                  <a:srgbClr val="B4ABEE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6472230" y="5215598"/>
                  <a:ext cx="290464" cy="369332"/>
                </a:xfrm>
                <a:prstGeom prst="rect">
                  <a:avLst/>
                </a:prstGeom>
                <a:solidFill>
                  <a:srgbClr val="DDD3FA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6763142" y="5214373"/>
                  <a:ext cx="290464" cy="369332"/>
                </a:xfrm>
                <a:prstGeom prst="rect">
                  <a:avLst/>
                </a:prstGeom>
                <a:solidFill>
                  <a:srgbClr val="DCEDED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7052708" y="5214132"/>
                  <a:ext cx="313763" cy="369332"/>
                </a:xfrm>
                <a:prstGeom prst="rect">
                  <a:avLst/>
                </a:prstGeom>
                <a:solidFill>
                  <a:srgbClr val="A8CFB6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 </a:t>
                  </a:r>
                </a:p>
              </p:txBody>
            </p:sp>
          </p:grpSp>
          <p:sp>
            <p:nvSpPr>
              <p:cNvPr id="82" name="Rectangle 81"/>
              <p:cNvSpPr/>
              <p:nvPr/>
            </p:nvSpPr>
            <p:spPr>
              <a:xfrm>
                <a:off x="6175586" y="5205991"/>
                <a:ext cx="12490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dirty="0"/>
                  <a:t> I   II   III   IV</a:t>
                </a:r>
              </a:p>
            </p:txBody>
          </p:sp>
        </p:grpSp>
      </p:grpSp>
      <p:sp>
        <p:nvSpPr>
          <p:cNvPr id="16" name="Flowchart: Process 15"/>
          <p:cNvSpPr/>
          <p:nvPr/>
        </p:nvSpPr>
        <p:spPr>
          <a:xfrm>
            <a:off x="6200775" y="4496021"/>
            <a:ext cx="5259705" cy="2119415"/>
          </a:xfrm>
          <a:prstGeom prst="flowChartProcess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6157759" y="4526086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spcAft>
                <a:spcPts val="500"/>
              </a:spcAft>
            </a:pPr>
            <a:r>
              <a:rPr lang="en-US" dirty="0"/>
              <a:t>Biomes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</a:t>
            </a:r>
            <a:r>
              <a:rPr lang="en-US" sz="3200" b="1" dirty="0" smtClean="0">
                <a:solidFill>
                  <a:schemeClr val="accent3"/>
                </a:solidFill>
              </a:rPr>
              <a:t> Study area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31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3666" r="2871" b="4062"/>
          <a:stretch/>
        </p:blipFill>
        <p:spPr>
          <a:xfrm>
            <a:off x="2247899" y="914401"/>
            <a:ext cx="7924801" cy="5854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Study area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03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10856" y="1062875"/>
            <a:ext cx="10649490" cy="5496696"/>
            <a:chOff x="535912" y="884536"/>
            <a:chExt cx="10649490" cy="5496696"/>
          </a:xfrm>
        </p:grpSpPr>
        <p:grpSp>
          <p:nvGrpSpPr>
            <p:cNvPr id="6" name="Group 5"/>
            <p:cNvGrpSpPr/>
            <p:nvPr/>
          </p:nvGrpSpPr>
          <p:grpSpPr>
            <a:xfrm>
              <a:off x="535912" y="884536"/>
              <a:ext cx="10649490" cy="5496696"/>
              <a:chOff x="431009" y="1137926"/>
              <a:chExt cx="10305087" cy="5256707"/>
            </a:xfrm>
          </p:grpSpPr>
          <p:pic>
            <p:nvPicPr>
              <p:cNvPr id="5" name="Picture 4" descr="Y:\afarizayeva\PhD_Madison2\Chapter III\Manuscript\FinalFigures\Figure1 - studyArea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116"/>
              <a:stretch>
                <a:fillRect/>
              </a:stretch>
            </p:blipFill>
            <p:spPr bwMode="auto">
              <a:xfrm>
                <a:off x="431009" y="1137926"/>
                <a:ext cx="10208045" cy="52567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92455" y="1186508"/>
                <a:ext cx="596900" cy="5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129004" y="1137926"/>
                <a:ext cx="551444" cy="3382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99246" y="4007072"/>
                <a:ext cx="2736850" cy="23072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7420195" y="5171325"/>
              <a:ext cx="1107461" cy="1125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2" descr="Logo, project, r icon - Free download on Iconfi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527" y="5145185"/>
            <a:ext cx="1100773" cy="11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Y:\afarizayeva\PhD_Madison2\Chapter III\Manuscript\FinalFigures\Figure1 - studyArea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D84BA"/>
              </a:clrFrom>
              <a:clrTo>
                <a:srgbClr val="2D84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9" b="69309"/>
          <a:stretch/>
        </p:blipFill>
        <p:spPr bwMode="auto">
          <a:xfrm>
            <a:off x="8308181" y="1098857"/>
            <a:ext cx="3838786" cy="26277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Flowchart: Process 47"/>
          <p:cNvSpPr/>
          <p:nvPr/>
        </p:nvSpPr>
        <p:spPr>
          <a:xfrm>
            <a:off x="7031232" y="1146808"/>
            <a:ext cx="1264844" cy="178954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Process 48"/>
          <p:cNvSpPr/>
          <p:nvPr/>
        </p:nvSpPr>
        <p:spPr>
          <a:xfrm>
            <a:off x="8383311" y="960377"/>
            <a:ext cx="633376" cy="50169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Process 50"/>
          <p:cNvSpPr/>
          <p:nvPr/>
        </p:nvSpPr>
        <p:spPr>
          <a:xfrm>
            <a:off x="8528932" y="3505200"/>
            <a:ext cx="975510" cy="540219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8227811" y="3221398"/>
            <a:ext cx="311000" cy="203283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Process 53"/>
          <p:cNvSpPr/>
          <p:nvPr/>
        </p:nvSpPr>
        <p:spPr>
          <a:xfrm>
            <a:off x="7505700" y="2868015"/>
            <a:ext cx="790375" cy="20259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823216" y="3711165"/>
            <a:ext cx="23498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200" dirty="0"/>
              <a:t>Corona availability</a:t>
            </a:r>
          </a:p>
          <a:p>
            <a:pPr lvl="0">
              <a:defRPr/>
            </a:pPr>
            <a:r>
              <a:rPr lang="en-US" sz="2200" dirty="0"/>
              <a:t>within study area</a:t>
            </a:r>
          </a:p>
        </p:txBody>
      </p:sp>
      <p:sp>
        <p:nvSpPr>
          <p:cNvPr id="56" name="Flowchart: Process 55"/>
          <p:cNvSpPr/>
          <p:nvPr/>
        </p:nvSpPr>
        <p:spPr>
          <a:xfrm>
            <a:off x="7832556" y="2966186"/>
            <a:ext cx="504329" cy="20692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8491544" y="3383194"/>
            <a:ext cx="436796" cy="296699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571106" y="5101861"/>
            <a:ext cx="76815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dirty="0"/>
              <a:t>4,466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71106" y="5938861"/>
            <a:ext cx="52290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dirty="0"/>
              <a:t>-27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320480" y="4799227"/>
            <a:ext cx="147085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dirty="0"/>
              <a:t>Elevation, m</a:t>
            </a:r>
          </a:p>
        </p:txBody>
      </p:sp>
      <p:pic>
        <p:nvPicPr>
          <p:cNvPr id="61" name="Picture 60" descr="Y:\afarizayeva\PhD_Madison2\Chapter III\Manuscript\FinalFigures\Figure1 - studyArea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2" t="59263" r="32623" b="29244"/>
          <a:stretch/>
        </p:blipFill>
        <p:spPr bwMode="auto">
          <a:xfrm>
            <a:off x="7318063" y="5180918"/>
            <a:ext cx="338697" cy="120344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46187" y="882842"/>
            <a:ext cx="1665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90,000 km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Study area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406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A2B7B1-E28D-5070-6973-256BCA77E393}"/>
              </a:ext>
            </a:extLst>
          </p:cNvPr>
          <p:cNvGrpSpPr/>
          <p:nvPr/>
        </p:nvGrpSpPr>
        <p:grpSpPr>
          <a:xfrm>
            <a:off x="8407531" y="1035753"/>
            <a:ext cx="2677216" cy="1828800"/>
            <a:chOff x="14510115" y="27425133"/>
            <a:chExt cx="2677216" cy="1828800"/>
          </a:xfrm>
        </p:grpSpPr>
        <p:pic>
          <p:nvPicPr>
            <p:cNvPr id="5" name="Picture 4" descr="A picture containing mammal, outdoor, sky, ground&#10;&#10;Description automatically generated">
              <a:extLst>
                <a:ext uri="{FF2B5EF4-FFF2-40B4-BE49-F238E27FC236}">
                  <a16:creationId xmlns:a16="http://schemas.microsoft.com/office/drawing/2014/main" id="{0817336A-F884-C62E-0173-7840EC19F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115" y="27425133"/>
              <a:ext cx="2594041" cy="18288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5C3A7C6-0109-27A3-410D-74242956109B}"/>
                </a:ext>
              </a:extLst>
            </p:cNvPr>
            <p:cNvSpPr/>
            <p:nvPr/>
          </p:nvSpPr>
          <p:spPr>
            <a:xfrm>
              <a:off x="16397982" y="29023101"/>
              <a:ext cx="7893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B. </a:t>
              </a:r>
              <a:r>
                <a:rPr lang="en-US" sz="900" i="1" dirty="0" err="1">
                  <a:solidFill>
                    <a:srgbClr val="EBF1DE"/>
                  </a:solidFill>
                </a:rPr>
                <a:t>Ghorbani</a:t>
              </a:r>
              <a:endParaRPr lang="en-US" sz="900" i="1" dirty="0">
                <a:solidFill>
                  <a:srgbClr val="EBF1DE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53BF200-4F94-4292-AB7B-F0D56E1E178F}"/>
              </a:ext>
            </a:extLst>
          </p:cNvPr>
          <p:cNvGrpSpPr/>
          <p:nvPr/>
        </p:nvGrpSpPr>
        <p:grpSpPr>
          <a:xfrm>
            <a:off x="8895993" y="3948399"/>
            <a:ext cx="2779425" cy="1828800"/>
            <a:chOff x="23399858" y="27431998"/>
            <a:chExt cx="2779425" cy="1828800"/>
          </a:xfrm>
        </p:grpSpPr>
        <p:pic>
          <p:nvPicPr>
            <p:cNvPr id="8" name="Picture 7" descr="A ram lays on the ground&#10;&#10;Description automatically generated with low confidence">
              <a:extLst>
                <a:ext uri="{FF2B5EF4-FFF2-40B4-BE49-F238E27FC236}">
                  <a16:creationId xmlns:a16="http://schemas.microsoft.com/office/drawing/2014/main" id="{B60B5FAD-2F28-690E-279E-5C1B3F608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082" y="27431998"/>
              <a:ext cx="2743201" cy="1828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23399858" y="29029966"/>
              <a:ext cx="7893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Muradov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725F7E-6382-E842-0838-89037AB777B7}"/>
              </a:ext>
            </a:extLst>
          </p:cNvPr>
          <p:cNvGrpSpPr/>
          <p:nvPr/>
        </p:nvGrpSpPr>
        <p:grpSpPr>
          <a:xfrm>
            <a:off x="5902067" y="3948399"/>
            <a:ext cx="2443854" cy="1828800"/>
            <a:chOff x="32175493" y="27253043"/>
            <a:chExt cx="2443854" cy="1828800"/>
          </a:xfrm>
        </p:grpSpPr>
        <p:pic>
          <p:nvPicPr>
            <p:cNvPr id="11" name="Picture 10" descr="A deer and a baby deer in a grassy field&#10;&#10;Description automatically generated with low confidence">
              <a:extLst>
                <a:ext uri="{FF2B5EF4-FFF2-40B4-BE49-F238E27FC236}">
                  <a16:creationId xmlns:a16="http://schemas.microsoft.com/office/drawing/2014/main" id="{058A402A-46E5-FC02-B173-5F7D28683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3" r="29026" b="11425"/>
            <a:stretch/>
          </p:blipFill>
          <p:spPr>
            <a:xfrm>
              <a:off x="32175493" y="27253043"/>
              <a:ext cx="2392587" cy="1828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875B9C-AE8B-AFAF-7E12-95837BF19DA5}"/>
                </a:ext>
              </a:extLst>
            </p:cNvPr>
            <p:cNvSpPr/>
            <p:nvPr/>
          </p:nvSpPr>
          <p:spPr>
            <a:xfrm>
              <a:off x="33829998" y="28851011"/>
              <a:ext cx="7893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</a:t>
              </a:r>
              <a:r>
                <a:rPr lang="en-US" sz="900" i="1" dirty="0" err="1">
                  <a:solidFill>
                    <a:srgbClr val="EBF1DE"/>
                  </a:solidFill>
                </a:rPr>
                <a:t>Lipkovich</a:t>
              </a:r>
              <a:endParaRPr lang="en-US" sz="900" i="1" dirty="0">
                <a:solidFill>
                  <a:srgbClr val="EBF1DE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196221" y="2878461"/>
            <a:ext cx="3016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Goitered gazelle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/>
              <a:t>Gazella </a:t>
            </a:r>
            <a:r>
              <a:rPr lang="en-US" sz="2400" i="1" dirty="0" err="1"/>
              <a:t>subgutturosa</a:t>
            </a:r>
            <a:r>
              <a:rPr lang="en-US" sz="2400" dirty="0"/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57361" y="5794938"/>
            <a:ext cx="2866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East Caucasian tur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/>
              <a:t>Capra </a:t>
            </a:r>
            <a:r>
              <a:rPr lang="en-US" sz="2400" i="1" dirty="0" err="1"/>
              <a:t>cylindricornis</a:t>
            </a:r>
            <a:r>
              <a:rPr lang="en-US" sz="2400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94701" y="5794938"/>
            <a:ext cx="2866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Roe deer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/>
              <a:t>Capreolus capreolus</a:t>
            </a:r>
            <a:r>
              <a:rPr lang="en-US" sz="2400" dirty="0"/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94038" y="5794938"/>
            <a:ext cx="259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Red deer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/>
              <a:t>Cervus elaphus</a:t>
            </a:r>
            <a:r>
              <a:rPr lang="en-US" sz="2400" dirty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0175" y="5794938"/>
            <a:ext cx="2241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Mouflon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/>
              <a:t>Ovis </a:t>
            </a:r>
            <a:r>
              <a:rPr lang="en-US" sz="2400" i="1" dirty="0" err="1"/>
              <a:t>gmelini</a:t>
            </a:r>
            <a:r>
              <a:rPr lang="en-US" sz="2400" dirty="0"/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1295" y="2896200"/>
            <a:ext cx="2908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Chamois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/>
              <a:t>Rupicapra rupicapra</a:t>
            </a:r>
            <a:r>
              <a:rPr lang="en-US" sz="2400" dirty="0"/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8638" y="2896200"/>
            <a:ext cx="2659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Bezoar goat </a:t>
            </a:r>
          </a:p>
          <a:p>
            <a:pPr algn="ctr"/>
            <a:r>
              <a:rPr lang="en-US" sz="2400" dirty="0"/>
              <a:t>(</a:t>
            </a:r>
            <a:r>
              <a:rPr lang="en-US" sz="2400" i="1" dirty="0"/>
              <a:t>Capra aegagrus</a:t>
            </a:r>
            <a:r>
              <a:rPr lang="en-US" sz="2400" dirty="0"/>
              <a:t>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750777" y="3950775"/>
            <a:ext cx="2686769" cy="1828800"/>
            <a:chOff x="3084287" y="4014692"/>
            <a:chExt cx="2686769" cy="1828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6" t="21442" r="21492" b="18197"/>
            <a:stretch/>
          </p:blipFill>
          <p:spPr>
            <a:xfrm>
              <a:off x="3084287" y="4014692"/>
              <a:ext cx="2637442" cy="18288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4981707" y="5610284"/>
              <a:ext cx="7893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Muradov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92543" y="1049661"/>
            <a:ext cx="2747415" cy="1828800"/>
            <a:chOff x="4392543" y="966281"/>
            <a:chExt cx="2747415" cy="18288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5" t="18032" r="17587" b="31487"/>
            <a:stretch/>
          </p:blipFill>
          <p:spPr>
            <a:xfrm>
              <a:off x="4392543" y="966281"/>
              <a:ext cx="2705828" cy="182880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6350609" y="2550341"/>
              <a:ext cx="7893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Muradov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8638" y="1049661"/>
            <a:ext cx="2659972" cy="1858286"/>
            <a:chOff x="811860" y="981973"/>
            <a:chExt cx="2659972" cy="18582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3"/>
            <a:stretch/>
          </p:blipFill>
          <p:spPr>
            <a:xfrm>
              <a:off x="866327" y="981973"/>
              <a:ext cx="2605505" cy="18288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811860" y="2609427"/>
              <a:ext cx="113524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WWF Azerbaijan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4603" y="3948399"/>
            <a:ext cx="2326720" cy="1828800"/>
            <a:chOff x="306643" y="3825606"/>
            <a:chExt cx="2326720" cy="18288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85" b="5951"/>
            <a:stretch/>
          </p:blipFill>
          <p:spPr>
            <a:xfrm>
              <a:off x="357910" y="3825606"/>
              <a:ext cx="2275453" cy="182880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306643" y="5423574"/>
              <a:ext cx="109930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WWF Azerbaijan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</a:t>
            </a:r>
            <a:r>
              <a:rPr lang="en-US" sz="3200" b="1" dirty="0" smtClean="0">
                <a:solidFill>
                  <a:schemeClr val="accent3"/>
                </a:solidFill>
              </a:rPr>
              <a:t>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471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718323-B1D1-FAF3-1A94-90774D32A3AA}"/>
              </a:ext>
            </a:extLst>
          </p:cNvPr>
          <p:cNvSpPr/>
          <p:nvPr/>
        </p:nvSpPr>
        <p:spPr>
          <a:xfrm>
            <a:off x="10637776" y="1001268"/>
            <a:ext cx="1335488" cy="5696712"/>
          </a:xfrm>
          <a:prstGeom prst="rect">
            <a:avLst/>
          </a:prstGeom>
          <a:solidFill>
            <a:srgbClr val="ABD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4227EE-E36C-9C21-70F5-42620621B86B}"/>
              </a:ext>
            </a:extLst>
          </p:cNvPr>
          <p:cNvGrpSpPr/>
          <p:nvPr/>
        </p:nvGrpSpPr>
        <p:grpSpPr>
          <a:xfrm>
            <a:off x="410850" y="1001268"/>
            <a:ext cx="11207598" cy="5696712"/>
            <a:chOff x="-5726813" y="782619"/>
            <a:chExt cx="11207598" cy="569671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26813" y="782619"/>
              <a:ext cx="10331889" cy="569671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349362" y="782619"/>
              <a:ext cx="2131423" cy="5696712"/>
            </a:xfrm>
            <a:prstGeom prst="rect">
              <a:avLst/>
            </a:prstGeom>
            <a:solidFill>
              <a:srgbClr val="AB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A4DF2C1-D038-0F70-7B84-576131A1CE8B}"/>
              </a:ext>
            </a:extLst>
          </p:cNvPr>
          <p:cNvSpPr/>
          <p:nvPr/>
        </p:nvSpPr>
        <p:spPr>
          <a:xfrm>
            <a:off x="8078296" y="4660106"/>
            <a:ext cx="1716967" cy="1938047"/>
          </a:xfrm>
          <a:prstGeom prst="rect">
            <a:avLst/>
          </a:prstGeom>
          <a:solidFill>
            <a:srgbClr val="ABD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269A75-FC90-C769-1558-51CF4105900F}"/>
              </a:ext>
            </a:extLst>
          </p:cNvPr>
          <p:cNvGrpSpPr/>
          <p:nvPr/>
        </p:nvGrpSpPr>
        <p:grpSpPr>
          <a:xfrm>
            <a:off x="8135633" y="4397633"/>
            <a:ext cx="97700" cy="2086382"/>
            <a:chOff x="8135633" y="4397633"/>
            <a:chExt cx="97700" cy="2086382"/>
          </a:xfrm>
        </p:grpSpPr>
        <p:sp>
          <p:nvSpPr>
            <p:cNvPr id="18" name="Oval 17"/>
            <p:cNvSpPr/>
            <p:nvPr/>
          </p:nvSpPr>
          <p:spPr>
            <a:xfrm>
              <a:off x="8141893" y="6392575"/>
              <a:ext cx="91440" cy="91440"/>
            </a:xfrm>
            <a:prstGeom prst="ellipse">
              <a:avLst/>
            </a:prstGeom>
            <a:solidFill>
              <a:srgbClr val="FD4502"/>
            </a:solidFill>
            <a:ln>
              <a:solidFill>
                <a:srgbClr val="FD45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135633" y="6062118"/>
              <a:ext cx="91440" cy="91440"/>
            </a:xfrm>
            <a:prstGeom prst="ellipse">
              <a:avLst/>
            </a:prstGeom>
            <a:solidFill>
              <a:srgbClr val="02AAEF"/>
            </a:solidFill>
            <a:ln>
              <a:solidFill>
                <a:srgbClr val="02A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135633" y="5064647"/>
              <a:ext cx="91440" cy="91440"/>
            </a:xfrm>
            <a:prstGeom prst="ellipse">
              <a:avLst/>
            </a:prstGeom>
            <a:solidFill>
              <a:srgbClr val="FFA702"/>
            </a:solidFill>
            <a:ln>
              <a:solidFill>
                <a:srgbClr val="FFA7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135633" y="4731140"/>
              <a:ext cx="91440" cy="91440"/>
            </a:xfrm>
            <a:prstGeom prst="ellipse">
              <a:avLst/>
            </a:prstGeom>
            <a:solidFill>
              <a:srgbClr val="01FF01"/>
            </a:solidFill>
            <a:ln>
              <a:solidFill>
                <a:srgbClr val="01FF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027D2E6-6E1A-C19A-650F-3EE2FDF922F0}"/>
                </a:ext>
              </a:extLst>
            </p:cNvPr>
            <p:cNvSpPr/>
            <p:nvPr/>
          </p:nvSpPr>
          <p:spPr>
            <a:xfrm>
              <a:off x="8135744" y="5728611"/>
              <a:ext cx="91440" cy="91440"/>
            </a:xfrm>
            <a:prstGeom prst="ellipse">
              <a:avLst/>
            </a:prstGeom>
            <a:solidFill>
              <a:srgbClr val="FF6EC9"/>
            </a:solidFill>
            <a:ln>
              <a:solidFill>
                <a:srgbClr val="FF6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C7E4774-A9FA-C37D-AABB-D4AB47E36359}"/>
                </a:ext>
              </a:extLst>
            </p:cNvPr>
            <p:cNvSpPr/>
            <p:nvPr/>
          </p:nvSpPr>
          <p:spPr>
            <a:xfrm>
              <a:off x="8135633" y="5395104"/>
              <a:ext cx="91440" cy="91440"/>
            </a:xfrm>
            <a:prstGeom prst="ellipse">
              <a:avLst/>
            </a:prstGeom>
            <a:solidFill>
              <a:srgbClr val="FFD502"/>
            </a:solidFill>
            <a:ln>
              <a:solidFill>
                <a:srgbClr val="FFD5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AA6398-ED9D-6AFE-1928-3AE464F0F63A}"/>
                </a:ext>
              </a:extLst>
            </p:cNvPr>
            <p:cNvSpPr/>
            <p:nvPr/>
          </p:nvSpPr>
          <p:spPr>
            <a:xfrm>
              <a:off x="8135633" y="4397633"/>
              <a:ext cx="91440" cy="91440"/>
            </a:xfrm>
            <a:prstGeom prst="ellipse">
              <a:avLst/>
            </a:prstGeom>
            <a:solidFill>
              <a:srgbClr val="9E2EFF"/>
            </a:solidFill>
            <a:ln>
              <a:solidFill>
                <a:srgbClr val="9E2E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9" r="4807" b="86791"/>
          <a:stretch/>
        </p:blipFill>
        <p:spPr>
          <a:xfrm>
            <a:off x="10637776" y="1001268"/>
            <a:ext cx="569742" cy="75250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A11C2-893A-3473-3EB9-D610D8D2DF55}"/>
              </a:ext>
            </a:extLst>
          </p:cNvPr>
          <p:cNvSpPr/>
          <p:nvPr/>
        </p:nvSpPr>
        <p:spPr>
          <a:xfrm>
            <a:off x="8290781" y="4196561"/>
            <a:ext cx="3682483" cy="2462213"/>
          </a:xfrm>
          <a:prstGeom prst="rect">
            <a:avLst/>
          </a:prstGeom>
          <a:solidFill>
            <a:srgbClr val="ABD2E1"/>
          </a:solidFill>
        </p:spPr>
        <p:txBody>
          <a:bodyPr wrap="none">
            <a:spAutoFit/>
          </a:bodyPr>
          <a:lstStyle/>
          <a:p>
            <a:r>
              <a:rPr lang="en-US" sz="2200" dirty="0"/>
              <a:t>bezoar - Capra </a:t>
            </a:r>
            <a:r>
              <a:rPr lang="en-US" sz="2200" dirty="0" err="1"/>
              <a:t>aegagrus</a:t>
            </a:r>
            <a:endParaRPr lang="en-US" sz="2200" dirty="0"/>
          </a:p>
          <a:p>
            <a:r>
              <a:rPr lang="en-US" sz="2200" dirty="0"/>
              <a:t>chamois - </a:t>
            </a:r>
            <a:r>
              <a:rPr lang="en-US" sz="2200" dirty="0" err="1"/>
              <a:t>Rupicapra</a:t>
            </a:r>
            <a:r>
              <a:rPr lang="en-US" sz="2200" dirty="0"/>
              <a:t> </a:t>
            </a:r>
            <a:r>
              <a:rPr lang="en-US" sz="2200" dirty="0" err="1"/>
              <a:t>rupicapra</a:t>
            </a:r>
            <a:endParaRPr lang="en-US" sz="2200" dirty="0"/>
          </a:p>
          <a:p>
            <a:r>
              <a:rPr lang="en-US" sz="2200" dirty="0"/>
              <a:t>gazelle - </a:t>
            </a:r>
            <a:r>
              <a:rPr lang="en-US" sz="2200" dirty="0" err="1"/>
              <a:t>Gazella</a:t>
            </a:r>
            <a:r>
              <a:rPr lang="en-US" sz="2200" dirty="0"/>
              <a:t> </a:t>
            </a:r>
            <a:r>
              <a:rPr lang="en-US" sz="2200" dirty="0" err="1"/>
              <a:t>subgutturosa</a:t>
            </a:r>
            <a:endParaRPr lang="en-US" sz="2200" dirty="0"/>
          </a:p>
          <a:p>
            <a:r>
              <a:rPr lang="en-US" sz="2200" dirty="0"/>
              <a:t>mouflon - </a:t>
            </a:r>
            <a:r>
              <a:rPr lang="en-US" sz="2200" dirty="0" err="1"/>
              <a:t>Ovis</a:t>
            </a:r>
            <a:r>
              <a:rPr lang="en-US" sz="2200" dirty="0"/>
              <a:t> </a:t>
            </a:r>
            <a:r>
              <a:rPr lang="en-US" sz="2200" dirty="0" err="1"/>
              <a:t>gmelinii</a:t>
            </a:r>
            <a:endParaRPr lang="en-US" sz="2200" dirty="0"/>
          </a:p>
          <a:p>
            <a:r>
              <a:rPr lang="en-US" sz="2200" dirty="0"/>
              <a:t>red deer - </a:t>
            </a:r>
            <a:r>
              <a:rPr lang="en-US" sz="2200" dirty="0" err="1"/>
              <a:t>Cervus</a:t>
            </a:r>
            <a:r>
              <a:rPr lang="en-US" sz="2200" dirty="0"/>
              <a:t> </a:t>
            </a:r>
            <a:r>
              <a:rPr lang="en-US" sz="2200" dirty="0" err="1"/>
              <a:t>elaphus</a:t>
            </a:r>
            <a:endParaRPr lang="en-US" sz="2200" dirty="0"/>
          </a:p>
          <a:p>
            <a:r>
              <a:rPr lang="en-US" sz="2200" dirty="0"/>
              <a:t>roe deer - </a:t>
            </a:r>
            <a:r>
              <a:rPr lang="en-US" sz="2200" dirty="0" err="1"/>
              <a:t>Capreolus</a:t>
            </a:r>
            <a:r>
              <a:rPr lang="en-US" sz="2200" dirty="0"/>
              <a:t> </a:t>
            </a:r>
            <a:r>
              <a:rPr lang="en-US" sz="2200" dirty="0" err="1"/>
              <a:t>capreolus</a:t>
            </a:r>
            <a:endParaRPr lang="en-US" sz="2200" dirty="0"/>
          </a:p>
          <a:p>
            <a:r>
              <a:rPr lang="en-US" sz="2200" dirty="0"/>
              <a:t>tur - Capra </a:t>
            </a:r>
            <a:r>
              <a:rPr lang="en-US" sz="2200" dirty="0" err="1"/>
              <a:t>cylindricornis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79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7584" y="3410857"/>
            <a:ext cx="1371600" cy="18755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Predictor variables: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Land cover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Climate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Terrain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Proximity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7584" y="2345478"/>
            <a:ext cx="1371600" cy="93475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 presence data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0489" y="2345478"/>
            <a:ext cx="1371600" cy="93475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Pseudo-absence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45481" y="2345478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1965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05302" y="2345478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1965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95603" y="3054138"/>
            <a:ext cx="1828800" cy="15235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Change detection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24700" y="2345479"/>
            <a:ext cx="1828800" cy="294089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Biomod2, Ensemble models from: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GLM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GBM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RF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Maxent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ANN</a:t>
            </a:r>
          </a:p>
        </p:txBody>
      </p:sp>
      <p:cxnSp>
        <p:nvCxnSpPr>
          <p:cNvPr id="22" name="Straight Connector 21"/>
          <p:cNvCxnSpPr>
            <a:stCxn id="14" idx="3"/>
            <a:endCxn id="15" idx="1"/>
          </p:cNvCxnSpPr>
          <p:nvPr/>
        </p:nvCxnSpPr>
        <p:spPr>
          <a:xfrm>
            <a:off x="1609184" y="2812854"/>
            <a:ext cx="18130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16" idx="3"/>
            <a:endCxn id="19" idx="1"/>
          </p:cNvCxnSpPr>
          <p:nvPr/>
        </p:nvCxnSpPr>
        <p:spPr>
          <a:xfrm>
            <a:off x="7574281" y="3031278"/>
            <a:ext cx="331021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5" idx="3"/>
            <a:endCxn id="21" idx="1"/>
          </p:cNvCxnSpPr>
          <p:nvPr/>
        </p:nvCxnSpPr>
        <p:spPr>
          <a:xfrm>
            <a:off x="3162089" y="2812854"/>
            <a:ext cx="362611" cy="1003073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3" idx="3"/>
            <a:endCxn id="21" idx="1"/>
          </p:cNvCxnSpPr>
          <p:nvPr/>
        </p:nvCxnSpPr>
        <p:spPr>
          <a:xfrm flipV="1">
            <a:off x="1609184" y="3815927"/>
            <a:ext cx="1915516" cy="532689"/>
          </a:xfrm>
          <a:prstGeom prst="bentConnector3">
            <a:avLst>
              <a:gd name="adj1" fmla="val 90159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/>
          <p:cNvSpPr/>
          <p:nvPr/>
        </p:nvSpPr>
        <p:spPr>
          <a:xfrm>
            <a:off x="98676" y="2029678"/>
            <a:ext cx="5358394" cy="3572496"/>
          </a:xfrm>
          <a:prstGeom prst="rect">
            <a:avLst/>
          </a:prstGeom>
          <a:noFill/>
          <a:ln w="28575"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EC824-BD0B-CAFE-21E1-549B5F6A890F}"/>
              </a:ext>
            </a:extLst>
          </p:cNvPr>
          <p:cNvSpPr/>
          <p:nvPr/>
        </p:nvSpPr>
        <p:spPr>
          <a:xfrm>
            <a:off x="5734847" y="3924401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0B61DC-C8A1-29DF-42CD-07ACC2228485}"/>
              </a:ext>
            </a:extLst>
          </p:cNvPr>
          <p:cNvSpPr/>
          <p:nvPr/>
        </p:nvSpPr>
        <p:spPr>
          <a:xfrm>
            <a:off x="7905302" y="3924401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6FCC68-B5A2-A24C-8C9D-FA1CA94C50D8}"/>
              </a:ext>
            </a:extLst>
          </p:cNvPr>
          <p:cNvCxnSpPr>
            <a:cxnSpLocks/>
            <a:stCxn id="6" idx="3"/>
            <a:endCxn id="23" idx="1"/>
          </p:cNvCxnSpPr>
          <p:nvPr/>
        </p:nvCxnSpPr>
        <p:spPr>
          <a:xfrm>
            <a:off x="7563647" y="4610201"/>
            <a:ext cx="34165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9">
            <a:extLst>
              <a:ext uri="{FF2B5EF4-FFF2-40B4-BE49-F238E27FC236}">
                <a16:creationId xmlns:a16="http://schemas.microsoft.com/office/drawing/2014/main" id="{7EE6F2B7-4F3A-42A4-25DC-6F8254E5EDE4}"/>
              </a:ext>
            </a:extLst>
          </p:cNvPr>
          <p:cNvCxnSpPr>
            <a:cxnSpLocks/>
            <a:stCxn id="21" idx="3"/>
            <a:endCxn id="6" idx="1"/>
          </p:cNvCxnSpPr>
          <p:nvPr/>
        </p:nvCxnSpPr>
        <p:spPr>
          <a:xfrm>
            <a:off x="5353500" y="3815927"/>
            <a:ext cx="381347" cy="79427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7">
            <a:extLst>
              <a:ext uri="{FF2B5EF4-FFF2-40B4-BE49-F238E27FC236}">
                <a16:creationId xmlns:a16="http://schemas.microsoft.com/office/drawing/2014/main" id="{90B3CDA1-A997-E7E3-24A7-17B6EC922E23}"/>
              </a:ext>
            </a:extLst>
          </p:cNvPr>
          <p:cNvCxnSpPr>
            <a:cxnSpLocks/>
            <a:stCxn id="21" idx="3"/>
            <a:endCxn id="16" idx="1"/>
          </p:cNvCxnSpPr>
          <p:nvPr/>
        </p:nvCxnSpPr>
        <p:spPr>
          <a:xfrm flipV="1">
            <a:off x="5353500" y="3031278"/>
            <a:ext cx="391981" cy="784649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7">
            <a:extLst>
              <a:ext uri="{FF2B5EF4-FFF2-40B4-BE49-F238E27FC236}">
                <a16:creationId xmlns:a16="http://schemas.microsoft.com/office/drawing/2014/main" id="{810B67CD-8E7C-C6EE-855B-9C8C37C4EB13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9734102" y="3031278"/>
            <a:ext cx="361501" cy="784649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37">
            <a:extLst>
              <a:ext uri="{FF2B5EF4-FFF2-40B4-BE49-F238E27FC236}">
                <a16:creationId xmlns:a16="http://schemas.microsoft.com/office/drawing/2014/main" id="{A418B3A7-D14B-78F1-5CDF-63E9EEFBFD85}"/>
              </a:ext>
            </a:extLst>
          </p:cNvPr>
          <p:cNvCxnSpPr>
            <a:cxnSpLocks/>
            <a:stCxn id="23" idx="3"/>
            <a:endCxn id="20" idx="1"/>
          </p:cNvCxnSpPr>
          <p:nvPr/>
        </p:nvCxnSpPr>
        <p:spPr>
          <a:xfrm flipV="1">
            <a:off x="9734102" y="3815927"/>
            <a:ext cx="361501" cy="79427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BE88624-D4BF-F88F-1897-F8FC488E5E85}"/>
              </a:ext>
            </a:extLst>
          </p:cNvPr>
          <p:cNvSpPr/>
          <p:nvPr/>
        </p:nvSpPr>
        <p:spPr>
          <a:xfrm>
            <a:off x="5745481" y="1711997"/>
            <a:ext cx="1828800" cy="5464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Continuous maps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4C6EDAE-7BD3-5549-C882-349AA749EECF}"/>
              </a:ext>
            </a:extLst>
          </p:cNvPr>
          <p:cNvSpPr/>
          <p:nvPr/>
        </p:nvSpPr>
        <p:spPr>
          <a:xfrm>
            <a:off x="7919700" y="1711997"/>
            <a:ext cx="1828800" cy="5464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Categorical maps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84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688248"/>
              </p:ext>
            </p:extLst>
          </p:nvPr>
        </p:nvGraphicFramePr>
        <p:xfrm>
          <a:off x="1959429" y="1052285"/>
          <a:ext cx="8273142" cy="5805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</a:t>
            </a:r>
            <a:r>
              <a:rPr lang="en-US" sz="3200" b="1" dirty="0" smtClean="0">
                <a:solidFill>
                  <a:schemeClr val="accent3"/>
                </a:solidFill>
              </a:rPr>
              <a:t>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9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7584" y="3410857"/>
            <a:ext cx="1371600" cy="18755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Predictor variables: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Land cover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Climate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Terrain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Proximity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7584" y="2345478"/>
            <a:ext cx="1371600" cy="93475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 presence data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0489" y="2345478"/>
            <a:ext cx="1371600" cy="93475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Pseudo-absence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45481" y="2345478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1965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05302" y="2345478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1965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95603" y="3054138"/>
            <a:ext cx="1828800" cy="152357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Change detection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24700" y="2345479"/>
            <a:ext cx="1828800" cy="294089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Biomod2, Ensemble models from: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GLM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GBM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RF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Maxent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ANN</a:t>
            </a:r>
          </a:p>
        </p:txBody>
      </p:sp>
      <p:cxnSp>
        <p:nvCxnSpPr>
          <p:cNvPr id="22" name="Straight Connector 21"/>
          <p:cNvCxnSpPr>
            <a:stCxn id="14" idx="3"/>
            <a:endCxn id="15" idx="1"/>
          </p:cNvCxnSpPr>
          <p:nvPr/>
        </p:nvCxnSpPr>
        <p:spPr>
          <a:xfrm>
            <a:off x="1609184" y="2812854"/>
            <a:ext cx="18130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16" idx="3"/>
            <a:endCxn id="19" idx="1"/>
          </p:cNvCxnSpPr>
          <p:nvPr/>
        </p:nvCxnSpPr>
        <p:spPr>
          <a:xfrm>
            <a:off x="7574281" y="3031278"/>
            <a:ext cx="331021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5" idx="3"/>
            <a:endCxn id="21" idx="1"/>
          </p:cNvCxnSpPr>
          <p:nvPr/>
        </p:nvCxnSpPr>
        <p:spPr>
          <a:xfrm>
            <a:off x="3162089" y="2812854"/>
            <a:ext cx="362611" cy="1003073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3" idx="3"/>
            <a:endCxn id="21" idx="1"/>
          </p:cNvCxnSpPr>
          <p:nvPr/>
        </p:nvCxnSpPr>
        <p:spPr>
          <a:xfrm flipV="1">
            <a:off x="1609184" y="3815927"/>
            <a:ext cx="1915516" cy="532689"/>
          </a:xfrm>
          <a:prstGeom prst="bentConnector3">
            <a:avLst>
              <a:gd name="adj1" fmla="val 90159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EC824-BD0B-CAFE-21E1-549B5F6A890F}"/>
              </a:ext>
            </a:extLst>
          </p:cNvPr>
          <p:cNvSpPr/>
          <p:nvPr/>
        </p:nvSpPr>
        <p:spPr>
          <a:xfrm>
            <a:off x="5734847" y="3924401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0B61DC-C8A1-29DF-42CD-07ACC2228485}"/>
              </a:ext>
            </a:extLst>
          </p:cNvPr>
          <p:cNvSpPr/>
          <p:nvPr/>
        </p:nvSpPr>
        <p:spPr>
          <a:xfrm>
            <a:off x="7905302" y="3924401"/>
            <a:ext cx="1828800" cy="137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6FCC68-B5A2-A24C-8C9D-FA1CA94C50D8}"/>
              </a:ext>
            </a:extLst>
          </p:cNvPr>
          <p:cNvCxnSpPr>
            <a:cxnSpLocks/>
            <a:stCxn id="6" idx="3"/>
            <a:endCxn id="23" idx="1"/>
          </p:cNvCxnSpPr>
          <p:nvPr/>
        </p:nvCxnSpPr>
        <p:spPr>
          <a:xfrm>
            <a:off x="7563647" y="4610201"/>
            <a:ext cx="34165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9">
            <a:extLst>
              <a:ext uri="{FF2B5EF4-FFF2-40B4-BE49-F238E27FC236}">
                <a16:creationId xmlns:a16="http://schemas.microsoft.com/office/drawing/2014/main" id="{7EE6F2B7-4F3A-42A4-25DC-6F8254E5EDE4}"/>
              </a:ext>
            </a:extLst>
          </p:cNvPr>
          <p:cNvCxnSpPr>
            <a:cxnSpLocks/>
            <a:stCxn id="21" idx="3"/>
            <a:endCxn id="6" idx="1"/>
          </p:cNvCxnSpPr>
          <p:nvPr/>
        </p:nvCxnSpPr>
        <p:spPr>
          <a:xfrm>
            <a:off x="5353500" y="3815927"/>
            <a:ext cx="381347" cy="79427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7">
            <a:extLst>
              <a:ext uri="{FF2B5EF4-FFF2-40B4-BE49-F238E27FC236}">
                <a16:creationId xmlns:a16="http://schemas.microsoft.com/office/drawing/2014/main" id="{90B3CDA1-A997-E7E3-24A7-17B6EC922E23}"/>
              </a:ext>
            </a:extLst>
          </p:cNvPr>
          <p:cNvCxnSpPr>
            <a:cxnSpLocks/>
            <a:stCxn id="21" idx="3"/>
            <a:endCxn id="16" idx="1"/>
          </p:cNvCxnSpPr>
          <p:nvPr/>
        </p:nvCxnSpPr>
        <p:spPr>
          <a:xfrm flipV="1">
            <a:off x="5353500" y="3031278"/>
            <a:ext cx="391981" cy="784649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7">
            <a:extLst>
              <a:ext uri="{FF2B5EF4-FFF2-40B4-BE49-F238E27FC236}">
                <a16:creationId xmlns:a16="http://schemas.microsoft.com/office/drawing/2014/main" id="{810B67CD-8E7C-C6EE-855B-9C8C37C4EB13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9734102" y="3031278"/>
            <a:ext cx="361501" cy="784649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37">
            <a:extLst>
              <a:ext uri="{FF2B5EF4-FFF2-40B4-BE49-F238E27FC236}">
                <a16:creationId xmlns:a16="http://schemas.microsoft.com/office/drawing/2014/main" id="{A418B3A7-D14B-78F1-5CDF-63E9EEFBFD85}"/>
              </a:ext>
            </a:extLst>
          </p:cNvPr>
          <p:cNvCxnSpPr>
            <a:cxnSpLocks/>
            <a:stCxn id="23" idx="3"/>
            <a:endCxn id="20" idx="1"/>
          </p:cNvCxnSpPr>
          <p:nvPr/>
        </p:nvCxnSpPr>
        <p:spPr>
          <a:xfrm flipV="1">
            <a:off x="9734102" y="3815927"/>
            <a:ext cx="361501" cy="79427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BE88624-D4BF-F88F-1897-F8FC488E5E85}"/>
              </a:ext>
            </a:extLst>
          </p:cNvPr>
          <p:cNvSpPr/>
          <p:nvPr/>
        </p:nvSpPr>
        <p:spPr>
          <a:xfrm>
            <a:off x="5745481" y="1711997"/>
            <a:ext cx="1828800" cy="5464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Continuous maps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4C6EDAE-7BD3-5549-C882-349AA749EECF}"/>
              </a:ext>
            </a:extLst>
          </p:cNvPr>
          <p:cNvSpPr/>
          <p:nvPr/>
        </p:nvSpPr>
        <p:spPr>
          <a:xfrm>
            <a:off x="7919700" y="1711997"/>
            <a:ext cx="1828800" cy="5464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Categorical maps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26E9A7-2E08-A200-BF2C-D135C00AF8B4}"/>
              </a:ext>
            </a:extLst>
          </p:cNvPr>
          <p:cNvSpPr/>
          <p:nvPr/>
        </p:nvSpPr>
        <p:spPr>
          <a:xfrm>
            <a:off x="5624547" y="1506458"/>
            <a:ext cx="6420536" cy="4095716"/>
          </a:xfrm>
          <a:prstGeom prst="rect">
            <a:avLst/>
          </a:prstGeom>
          <a:noFill/>
          <a:ln w="28575"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Methods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074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5065"/>
            <a:ext cx="12192000" cy="128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/>
          <p:cNvSpPr/>
          <p:nvPr/>
        </p:nvSpPr>
        <p:spPr>
          <a:xfrm>
            <a:off x="559325" y="179051"/>
            <a:ext cx="4877682" cy="461749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Continuous maps, tur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Capra </a:t>
            </a:r>
            <a:r>
              <a:rPr lang="en-US" i="1" dirty="0" err="1">
                <a:solidFill>
                  <a:schemeClr val="tx1"/>
                </a:solidFill>
              </a:rPr>
              <a:t>cylindricornis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1" r="2741" b="2796"/>
          <a:stretch/>
        </p:blipFill>
        <p:spPr>
          <a:xfrm>
            <a:off x="640401" y="3714083"/>
            <a:ext cx="4703831" cy="294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2741" b="2162"/>
          <a:stretch/>
        </p:blipFill>
        <p:spPr>
          <a:xfrm>
            <a:off x="680418" y="667818"/>
            <a:ext cx="4666283" cy="29408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9325" y="640801"/>
            <a:ext cx="4877682" cy="29718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2502" y="3680012"/>
            <a:ext cx="4874505" cy="298359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2021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6" name="Elbow Connector 35"/>
          <p:cNvCxnSpPr>
            <a:endCxn id="14" idx="1"/>
          </p:cNvCxnSpPr>
          <p:nvPr/>
        </p:nvCxnSpPr>
        <p:spPr>
          <a:xfrm flipV="1">
            <a:off x="0" y="2126701"/>
            <a:ext cx="559325" cy="1525505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endCxn id="15" idx="1"/>
          </p:cNvCxnSpPr>
          <p:nvPr/>
        </p:nvCxnSpPr>
        <p:spPr>
          <a:xfrm>
            <a:off x="0" y="3652206"/>
            <a:ext cx="562502" cy="1519604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14" idx="3"/>
            <a:endCxn id="52" idx="1"/>
          </p:cNvCxnSpPr>
          <p:nvPr/>
        </p:nvCxnSpPr>
        <p:spPr>
          <a:xfrm>
            <a:off x="5437007" y="2126701"/>
            <a:ext cx="934126" cy="1519263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5" idx="3"/>
            <a:endCxn id="52" idx="1"/>
          </p:cNvCxnSpPr>
          <p:nvPr/>
        </p:nvCxnSpPr>
        <p:spPr>
          <a:xfrm flipV="1">
            <a:off x="5437007" y="3645964"/>
            <a:ext cx="934126" cy="1525846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52" idx="3"/>
          </p:cNvCxnSpPr>
          <p:nvPr/>
        </p:nvCxnSpPr>
        <p:spPr>
          <a:xfrm flipV="1">
            <a:off x="11680795" y="2099396"/>
            <a:ext cx="996421" cy="1546568"/>
          </a:xfrm>
          <a:prstGeom prst="bentConnector3">
            <a:avLst>
              <a:gd name="adj1" fmla="val 30882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52" idx="3"/>
          </p:cNvCxnSpPr>
          <p:nvPr/>
        </p:nvCxnSpPr>
        <p:spPr>
          <a:xfrm>
            <a:off x="11680795" y="3645964"/>
            <a:ext cx="992651" cy="1498384"/>
          </a:xfrm>
          <a:prstGeom prst="bentConnector3">
            <a:avLst>
              <a:gd name="adj1" fmla="val 31769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6371133" y="2858376"/>
            <a:ext cx="5321596" cy="1587659"/>
            <a:chOff x="152401" y="2940205"/>
            <a:chExt cx="5321596" cy="1587659"/>
          </a:xfrm>
        </p:grpSpPr>
        <p:grpSp>
          <p:nvGrpSpPr>
            <p:cNvPr id="51" name="Group 50"/>
            <p:cNvGrpSpPr/>
            <p:nvPr/>
          </p:nvGrpSpPr>
          <p:grpSpPr>
            <a:xfrm>
              <a:off x="241606" y="2952690"/>
              <a:ext cx="5232391" cy="1575174"/>
              <a:chOff x="149694" y="2723079"/>
              <a:chExt cx="5232391" cy="157517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49694" y="3913452"/>
                <a:ext cx="333375" cy="23812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37659" y="2723079"/>
                <a:ext cx="4844426" cy="157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0-10 % - non-habitat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10-30 % - least-suitable habitat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30-55 % - moderately-suitable habitat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55-100 % - highly-suitable habitat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50066" y="2849355"/>
                <a:ext cx="333375" cy="238125"/>
              </a:xfrm>
              <a:prstGeom prst="rect">
                <a:avLst/>
              </a:prstGeom>
              <a:solidFill>
                <a:srgbClr val="E6B9B8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50795" y="3215445"/>
                <a:ext cx="333375" cy="238125"/>
              </a:xfrm>
              <a:prstGeom prst="rect">
                <a:avLst/>
              </a:prstGeom>
              <a:solidFill>
                <a:srgbClr val="C3D69B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49694" y="3580906"/>
                <a:ext cx="333375" cy="238125"/>
              </a:xfrm>
              <a:prstGeom prst="rect">
                <a:avLst/>
              </a:prstGeom>
              <a:solidFill>
                <a:srgbClr val="77933C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152401" y="2940205"/>
              <a:ext cx="5309662" cy="157517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463415" y="2997137"/>
            <a:ext cx="894212" cy="604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454746" y="5882640"/>
            <a:ext cx="895749" cy="76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29000" r="69675" b="58400"/>
          <a:stretch/>
        </p:blipFill>
        <p:spPr>
          <a:xfrm>
            <a:off x="4738846" y="5711184"/>
            <a:ext cx="495300" cy="914400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4463416" y="2833688"/>
            <a:ext cx="850336" cy="401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29000" r="69675" b="58400"/>
          <a:stretch/>
        </p:blipFill>
        <p:spPr>
          <a:xfrm>
            <a:off x="4738846" y="2658999"/>
            <a:ext cx="495300" cy="914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90819" r="76249" b="3100"/>
          <a:stretch/>
        </p:blipFill>
        <p:spPr>
          <a:xfrm>
            <a:off x="677147" y="3397360"/>
            <a:ext cx="1143000" cy="19991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90819" r="76249" b="3100"/>
          <a:stretch/>
        </p:blipFill>
        <p:spPr>
          <a:xfrm>
            <a:off x="680852" y="6444082"/>
            <a:ext cx="1143000" cy="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4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Soil Fertility, Integrated Management, and Sustainability, Fig.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/>
          <a:stretch/>
        </p:blipFill>
        <p:spPr bwMode="auto">
          <a:xfrm>
            <a:off x="1890713" y="859030"/>
            <a:ext cx="8410575" cy="599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Environmental degradation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91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1727"/>
            <a:ext cx="12192000" cy="128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/>
          <p:cNvSpPr/>
          <p:nvPr/>
        </p:nvSpPr>
        <p:spPr>
          <a:xfrm>
            <a:off x="5589878" y="217709"/>
            <a:ext cx="4874987" cy="465397"/>
          </a:xfrm>
          <a:prstGeom prst="flowChartProcess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Categorical maps, tur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Capra </a:t>
            </a:r>
            <a:r>
              <a:rPr lang="en-US" i="1" dirty="0" err="1">
                <a:solidFill>
                  <a:schemeClr val="tx1"/>
                </a:solidFill>
              </a:rPr>
              <a:t>cylindricornis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70" name="Elbow Connector 69"/>
          <p:cNvCxnSpPr>
            <a:stCxn id="90" idx="3"/>
          </p:cNvCxnSpPr>
          <p:nvPr/>
        </p:nvCxnSpPr>
        <p:spPr>
          <a:xfrm flipV="1">
            <a:off x="5289550" y="2171700"/>
            <a:ext cx="305334" cy="1546568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90" idx="3"/>
          </p:cNvCxnSpPr>
          <p:nvPr/>
        </p:nvCxnSpPr>
        <p:spPr>
          <a:xfrm>
            <a:off x="5289550" y="3718268"/>
            <a:ext cx="301564" cy="1498384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>
            <a:off x="146051" y="2930680"/>
            <a:ext cx="5216852" cy="1595279"/>
            <a:chOff x="152401" y="2940205"/>
            <a:chExt cx="5216852" cy="1595279"/>
          </a:xfrm>
        </p:grpSpPr>
        <p:grpSp>
          <p:nvGrpSpPr>
            <p:cNvPr id="87" name="Group 86"/>
            <p:cNvGrpSpPr/>
            <p:nvPr/>
          </p:nvGrpSpPr>
          <p:grpSpPr>
            <a:xfrm>
              <a:off x="241606" y="2960310"/>
              <a:ext cx="5127647" cy="1575174"/>
              <a:chOff x="149694" y="2730699"/>
              <a:chExt cx="5127647" cy="1575174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149694" y="3932502"/>
                <a:ext cx="333375" cy="23812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32915" y="2730699"/>
                <a:ext cx="4844426" cy="15751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0-10 % - non-habitat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10-30 % - least-suitable habitat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30-55 % - moderately-suitable habitat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55-100 % - highly-suitable habitat</a:t>
                </a: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50066" y="2849355"/>
                <a:ext cx="333375" cy="23812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50795" y="3215445"/>
                <a:ext cx="333375" cy="23812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49694" y="3590431"/>
                <a:ext cx="333375" cy="23812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152401" y="2940205"/>
              <a:ext cx="5143499" cy="157517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2" name="Straight Arrow Connector 91"/>
          <p:cNvCxnSpPr>
            <a:endCxn id="90" idx="1"/>
          </p:cNvCxnSpPr>
          <p:nvPr/>
        </p:nvCxnSpPr>
        <p:spPr>
          <a:xfrm>
            <a:off x="-208390" y="3717468"/>
            <a:ext cx="354441" cy="80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10747506" y="2933087"/>
            <a:ext cx="1406394" cy="157276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Change detection</a:t>
            </a:r>
          </a:p>
        </p:txBody>
      </p:sp>
      <p:cxnSp>
        <p:nvCxnSpPr>
          <p:cNvPr id="111" name="Elbow Connector 110"/>
          <p:cNvCxnSpPr>
            <a:stCxn id="48" idx="3"/>
            <a:endCxn id="107" idx="1"/>
          </p:cNvCxnSpPr>
          <p:nvPr/>
        </p:nvCxnSpPr>
        <p:spPr>
          <a:xfrm flipV="1">
            <a:off x="10464866" y="3719471"/>
            <a:ext cx="282640" cy="1527515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973" y="728922"/>
            <a:ext cx="4694401" cy="2959012"/>
          </a:xfrm>
          <a:prstGeom prst="rect">
            <a:avLst/>
          </a:prstGeom>
        </p:spPr>
      </p:pic>
      <p:cxnSp>
        <p:nvCxnSpPr>
          <p:cNvPr id="45" name="Elbow Connector 44"/>
          <p:cNvCxnSpPr>
            <a:stCxn id="46" idx="3"/>
            <a:endCxn id="107" idx="1"/>
          </p:cNvCxnSpPr>
          <p:nvPr/>
        </p:nvCxnSpPr>
        <p:spPr>
          <a:xfrm>
            <a:off x="10468636" y="2179728"/>
            <a:ext cx="278870" cy="1539743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594884" y="685800"/>
            <a:ext cx="4873752" cy="298785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1965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873" y="3796060"/>
            <a:ext cx="4741034" cy="296265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591114" y="3730752"/>
            <a:ext cx="4873752" cy="303246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2021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90819" r="76249" b="3100"/>
          <a:stretch/>
        </p:blipFill>
        <p:spPr>
          <a:xfrm>
            <a:off x="5738813" y="3412440"/>
            <a:ext cx="1143000" cy="199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90819" r="76249" b="3100"/>
          <a:stretch/>
        </p:blipFill>
        <p:spPr>
          <a:xfrm>
            <a:off x="5738813" y="6477028"/>
            <a:ext cx="1143000" cy="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491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5" b="31296"/>
          <a:stretch/>
        </p:blipFill>
        <p:spPr>
          <a:xfrm>
            <a:off x="21323" y="879321"/>
            <a:ext cx="8942467" cy="57314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A2B7B1-E28D-5070-6973-256BCA77E393}"/>
              </a:ext>
            </a:extLst>
          </p:cNvPr>
          <p:cNvGrpSpPr>
            <a:grpSpLocks noChangeAspect="1"/>
          </p:cNvGrpSpPr>
          <p:nvPr/>
        </p:nvGrpSpPr>
        <p:grpSpPr>
          <a:xfrm>
            <a:off x="5248156" y="3440723"/>
            <a:ext cx="1648763" cy="1129194"/>
            <a:chOff x="14510115" y="27425133"/>
            <a:chExt cx="2117798" cy="1450422"/>
          </a:xfrm>
        </p:grpSpPr>
        <p:pic>
          <p:nvPicPr>
            <p:cNvPr id="6" name="Picture 5" descr="A picture containing mammal, outdoor, sky, ground&#10;&#10;Description automatically generated">
              <a:extLst>
                <a:ext uri="{FF2B5EF4-FFF2-40B4-BE49-F238E27FC236}">
                  <a16:creationId xmlns:a16="http://schemas.microsoft.com/office/drawing/2014/main" id="{0817336A-F884-C62E-0173-7840EC19F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115" y="27425133"/>
              <a:ext cx="1984441" cy="139903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C3A7C6-0109-27A3-410D-74242956109B}"/>
                </a:ext>
              </a:extLst>
            </p:cNvPr>
            <p:cNvSpPr/>
            <p:nvPr/>
          </p:nvSpPr>
          <p:spPr>
            <a:xfrm>
              <a:off x="15637796" y="28579057"/>
              <a:ext cx="990117" cy="296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B. </a:t>
              </a:r>
              <a:r>
                <a:rPr lang="en-US" sz="900" i="1" dirty="0" err="1">
                  <a:solidFill>
                    <a:srgbClr val="EBF1DE"/>
                  </a:solidFill>
                </a:rPr>
                <a:t>Ghorbani</a:t>
              </a:r>
              <a:endParaRPr lang="en-US" sz="900" i="1" dirty="0">
                <a:solidFill>
                  <a:srgbClr val="EBF1DE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3BF200-4F94-4292-AB7B-F0D56E1E178F}"/>
              </a:ext>
            </a:extLst>
          </p:cNvPr>
          <p:cNvGrpSpPr>
            <a:grpSpLocks noChangeAspect="1"/>
          </p:cNvGrpSpPr>
          <p:nvPr/>
        </p:nvGrpSpPr>
        <p:grpSpPr>
          <a:xfrm>
            <a:off x="2779490" y="988101"/>
            <a:ext cx="1535959" cy="1049975"/>
            <a:chOff x="23384814" y="27431999"/>
            <a:chExt cx="2146392" cy="1467264"/>
          </a:xfrm>
        </p:grpSpPr>
        <p:pic>
          <p:nvPicPr>
            <p:cNvPr id="9" name="Picture 8" descr="A ram lays on the ground&#10;&#10;Description automatically generated with low confidence">
              <a:extLst>
                <a:ext uri="{FF2B5EF4-FFF2-40B4-BE49-F238E27FC236}">
                  <a16:creationId xmlns:a16="http://schemas.microsoft.com/office/drawing/2014/main" id="{B60B5FAD-2F28-690E-279E-5C1B3F608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082" y="27431999"/>
              <a:ext cx="2095124" cy="1396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23384814" y="28576692"/>
              <a:ext cx="1241448" cy="322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Muradov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725F7E-6382-E842-0838-89037AB777B7}"/>
              </a:ext>
            </a:extLst>
          </p:cNvPr>
          <p:cNvGrpSpPr>
            <a:grpSpLocks noChangeAspect="1"/>
          </p:cNvGrpSpPr>
          <p:nvPr/>
        </p:nvGrpSpPr>
        <p:grpSpPr>
          <a:xfrm>
            <a:off x="2405620" y="3446480"/>
            <a:ext cx="1339620" cy="1031511"/>
            <a:chOff x="32175493" y="27253043"/>
            <a:chExt cx="2141856" cy="1649236"/>
          </a:xfrm>
        </p:grpSpPr>
        <p:pic>
          <p:nvPicPr>
            <p:cNvPr id="12" name="Picture 11" descr="A deer and a baby deer in a grassy field&#10;&#10;Description automatically generated with low confidence">
              <a:extLst>
                <a:ext uri="{FF2B5EF4-FFF2-40B4-BE49-F238E27FC236}">
                  <a16:creationId xmlns:a16="http://schemas.microsoft.com/office/drawing/2014/main" id="{058A402A-46E5-FC02-B173-5F7D28683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3" r="29026" b="11425"/>
            <a:stretch/>
          </p:blipFill>
          <p:spPr>
            <a:xfrm>
              <a:off x="32175493" y="27253043"/>
              <a:ext cx="2055471" cy="157112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875B9C-AE8B-AFAF-7E12-95837BF19DA5}"/>
                </a:ext>
              </a:extLst>
            </p:cNvPr>
            <p:cNvSpPr/>
            <p:nvPr/>
          </p:nvSpPr>
          <p:spPr>
            <a:xfrm>
              <a:off x="33064774" y="28533212"/>
              <a:ext cx="1252575" cy="369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</a:t>
              </a:r>
              <a:r>
                <a:rPr lang="en-US" sz="900" i="1" dirty="0" err="1">
                  <a:solidFill>
                    <a:srgbClr val="EBF1DE"/>
                  </a:solidFill>
                </a:rPr>
                <a:t>Lipkovich</a:t>
              </a:r>
              <a:endParaRPr lang="en-US" sz="900" i="1" dirty="0">
                <a:solidFill>
                  <a:srgbClr val="EBF1DE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827793" y="6488668"/>
            <a:ext cx="2001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dirty="0"/>
              <a:t>Olson et al., 2001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350866" y="4913811"/>
            <a:ext cx="1548816" cy="1102471"/>
            <a:chOff x="802188" y="981974"/>
            <a:chExt cx="2234850" cy="15907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3"/>
            <a:stretch/>
          </p:blipFill>
          <p:spPr>
            <a:xfrm>
              <a:off x="866327" y="981974"/>
              <a:ext cx="2170711" cy="152361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802188" y="2239694"/>
              <a:ext cx="1521947" cy="333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WWF Azerbaijan</a:t>
              </a: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81686" y="4266425"/>
            <a:ext cx="1305512" cy="1053122"/>
            <a:chOff x="270391" y="3996558"/>
            <a:chExt cx="2011648" cy="162274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85" b="5951"/>
            <a:stretch/>
          </p:blipFill>
          <p:spPr>
            <a:xfrm>
              <a:off x="357911" y="3996558"/>
              <a:ext cx="1924128" cy="154643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270391" y="5263614"/>
              <a:ext cx="1597081" cy="355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WWF Azerbaijan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57673" y="1426301"/>
            <a:ext cx="1696493" cy="1122627"/>
            <a:chOff x="4805251" y="1668991"/>
            <a:chExt cx="1696493" cy="11226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5" t="18032" r="17587" b="31487"/>
            <a:stretch/>
          </p:blipFill>
          <p:spPr>
            <a:xfrm>
              <a:off x="4805251" y="1668991"/>
              <a:ext cx="1589322" cy="107418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5712395" y="2560786"/>
              <a:ext cx="7893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Muradov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91217" y="2453518"/>
            <a:ext cx="1475256" cy="970660"/>
            <a:chOff x="1794466" y="2679583"/>
            <a:chExt cx="1475256" cy="9706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6" t="21442" r="21492" b="18197"/>
            <a:stretch/>
          </p:blipFill>
          <p:spPr>
            <a:xfrm>
              <a:off x="1794466" y="2679583"/>
              <a:ext cx="1371814" cy="95121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23D083-9873-48CE-B4AD-B693CBD18EAB}"/>
                </a:ext>
              </a:extLst>
            </p:cNvPr>
            <p:cNvSpPr/>
            <p:nvPr/>
          </p:nvSpPr>
          <p:spPr>
            <a:xfrm>
              <a:off x="2480373" y="3419411"/>
              <a:ext cx="7893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>
                  <a:solidFill>
                    <a:srgbClr val="EBF1DE"/>
                  </a:solidFill>
                </a:rPr>
                <a:t>A. Muradov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632960" y="4320149"/>
            <a:ext cx="4185085" cy="2075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307402" y="4219303"/>
            <a:ext cx="1713186" cy="48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Biomes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26856" y="4542079"/>
            <a:ext cx="4620265" cy="1935562"/>
            <a:chOff x="7326856" y="4542079"/>
            <a:chExt cx="4620265" cy="1935562"/>
          </a:xfrm>
        </p:grpSpPr>
        <p:sp>
          <p:nvSpPr>
            <p:cNvPr id="31" name="Rectangle 30"/>
            <p:cNvSpPr/>
            <p:nvPr/>
          </p:nvSpPr>
          <p:spPr>
            <a:xfrm>
              <a:off x="7712949" y="4542079"/>
              <a:ext cx="4234172" cy="17851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2200" dirty="0"/>
                <a:t>Azerbaijan shrub desert and steppe</a:t>
              </a:r>
            </a:p>
            <a:p>
              <a:pPr lvl="0">
                <a:defRPr/>
              </a:pPr>
              <a:r>
                <a:rPr lang="en-US" sz="2200" dirty="0"/>
                <a:t>Caspian </a:t>
              </a:r>
              <a:r>
                <a:rPr lang="en-US" sz="2200" dirty="0" err="1"/>
                <a:t>Hyrcanian</a:t>
              </a:r>
              <a:r>
                <a:rPr lang="en-US" sz="2200" dirty="0"/>
                <a:t> mixed forests</a:t>
              </a:r>
            </a:p>
            <a:p>
              <a:pPr lvl="0">
                <a:defRPr/>
              </a:pPr>
              <a:r>
                <a:rPr lang="en-US" sz="2200" dirty="0"/>
                <a:t>Caucasus mixed forests</a:t>
              </a:r>
            </a:p>
            <a:p>
              <a:pPr lvl="0">
                <a:defRPr/>
              </a:pPr>
              <a:r>
                <a:rPr lang="en-US" sz="2200" dirty="0"/>
                <a:t>Eastern Anatolian montane steppe</a:t>
              </a:r>
            </a:p>
            <a:p>
              <a:pPr lvl="0">
                <a:defRPr/>
              </a:pPr>
              <a:r>
                <a:rPr lang="en-US" sz="2200" dirty="0"/>
                <a:t>Elburz Range forest steppe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72" t="49821" r="34955" b="31296"/>
            <a:stretch/>
          </p:blipFill>
          <p:spPr>
            <a:xfrm>
              <a:off x="7326856" y="4647572"/>
              <a:ext cx="448682" cy="1830069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8939462" y="2560786"/>
            <a:ext cx="1713186" cy="1658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03884" y="6327183"/>
            <a:ext cx="2323909" cy="290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</a:t>
            </a:r>
            <a:r>
              <a:rPr lang="en-US" sz="3200" b="1" dirty="0" smtClean="0">
                <a:solidFill>
                  <a:schemeClr val="accent3"/>
                </a:solidFill>
              </a:rPr>
              <a:t>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-1" y="1771045"/>
          <a:ext cx="61264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6065520" y="1811350"/>
          <a:ext cx="6126480" cy="449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angle 19"/>
          <p:cNvSpPr/>
          <p:nvPr/>
        </p:nvSpPr>
        <p:spPr>
          <a:xfrm>
            <a:off x="726507" y="1124712"/>
            <a:ext cx="5232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Azerbaijan shrub desert and steppe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20502" y="1124713"/>
            <a:ext cx="3075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Caucasus mixed forests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6507" y="1755540"/>
            <a:ext cx="3001850" cy="454735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29501" y="1811349"/>
            <a:ext cx="3083459" cy="455837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79472" y="1771000"/>
            <a:ext cx="1526128" cy="454735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539499" y="1822370"/>
            <a:ext cx="1605101" cy="454735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8632" y="6482716"/>
            <a:ext cx="3349295" cy="362079"/>
            <a:chOff x="933932" y="6495921"/>
            <a:chExt cx="3349295" cy="362079"/>
          </a:xfrm>
        </p:grpSpPr>
        <p:sp>
          <p:nvSpPr>
            <p:cNvPr id="23" name="Rectangle 22"/>
            <p:cNvSpPr/>
            <p:nvPr/>
          </p:nvSpPr>
          <p:spPr>
            <a:xfrm>
              <a:off x="933932" y="6624704"/>
              <a:ext cx="281076" cy="182880"/>
            </a:xfrm>
            <a:prstGeom prst="rect">
              <a:avLst/>
            </a:prstGeom>
            <a:solidFill>
              <a:srgbClr val="1F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99768" y="6495921"/>
              <a:ext cx="3083459" cy="3620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highly-suitable habitat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52437" y="6448616"/>
            <a:ext cx="3349295" cy="388487"/>
            <a:chOff x="4661584" y="6469513"/>
            <a:chExt cx="3349295" cy="388487"/>
          </a:xfrm>
        </p:grpSpPr>
        <p:sp>
          <p:nvSpPr>
            <p:cNvPr id="30" name="Rectangle 29"/>
            <p:cNvSpPr/>
            <p:nvPr/>
          </p:nvSpPr>
          <p:spPr>
            <a:xfrm>
              <a:off x="4661584" y="6598296"/>
              <a:ext cx="281076" cy="182880"/>
            </a:xfrm>
            <a:prstGeom prst="rect">
              <a:avLst/>
            </a:prstGeom>
            <a:solidFill>
              <a:srgbClr val="A2FF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27420" y="6469513"/>
              <a:ext cx="3083459" cy="388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least-suitable habitat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99140" y="6448616"/>
            <a:ext cx="3349295" cy="430278"/>
            <a:chOff x="10001732" y="5113273"/>
            <a:chExt cx="3349295" cy="430278"/>
          </a:xfrm>
        </p:grpSpPr>
        <p:sp>
          <p:nvSpPr>
            <p:cNvPr id="38" name="Rectangle 37"/>
            <p:cNvSpPr/>
            <p:nvPr/>
          </p:nvSpPr>
          <p:spPr>
            <a:xfrm>
              <a:off x="10001732" y="5242055"/>
              <a:ext cx="281076" cy="182880"/>
            </a:xfrm>
            <a:prstGeom prst="rect">
              <a:avLst/>
            </a:prstGeom>
            <a:solidFill>
              <a:srgbClr val="5CC5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267568" y="5113273"/>
              <a:ext cx="3083459" cy="4302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moderately-suitable habitat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82607" y="6412446"/>
            <a:ext cx="3349295" cy="381933"/>
            <a:chOff x="10001732" y="3332817"/>
            <a:chExt cx="3349295" cy="381933"/>
          </a:xfrm>
        </p:grpSpPr>
        <p:sp>
          <p:nvSpPr>
            <p:cNvPr id="44" name="Rectangle 43"/>
            <p:cNvSpPr/>
            <p:nvPr/>
          </p:nvSpPr>
          <p:spPr>
            <a:xfrm>
              <a:off x="10001732" y="3461600"/>
              <a:ext cx="281076" cy="1828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267568" y="3332817"/>
              <a:ext cx="3083459" cy="381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non-habitat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C4E8A4-FBD7-CED8-F309-3F8E7CEFB8D0}"/>
              </a:ext>
            </a:extLst>
          </p:cNvPr>
          <p:cNvSpPr/>
          <p:nvPr/>
        </p:nvSpPr>
        <p:spPr>
          <a:xfrm>
            <a:off x="726507" y="1755585"/>
            <a:ext cx="3001850" cy="454735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D1D725-54C3-0B30-8006-D3E5620266CE}"/>
              </a:ext>
            </a:extLst>
          </p:cNvPr>
          <p:cNvSpPr/>
          <p:nvPr/>
        </p:nvSpPr>
        <p:spPr>
          <a:xfrm>
            <a:off x="4479472" y="1771045"/>
            <a:ext cx="1526128" cy="454735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</a:t>
            </a:r>
            <a:r>
              <a:rPr lang="en-US" sz="3200" b="1" dirty="0" smtClean="0">
                <a:solidFill>
                  <a:schemeClr val="accent3"/>
                </a:solidFill>
              </a:rPr>
              <a:t>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159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062119"/>
              </p:ext>
            </p:extLst>
          </p:nvPr>
        </p:nvGraphicFramePr>
        <p:xfrm>
          <a:off x="-1" y="1771045"/>
          <a:ext cx="61264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251544"/>
              </p:ext>
            </p:extLst>
          </p:nvPr>
        </p:nvGraphicFramePr>
        <p:xfrm>
          <a:off x="6065520" y="1811350"/>
          <a:ext cx="6126480" cy="449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angle 19"/>
          <p:cNvSpPr/>
          <p:nvPr/>
        </p:nvSpPr>
        <p:spPr>
          <a:xfrm>
            <a:off x="726507" y="1124712"/>
            <a:ext cx="5232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Azerbaijan shrub desert and steppe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20502" y="1124713"/>
            <a:ext cx="3075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Caucasus mixed forests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6507" y="1818846"/>
            <a:ext cx="1511868" cy="454735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92975" y="1818846"/>
            <a:ext cx="1502149" cy="454735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85443" y="1818846"/>
            <a:ext cx="2993365" cy="454735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38492" y="1818846"/>
            <a:ext cx="3032168" cy="454735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8632" y="6482716"/>
            <a:ext cx="3349295" cy="362079"/>
            <a:chOff x="933932" y="6495921"/>
            <a:chExt cx="3349295" cy="362079"/>
          </a:xfrm>
        </p:grpSpPr>
        <p:sp>
          <p:nvSpPr>
            <p:cNvPr id="23" name="Rectangle 22"/>
            <p:cNvSpPr/>
            <p:nvPr/>
          </p:nvSpPr>
          <p:spPr>
            <a:xfrm>
              <a:off x="933932" y="6624704"/>
              <a:ext cx="281076" cy="182880"/>
            </a:xfrm>
            <a:prstGeom prst="rect">
              <a:avLst/>
            </a:prstGeom>
            <a:solidFill>
              <a:srgbClr val="1F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99768" y="6495921"/>
              <a:ext cx="3083459" cy="3620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highly-suitable habitat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52437" y="6448616"/>
            <a:ext cx="3349295" cy="388487"/>
            <a:chOff x="4661584" y="6469513"/>
            <a:chExt cx="3349295" cy="388487"/>
          </a:xfrm>
        </p:grpSpPr>
        <p:sp>
          <p:nvSpPr>
            <p:cNvPr id="30" name="Rectangle 29"/>
            <p:cNvSpPr/>
            <p:nvPr/>
          </p:nvSpPr>
          <p:spPr>
            <a:xfrm>
              <a:off x="4661584" y="6598296"/>
              <a:ext cx="281076" cy="182880"/>
            </a:xfrm>
            <a:prstGeom prst="rect">
              <a:avLst/>
            </a:prstGeom>
            <a:solidFill>
              <a:srgbClr val="A2FF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27420" y="6469513"/>
              <a:ext cx="3083459" cy="388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least-suitable habitat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99140" y="6448616"/>
            <a:ext cx="3349295" cy="430278"/>
            <a:chOff x="10001732" y="5113273"/>
            <a:chExt cx="3349295" cy="430278"/>
          </a:xfrm>
        </p:grpSpPr>
        <p:sp>
          <p:nvSpPr>
            <p:cNvPr id="38" name="Rectangle 37"/>
            <p:cNvSpPr/>
            <p:nvPr/>
          </p:nvSpPr>
          <p:spPr>
            <a:xfrm>
              <a:off x="10001732" y="5242055"/>
              <a:ext cx="281076" cy="182880"/>
            </a:xfrm>
            <a:prstGeom prst="rect">
              <a:avLst/>
            </a:prstGeom>
            <a:solidFill>
              <a:srgbClr val="5CC5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267568" y="5113273"/>
              <a:ext cx="3083459" cy="4302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moderately-suitable habitat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82607" y="6412446"/>
            <a:ext cx="3349295" cy="381933"/>
            <a:chOff x="10001732" y="3332817"/>
            <a:chExt cx="3349295" cy="381933"/>
          </a:xfrm>
        </p:grpSpPr>
        <p:sp>
          <p:nvSpPr>
            <p:cNvPr id="44" name="Rectangle 43"/>
            <p:cNvSpPr/>
            <p:nvPr/>
          </p:nvSpPr>
          <p:spPr>
            <a:xfrm>
              <a:off x="10001732" y="3461600"/>
              <a:ext cx="281076" cy="1828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267568" y="3332817"/>
              <a:ext cx="3083459" cy="381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950" dirty="0">
                  <a:solidFill>
                    <a:schemeClr val="tx1"/>
                  </a:solidFill>
                </a:rPr>
                <a:t>non-habitat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9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3666" r="2871" b="4062"/>
          <a:stretch/>
        </p:blipFill>
        <p:spPr>
          <a:xfrm>
            <a:off x="2247899" y="914401"/>
            <a:ext cx="7924801" cy="585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538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-1" y="1771045"/>
          <a:ext cx="61264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6065520" y="1811350"/>
          <a:ext cx="6126480" cy="449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angle 19"/>
          <p:cNvSpPr/>
          <p:nvPr/>
        </p:nvSpPr>
        <p:spPr>
          <a:xfrm>
            <a:off x="726507" y="1124712"/>
            <a:ext cx="5232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Azerbaijan shrub desert and steppe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20502" y="1124713"/>
            <a:ext cx="3075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Caucasus mixed forests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2238375" y="1755540"/>
            <a:ext cx="723900" cy="454735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8296273" y="1783369"/>
            <a:ext cx="752476" cy="454735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38632" y="6412446"/>
            <a:ext cx="12293270" cy="466448"/>
            <a:chOff x="438632" y="6412446"/>
            <a:chExt cx="12293270" cy="466448"/>
          </a:xfrm>
        </p:grpSpPr>
        <p:grpSp>
          <p:nvGrpSpPr>
            <p:cNvPr id="6" name="Group 5"/>
            <p:cNvGrpSpPr/>
            <p:nvPr/>
          </p:nvGrpSpPr>
          <p:grpSpPr>
            <a:xfrm>
              <a:off x="438632" y="6482716"/>
              <a:ext cx="3349295" cy="362079"/>
              <a:chOff x="933932" y="6495921"/>
              <a:chExt cx="3349295" cy="36207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933932" y="6624704"/>
                <a:ext cx="281076" cy="182880"/>
              </a:xfrm>
              <a:prstGeom prst="rect">
                <a:avLst/>
              </a:prstGeom>
              <a:solidFill>
                <a:srgbClr val="1F6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99768" y="6495921"/>
                <a:ext cx="3083459" cy="3620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highly-suitable habitat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652437" y="6448616"/>
              <a:ext cx="3349295" cy="388487"/>
              <a:chOff x="4661584" y="6469513"/>
              <a:chExt cx="3349295" cy="38848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661584" y="6598296"/>
                <a:ext cx="281076" cy="182880"/>
              </a:xfrm>
              <a:prstGeom prst="rect">
                <a:avLst/>
              </a:prstGeom>
              <a:solidFill>
                <a:srgbClr val="A2FF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927420" y="6469513"/>
                <a:ext cx="3083459" cy="3884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least-suitable habitat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299140" y="6448616"/>
              <a:ext cx="3349295" cy="430278"/>
              <a:chOff x="10001732" y="5113273"/>
              <a:chExt cx="3349295" cy="43027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01732" y="5242055"/>
                <a:ext cx="281076" cy="182880"/>
              </a:xfrm>
              <a:prstGeom prst="rect">
                <a:avLst/>
              </a:prstGeom>
              <a:solidFill>
                <a:srgbClr val="5CC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0267568" y="5113273"/>
                <a:ext cx="3083459" cy="4302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moderately-suitable habitat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382607" y="6412446"/>
              <a:ext cx="3349295" cy="381933"/>
              <a:chOff x="10001732" y="3332817"/>
              <a:chExt cx="3349295" cy="38193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0001732" y="3461600"/>
                <a:ext cx="281076" cy="18288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267568" y="3332817"/>
                <a:ext cx="3083459" cy="3819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non-habitat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11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3666" r="2871" b="4062"/>
          <a:stretch/>
        </p:blipFill>
        <p:spPr>
          <a:xfrm>
            <a:off x="2247899" y="914401"/>
            <a:ext cx="7924801" cy="585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94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4861" r="8361" b="16667"/>
          <a:stretch/>
        </p:blipFill>
        <p:spPr>
          <a:xfrm>
            <a:off x="828856" y="937121"/>
            <a:ext cx="9305744" cy="57650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68142" y="4979781"/>
            <a:ext cx="3375467" cy="1200329"/>
            <a:chOff x="8372475" y="4667935"/>
            <a:chExt cx="3375467" cy="1200329"/>
          </a:xfrm>
        </p:grpSpPr>
        <p:sp>
          <p:nvSpPr>
            <p:cNvPr id="10" name="Rectangle 9"/>
            <p:cNvSpPr/>
            <p:nvPr/>
          </p:nvSpPr>
          <p:spPr>
            <a:xfrm>
              <a:off x="8477250" y="5332574"/>
              <a:ext cx="266700" cy="151843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  <a:alpha val="56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77250" y="5608439"/>
              <a:ext cx="266700" cy="155448"/>
            </a:xfrm>
            <a:prstGeom prst="rect">
              <a:avLst/>
            </a:prstGeom>
            <a:gradFill>
              <a:gsLst>
                <a:gs pos="0">
                  <a:srgbClr val="88CE84"/>
                </a:gs>
                <a:gs pos="50000">
                  <a:srgbClr val="A2D99F"/>
                </a:gs>
                <a:gs pos="100000">
                  <a:srgbClr val="CDEBC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2475" y="4667935"/>
              <a:ext cx="33754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       Change study area</a:t>
              </a:r>
            </a:p>
            <a:p>
              <a:r>
                <a:rPr lang="en-US" dirty="0"/>
                <a:t>Protected area by IUCN category:</a:t>
              </a:r>
            </a:p>
            <a:p>
              <a:r>
                <a:rPr lang="en-US" dirty="0"/>
                <a:t>       I-II</a:t>
              </a:r>
            </a:p>
            <a:p>
              <a:r>
                <a:rPr lang="en-US" dirty="0"/>
                <a:t>       III-VI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477250" y="4775122"/>
              <a:ext cx="266700" cy="155448"/>
            </a:xfrm>
            <a:prstGeom prst="rect">
              <a:avLst/>
            </a:prstGeom>
            <a:solidFill>
              <a:srgbClr val="D1D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62450" y="6318746"/>
            <a:ext cx="1347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WDPA, 2023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287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>
          <a:xfrm>
            <a:off x="664387" y="905246"/>
            <a:ext cx="11070413" cy="5388585"/>
            <a:chOff x="50401" y="-292117"/>
            <a:chExt cx="13872167" cy="5886823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66725207"/>
                </p:ext>
              </p:extLst>
            </p:nvPr>
          </p:nvGraphicFramePr>
          <p:xfrm>
            <a:off x="102207" y="-78799"/>
            <a:ext cx="13820361" cy="56735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204458" y="1562211"/>
              <a:ext cx="13386683" cy="7622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>
              <a:off x="199485" y="3067323"/>
              <a:ext cx="13386683" cy="1142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8" name="Rectangle 7"/>
            <p:cNvSpPr/>
            <p:nvPr/>
          </p:nvSpPr>
          <p:spPr>
            <a:xfrm rot="16200000">
              <a:off x="-788302" y="3236322"/>
              <a:ext cx="2167580" cy="4762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595959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before 1970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-536754" y="1936185"/>
              <a:ext cx="1650561" cy="4762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595959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1970-1990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-572790" y="336694"/>
              <a:ext cx="1733874" cy="4762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595959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after 1990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2207448" y="15724"/>
              <a:ext cx="22334" cy="5179335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128212" y="17439"/>
              <a:ext cx="22334" cy="5179335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6032636" y="25322"/>
              <a:ext cx="22334" cy="5179335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7931350" y="25322"/>
              <a:ext cx="22334" cy="5179335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9851085" y="29915"/>
              <a:ext cx="22334" cy="5179335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11769335" y="15724"/>
              <a:ext cx="22334" cy="518104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sp>
        <p:nvSpPr>
          <p:cNvPr id="30" name="Rectangle 29"/>
          <p:cNvSpPr/>
          <p:nvPr/>
        </p:nvSpPr>
        <p:spPr>
          <a:xfrm rot="16200000">
            <a:off x="-855461" y="3050372"/>
            <a:ext cx="2361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IUCN category I-II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44450" y="6327156"/>
            <a:ext cx="12293270" cy="466448"/>
            <a:chOff x="438632" y="6412446"/>
            <a:chExt cx="12293270" cy="466448"/>
          </a:xfrm>
        </p:grpSpPr>
        <p:grpSp>
          <p:nvGrpSpPr>
            <p:cNvPr id="37" name="Group 36"/>
            <p:cNvGrpSpPr/>
            <p:nvPr/>
          </p:nvGrpSpPr>
          <p:grpSpPr>
            <a:xfrm>
              <a:off x="438632" y="6482716"/>
              <a:ext cx="3349295" cy="362079"/>
              <a:chOff x="933932" y="6495921"/>
              <a:chExt cx="3349295" cy="36207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933932" y="6624704"/>
                <a:ext cx="281076" cy="182880"/>
              </a:xfrm>
              <a:prstGeom prst="rect">
                <a:avLst/>
              </a:prstGeom>
              <a:solidFill>
                <a:srgbClr val="1F6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199768" y="6495921"/>
                <a:ext cx="3083459" cy="3620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highly-suitable habitat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652437" y="6448616"/>
              <a:ext cx="3349295" cy="388487"/>
              <a:chOff x="4661584" y="6469513"/>
              <a:chExt cx="3349295" cy="38848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661584" y="6598296"/>
                <a:ext cx="281076" cy="182880"/>
              </a:xfrm>
              <a:prstGeom prst="rect">
                <a:avLst/>
              </a:prstGeom>
              <a:solidFill>
                <a:srgbClr val="A2FF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927420" y="6469513"/>
                <a:ext cx="3083459" cy="3884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least-suitable habitat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299140" y="6448616"/>
              <a:ext cx="3349295" cy="430278"/>
              <a:chOff x="10001732" y="5113273"/>
              <a:chExt cx="3349295" cy="43027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0001732" y="5242055"/>
                <a:ext cx="281076" cy="182880"/>
              </a:xfrm>
              <a:prstGeom prst="rect">
                <a:avLst/>
              </a:prstGeom>
              <a:solidFill>
                <a:srgbClr val="5CC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267568" y="5113273"/>
                <a:ext cx="3083459" cy="4302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moderately-suitable habitat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382607" y="6412446"/>
              <a:ext cx="3349295" cy="381933"/>
              <a:chOff x="10001732" y="3332817"/>
              <a:chExt cx="3349295" cy="381933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0001732" y="3461600"/>
                <a:ext cx="281076" cy="18288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267568" y="3332817"/>
                <a:ext cx="3083459" cy="3819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non-habitat</a:t>
                </a: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9AFF27-88C4-F73B-CBAB-BEAD1C388AEF}"/>
              </a:ext>
            </a:extLst>
          </p:cNvPr>
          <p:cNvSpPr/>
          <p:nvPr/>
        </p:nvSpPr>
        <p:spPr>
          <a:xfrm>
            <a:off x="1009917" y="1039439"/>
            <a:ext cx="7570503" cy="518285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A513B-8ECE-7C0A-BFAE-694732EE7F86}"/>
              </a:ext>
            </a:extLst>
          </p:cNvPr>
          <p:cNvSpPr/>
          <p:nvPr/>
        </p:nvSpPr>
        <p:spPr>
          <a:xfrm>
            <a:off x="10017845" y="1153708"/>
            <a:ext cx="1646197" cy="510317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2163E957-91D5-9695-FB47-76898DE69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9" b="60972"/>
          <a:stretch/>
        </p:blipFill>
        <p:spPr>
          <a:xfrm>
            <a:off x="203737" y="1811820"/>
            <a:ext cx="11397713" cy="41265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44450" y="6327156"/>
            <a:ext cx="12293270" cy="466448"/>
            <a:chOff x="438632" y="6412446"/>
            <a:chExt cx="12293270" cy="466448"/>
          </a:xfrm>
        </p:grpSpPr>
        <p:grpSp>
          <p:nvGrpSpPr>
            <p:cNvPr id="8" name="Group 7"/>
            <p:cNvGrpSpPr/>
            <p:nvPr/>
          </p:nvGrpSpPr>
          <p:grpSpPr>
            <a:xfrm>
              <a:off x="438632" y="6482716"/>
              <a:ext cx="3349295" cy="362079"/>
              <a:chOff x="933932" y="6495921"/>
              <a:chExt cx="3349295" cy="36207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33932" y="6624704"/>
                <a:ext cx="281076" cy="182880"/>
              </a:xfrm>
              <a:prstGeom prst="rect">
                <a:avLst/>
              </a:prstGeom>
              <a:solidFill>
                <a:srgbClr val="1F6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99768" y="6495921"/>
                <a:ext cx="3083459" cy="3620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highly-suitable habitat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652437" y="6448616"/>
              <a:ext cx="3349295" cy="388487"/>
              <a:chOff x="4661584" y="6469513"/>
              <a:chExt cx="3349295" cy="38848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661584" y="6598296"/>
                <a:ext cx="281076" cy="182880"/>
              </a:xfrm>
              <a:prstGeom prst="rect">
                <a:avLst/>
              </a:prstGeom>
              <a:solidFill>
                <a:srgbClr val="A2FF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927420" y="6469513"/>
                <a:ext cx="3083459" cy="3884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least-suitable habitat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299140" y="6448616"/>
              <a:ext cx="3349295" cy="430278"/>
              <a:chOff x="10001732" y="5113273"/>
              <a:chExt cx="3349295" cy="43027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001732" y="5242055"/>
                <a:ext cx="281076" cy="182880"/>
              </a:xfrm>
              <a:prstGeom prst="rect">
                <a:avLst/>
              </a:prstGeom>
              <a:solidFill>
                <a:srgbClr val="5CC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267568" y="5113273"/>
                <a:ext cx="3083459" cy="4302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moderately-suitable habitat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9382607" y="6412446"/>
              <a:ext cx="3349295" cy="381933"/>
              <a:chOff x="10001732" y="3332817"/>
              <a:chExt cx="3349295" cy="3819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0001732" y="3461600"/>
                <a:ext cx="281076" cy="18288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267568" y="3332817"/>
                <a:ext cx="3083459" cy="3819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950" dirty="0">
                    <a:solidFill>
                      <a:schemeClr val="tx1"/>
                    </a:solidFill>
                  </a:rPr>
                  <a:t>non-habitat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8205566" y="1543049"/>
            <a:ext cx="1247775" cy="786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28800" y="1460971"/>
            <a:ext cx="1247775" cy="786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45665" y="1464749"/>
            <a:ext cx="1247775" cy="786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1961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359775" y="1460971"/>
            <a:ext cx="1247775" cy="786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15379" y="836373"/>
            <a:ext cx="5473046" cy="459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 deer habitat in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Goygol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National park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278" r="19454" b="8781"/>
          <a:stretch/>
        </p:blipFill>
        <p:spPr>
          <a:xfrm>
            <a:off x="52280" y="896466"/>
            <a:ext cx="2338495" cy="191570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3D083-9873-48CE-B4AD-B693CBD18EAB}"/>
              </a:ext>
            </a:extLst>
          </p:cNvPr>
          <p:cNvSpPr/>
          <p:nvPr/>
        </p:nvSpPr>
        <p:spPr>
          <a:xfrm>
            <a:off x="15750" y="2560381"/>
            <a:ext cx="1028700" cy="277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EBF1DE"/>
                </a:solidFill>
              </a:rPr>
              <a:t>A. Muradov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Results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historyclubmagazinedccc.files.wordpress.com/2015/02/coldwar_411.jpg?w=4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b="3857"/>
          <a:stretch/>
        </p:blipFill>
        <p:spPr bwMode="auto">
          <a:xfrm>
            <a:off x="1245700" y="904875"/>
            <a:ext cx="9700600" cy="57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US vs SU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240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716024" y="1967815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cision 2"/>
          <p:cNvSpPr/>
          <p:nvPr/>
        </p:nvSpPr>
        <p:spPr>
          <a:xfrm>
            <a:off x="1716024" y="3502792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 rot="16200000">
            <a:off x="1830324" y="5338635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716024" y="5338635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automatically map the land cover using high-resolution panchromatic historical spy satellite imagery?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338" y="3432426"/>
            <a:ext cx="986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to quantify long-term land cover changes using multi-resolution satellite images?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7880" y="507262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14804" y="1477826"/>
            <a:ext cx="10560050" cy="291574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0" name="Flowchart: Process 19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ocess 20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ocess 21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</a:t>
            </a:r>
            <a:r>
              <a:rPr lang="en-US" sz="3200" b="1" dirty="0" smtClean="0">
                <a:solidFill>
                  <a:schemeClr val="accent3"/>
                </a:solidFill>
              </a:rPr>
              <a:t>Conclusions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067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erge 3"/>
          <p:cNvSpPr/>
          <p:nvPr/>
        </p:nvSpPr>
        <p:spPr>
          <a:xfrm rot="16200000">
            <a:off x="1771448" y="2024450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erge 4"/>
          <p:cNvSpPr/>
          <p:nvPr/>
        </p:nvSpPr>
        <p:spPr>
          <a:xfrm rot="5400000">
            <a:off x="1657148" y="2024450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7880" y="1758950"/>
            <a:ext cx="979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How to assess habitat changes of wild ungulates, and evaluate how successful the protected areas were using Corona satellite data?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0" name="Flowchart: Process 19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ocess 20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ocess 21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rocess 22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rocess 23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ocess 24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2416952" y="3084160"/>
            <a:ext cx="8666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 understanding of past habitat conditions to the 1960s </a:t>
            </a:r>
            <a:endParaRPr lang="en-US" sz="2200" dirty="0"/>
          </a:p>
        </p:txBody>
      </p:sp>
      <p:sp>
        <p:nvSpPr>
          <p:cNvPr id="29" name="Rectangle 28"/>
          <p:cNvSpPr/>
          <p:nvPr/>
        </p:nvSpPr>
        <p:spPr>
          <a:xfrm>
            <a:off x="2416952" y="4009260"/>
            <a:ext cx="88320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the shifting baseline syndrome</a:t>
            </a:r>
            <a:endParaRPr lang="en-US" sz="2200" dirty="0"/>
          </a:p>
        </p:txBody>
      </p:sp>
      <p:sp>
        <p:nvSpPr>
          <p:cNvPr id="17" name="Rectangle 16"/>
          <p:cNvSpPr/>
          <p:nvPr/>
        </p:nvSpPr>
        <p:spPr>
          <a:xfrm>
            <a:off x="2416952" y="5859459"/>
            <a:ext cx="88320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close relationship between land use and habitat changes</a:t>
            </a:r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2416952" y="4934360"/>
            <a:ext cx="94651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- highlight success of the protected areas in preserving and restoring habitats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Habitat change - Conclusions</a:t>
            </a:r>
            <a:endParaRPr lang="en-US" sz="3200" b="1" dirty="0">
              <a:solidFill>
                <a:srgbClr val="DAA520"/>
              </a:solidFill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48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43074" y="174331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Scientific advancements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47900" y="341946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2400" dirty="0"/>
              <a:t>Methodological advancements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3074" y="527153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2400" dirty="0"/>
              <a:t>Management implications</a:t>
            </a:r>
          </a:p>
        </p:txBody>
      </p:sp>
      <p:sp>
        <p:nvSpPr>
          <p:cNvPr id="16" name="Flowchart: Decision 15"/>
          <p:cNvSpPr/>
          <p:nvPr/>
        </p:nvSpPr>
        <p:spPr>
          <a:xfrm>
            <a:off x="1900174" y="1870829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ecision 16"/>
          <p:cNvSpPr/>
          <p:nvPr/>
        </p:nvSpPr>
        <p:spPr>
          <a:xfrm>
            <a:off x="1900174" y="3546981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Merge 17"/>
          <p:cNvSpPr/>
          <p:nvPr/>
        </p:nvSpPr>
        <p:spPr>
          <a:xfrm rot="16200000">
            <a:off x="1957324" y="5399049"/>
            <a:ext cx="228600" cy="114300"/>
          </a:xfrm>
          <a:prstGeom prst="flowChartMerge">
            <a:avLst/>
          </a:prstGeom>
          <a:solidFill>
            <a:srgbClr val="4F62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erge 18"/>
          <p:cNvSpPr/>
          <p:nvPr/>
        </p:nvSpPr>
        <p:spPr>
          <a:xfrm rot="5400000">
            <a:off x="1843024" y="5399049"/>
            <a:ext cx="228600" cy="114300"/>
          </a:xfrm>
          <a:prstGeom prst="flowChartMerge">
            <a:avLst/>
          </a:prstGeom>
          <a:solidFill>
            <a:srgbClr val="9BBB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2" name="Picture 12" descr="Green Leaves PNG Images, Free Transparent Green Leaves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3834">
            <a:off x="7396226" y="3913354"/>
            <a:ext cx="213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Paper scroll with feather pe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2253" r="14934" b="20989"/>
          <a:stretch/>
        </p:blipFill>
        <p:spPr bwMode="auto">
          <a:xfrm>
            <a:off x="7426833" y="1041477"/>
            <a:ext cx="1824481" cy="18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432,422 Tools Icons - Free in SVG, PNG, ICO - IconSc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29934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8" name="Flowchart: Process 27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ocess 31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Process 32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Process 33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75610" y="-67516"/>
            <a:ext cx="6275704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Overall conclusions &amp; implications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381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43074" y="174331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Scientific advancements</a:t>
            </a:r>
          </a:p>
        </p:txBody>
      </p:sp>
      <p:sp>
        <p:nvSpPr>
          <p:cNvPr id="16" name="Flowchart: Decision 15"/>
          <p:cNvSpPr/>
          <p:nvPr/>
        </p:nvSpPr>
        <p:spPr>
          <a:xfrm>
            <a:off x="1900174" y="1870829"/>
            <a:ext cx="228600" cy="228600"/>
          </a:xfrm>
          <a:prstGeom prst="flowChartDecision">
            <a:avLst/>
          </a:prstGeom>
          <a:solidFill>
            <a:srgbClr val="C050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0" name="Picture 20" descr="Paper scroll with feather pe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2253" r="14934" b="20989"/>
          <a:stretch/>
        </p:blipFill>
        <p:spPr bwMode="auto">
          <a:xfrm>
            <a:off x="7426833" y="1041477"/>
            <a:ext cx="1824481" cy="18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8" name="Flowchart: Process 27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ocess 31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Process 32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Process 33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9634" y="3130178"/>
            <a:ext cx="97965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  <a:defRPr/>
            </a:pPr>
            <a:r>
              <a:rPr lang="en-US" sz="2400" dirty="0"/>
              <a:t>advance the understanding of landscape dynamics and habitat changes</a:t>
            </a:r>
          </a:p>
          <a:p>
            <a:pPr marL="285750" lvl="0" indent="-285750">
              <a:buFontTx/>
              <a:buChar char="-"/>
              <a:defRPr/>
            </a:pPr>
            <a:endParaRPr lang="en-US" sz="2400" dirty="0"/>
          </a:p>
          <a:p>
            <a:pPr marL="285750" lvl="0" indent="-285750">
              <a:buFontTx/>
              <a:buChar char="-"/>
              <a:defRPr/>
            </a:pPr>
            <a:r>
              <a:rPr lang="en-US" sz="2400" dirty="0"/>
              <a:t>quantify long-term land cover trends in the former Soviet states</a:t>
            </a:r>
          </a:p>
          <a:p>
            <a:pPr marL="285750" lvl="0" indent="-285750">
              <a:buFontTx/>
              <a:buChar char="-"/>
              <a:defRPr/>
            </a:pPr>
            <a:endParaRPr lang="en-US" sz="2400" dirty="0"/>
          </a:p>
          <a:p>
            <a:pPr marL="285750" lvl="0" indent="-285750">
              <a:buFontTx/>
              <a:buChar char="-"/>
              <a:defRPr/>
            </a:pPr>
            <a:r>
              <a:rPr lang="en-US" sz="2400" dirty="0"/>
              <a:t>uncover how past land use decisions dictate current land cover</a:t>
            </a:r>
          </a:p>
          <a:p>
            <a:pPr marL="285750" lvl="0" indent="-285750">
              <a:buFontTx/>
              <a:buChar char="-"/>
              <a:defRPr/>
            </a:pPr>
            <a:endParaRPr lang="en-US" sz="2400" dirty="0"/>
          </a:p>
          <a:p>
            <a:pPr marL="285750" lvl="0" indent="-285750">
              <a:buFontTx/>
              <a:buChar char="-"/>
              <a:defRPr/>
            </a:pPr>
            <a:r>
              <a:rPr lang="en-US" sz="2400" dirty="0"/>
              <a:t>revisit a period when major global events took place</a:t>
            </a:r>
          </a:p>
          <a:p>
            <a:pPr marL="285750" lvl="0" indent="-285750">
              <a:buFontTx/>
              <a:buChar char="-"/>
              <a:defRPr/>
            </a:pPr>
            <a:endParaRPr lang="en-US" sz="2400" dirty="0"/>
          </a:p>
          <a:p>
            <a:pPr marL="285750" lvl="0" indent="-285750">
              <a:buFontTx/>
              <a:buChar char="-"/>
              <a:defRPr/>
            </a:pPr>
            <a:r>
              <a:rPr lang="en-US" sz="2400" dirty="0"/>
              <a:t>uncover important historical patterns of land cover changes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Scientific </a:t>
            </a:r>
            <a:r>
              <a:rPr lang="en-US" sz="3200" b="1" dirty="0" smtClean="0">
                <a:solidFill>
                  <a:srgbClr val="DAA520"/>
                </a:solidFill>
              </a:rPr>
              <a:t>contribution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2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ecision 16"/>
          <p:cNvSpPr/>
          <p:nvPr/>
        </p:nvSpPr>
        <p:spPr>
          <a:xfrm>
            <a:off x="1900174" y="1870829"/>
            <a:ext cx="228600" cy="228600"/>
          </a:xfrm>
          <a:prstGeom prst="flowChartDecision">
            <a:avLst/>
          </a:prstGeom>
          <a:solidFill>
            <a:srgbClr val="BFBF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43074" y="174331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2400" dirty="0"/>
              <a:t>Methodological advancements</a:t>
            </a:r>
          </a:p>
        </p:txBody>
      </p:sp>
      <p:pic>
        <p:nvPicPr>
          <p:cNvPr id="5142" name="Picture 22" descr="432,422 Tools Icons - Free in SVG, PNG, ICO - IconSc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11" y="9870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53802" y="3025914"/>
            <a:ext cx="1217539" cy="1271319"/>
            <a:chOff x="153802" y="3057664"/>
            <a:chExt cx="1217539" cy="1271319"/>
          </a:xfrm>
        </p:grpSpPr>
        <p:sp>
          <p:nvSpPr>
            <p:cNvPr id="28" name="Flowchart: Process 27"/>
            <p:cNvSpPr/>
            <p:nvPr/>
          </p:nvSpPr>
          <p:spPr>
            <a:xfrm rot="18963750">
              <a:off x="898727" y="3260474"/>
              <a:ext cx="455700" cy="425527"/>
            </a:xfrm>
            <a:prstGeom prst="flowChartProcess">
              <a:avLst/>
            </a:prstGeom>
            <a:solidFill>
              <a:srgbClr val="C0BFB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/>
            <p:cNvSpPr/>
            <p:nvPr/>
          </p:nvSpPr>
          <p:spPr>
            <a:xfrm rot="18983077">
              <a:off x="915641" y="3693604"/>
              <a:ext cx="455700" cy="425527"/>
            </a:xfrm>
            <a:prstGeom prst="flowChartProcess">
              <a:avLst/>
            </a:prstGeom>
            <a:solidFill>
              <a:srgbClr val="C3524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Process 29"/>
            <p:cNvSpPr/>
            <p:nvPr/>
          </p:nvSpPr>
          <p:spPr>
            <a:xfrm rot="18960000">
              <a:off x="541946" y="3903456"/>
              <a:ext cx="455700" cy="425527"/>
            </a:xfrm>
            <a:prstGeom prst="flowChartProcess">
              <a:avLst/>
            </a:prstGeom>
            <a:solidFill>
              <a:srgbClr val="F7964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/>
            <p:cNvSpPr/>
            <p:nvPr/>
          </p:nvSpPr>
          <p:spPr>
            <a:xfrm rot="18960000">
              <a:off x="211043" y="3693489"/>
              <a:ext cx="455700" cy="425527"/>
            </a:xfrm>
            <a:prstGeom prst="flowChartProcess">
              <a:avLst/>
            </a:prstGeom>
            <a:solidFill>
              <a:srgbClr val="DAA627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ocess 31"/>
            <p:cNvSpPr/>
            <p:nvPr/>
          </p:nvSpPr>
          <p:spPr>
            <a:xfrm rot="18960000">
              <a:off x="502241" y="3057664"/>
              <a:ext cx="455700" cy="425527"/>
            </a:xfrm>
            <a:prstGeom prst="flowChartProcess">
              <a:avLst/>
            </a:prstGeom>
            <a:solidFill>
              <a:srgbClr val="9BBC5A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Process 32"/>
            <p:cNvSpPr/>
            <p:nvPr/>
          </p:nvSpPr>
          <p:spPr>
            <a:xfrm rot="18960000">
              <a:off x="153802" y="3286265"/>
              <a:ext cx="455700" cy="425527"/>
            </a:xfrm>
            <a:prstGeom prst="flowChartProcess">
              <a:avLst/>
            </a:prstGeom>
            <a:solidFill>
              <a:srgbClr val="47ACC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Process 33"/>
            <p:cNvSpPr/>
            <p:nvPr/>
          </p:nvSpPr>
          <p:spPr>
            <a:xfrm rot="18960000">
              <a:off x="526262" y="3470386"/>
              <a:ext cx="455700" cy="425527"/>
            </a:xfrm>
            <a:prstGeom prst="flowChartProcess">
              <a:avLst/>
            </a:prstGeom>
            <a:solidFill>
              <a:srgbClr val="50632C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34763" y="3452696"/>
            <a:ext cx="104423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  <a:defRPr/>
            </a:pPr>
            <a:r>
              <a:rPr lang="en-US" sz="2400" dirty="0"/>
              <a:t>apply and optimize approaches for processing high-resolution historical imagery</a:t>
            </a:r>
          </a:p>
          <a:p>
            <a:pPr marL="285750" lvl="0" indent="-285750">
              <a:buFontTx/>
              <a:buChar char="-"/>
              <a:defRPr/>
            </a:pPr>
            <a:endParaRPr lang="en-US" sz="2400" dirty="0"/>
          </a:p>
          <a:p>
            <a:pPr marL="285750" indent="-285750">
              <a:buFontTx/>
              <a:buChar char="-"/>
              <a:defRPr/>
            </a:pPr>
            <a:r>
              <a:rPr lang="en-US" sz="2400" dirty="0"/>
              <a:t>present a novel workflow for 2.5-m Corona spy satellite imagery</a:t>
            </a:r>
          </a:p>
          <a:p>
            <a:pPr marL="285750" indent="-285750">
              <a:buFontTx/>
              <a:buChar char="-"/>
              <a:defRPr/>
            </a:pPr>
            <a:endParaRPr lang="en-US" sz="2400" dirty="0"/>
          </a:p>
          <a:p>
            <a:pPr marL="285750" indent="-285750">
              <a:buFontTx/>
              <a:buChar char="-"/>
              <a:defRPr/>
            </a:pPr>
            <a:r>
              <a:rPr lang="en-US" sz="2400" dirty="0"/>
              <a:t>map for the first time large-area land cover (240,000 km</a:t>
            </a:r>
            <a:r>
              <a:rPr lang="en-US" sz="2400" baseline="30000" dirty="0"/>
              <a:t>2</a:t>
            </a:r>
            <a:r>
              <a:rPr lang="en-US" sz="2400" dirty="0"/>
              <a:t>) for broad land cover types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Methodological </a:t>
            </a:r>
            <a:r>
              <a:rPr lang="en-US" sz="3200" b="1" dirty="0" smtClean="0">
                <a:solidFill>
                  <a:srgbClr val="DAA520"/>
                </a:solidFill>
              </a:rPr>
              <a:t>advancements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091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3140" y="1057275"/>
            <a:ext cx="5798820" cy="53022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Globally:</a:t>
            </a:r>
          </a:p>
          <a:p>
            <a:pPr marL="285750" indent="-285750">
              <a:spcBef>
                <a:spcPts val="1200"/>
              </a:spcBef>
              <a:spcAft>
                <a:spcPts val="18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provide informed decision-making in land use planning</a:t>
            </a:r>
          </a:p>
          <a:p>
            <a:pPr marL="285750" indent="-285750">
              <a:spcBef>
                <a:spcPts val="1800"/>
              </a:spcBef>
              <a:spcAft>
                <a:spcPts val="18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1960s data for management today</a:t>
            </a:r>
          </a:p>
          <a:p>
            <a:pPr marL="285750" indent="-285750">
              <a:spcBef>
                <a:spcPts val="1800"/>
              </a:spcBef>
              <a:spcAft>
                <a:spcPts val="18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help increase ecosystem resilience</a:t>
            </a:r>
          </a:p>
          <a:p>
            <a:pPr marL="285750" indent="-285750">
              <a:spcBef>
                <a:spcPts val="1800"/>
              </a:spcBef>
              <a:spcAft>
                <a:spcPts val="18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reduce shifting baseline syndrome</a:t>
            </a:r>
          </a:p>
          <a:p>
            <a:pPr marL="285750" indent="-285750">
              <a:spcBef>
                <a:spcPts val="1800"/>
              </a:spcBef>
              <a:spcAft>
                <a:spcPts val="18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prevent species’ extinction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620" y="1057275"/>
            <a:ext cx="5403215" cy="53022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the Caucasus: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 cross-border conservation and management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 plans to create new protected areas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deliver results to local and international conservation organizations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9" name="Picture 12" descr="Green Leaves PNG Images, Free Transparent Green Leaves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3834">
            <a:off x="1871726" y="3922879"/>
            <a:ext cx="213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Management </a:t>
            </a:r>
            <a:r>
              <a:rPr lang="en-US" sz="3200" b="1" dirty="0" smtClean="0">
                <a:solidFill>
                  <a:srgbClr val="DAA520"/>
                </a:solidFill>
              </a:rPr>
              <a:t>implications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6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7970"/>
          <a:stretch/>
        </p:blipFill>
        <p:spPr>
          <a:xfrm>
            <a:off x="-12700" y="857249"/>
            <a:ext cx="12243816" cy="6022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4" b="87557"/>
          <a:stretch/>
        </p:blipFill>
        <p:spPr>
          <a:xfrm>
            <a:off x="-11811" y="-361949"/>
            <a:ext cx="12243816" cy="7429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075B04-A150-427A-9FEB-FE663B001C58}"/>
              </a:ext>
            </a:extLst>
          </p:cNvPr>
          <p:cNvSpPr txBox="1">
            <a:spLocks/>
          </p:cNvSpPr>
          <p:nvPr/>
        </p:nvSpPr>
        <p:spPr>
          <a:xfrm>
            <a:off x="50165" y="6558676"/>
            <a:ext cx="1307934" cy="2336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© Ali </a:t>
            </a:r>
            <a:r>
              <a:rPr lang="en-US" sz="1600" b="1" dirty="0" err="1">
                <a:solidFill>
                  <a:schemeClr val="bg1"/>
                </a:solidFill>
              </a:rPr>
              <a:t>Rza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949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19369" r="9495" b="22936"/>
          <a:stretch/>
        </p:blipFill>
        <p:spPr>
          <a:xfrm>
            <a:off x="8258916" y="1953386"/>
            <a:ext cx="3933083" cy="37820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7587" r="1627" b="22692"/>
          <a:stretch/>
        </p:blipFill>
        <p:spPr>
          <a:xfrm>
            <a:off x="1" y="1953386"/>
            <a:ext cx="8258936" cy="3782047"/>
          </a:xfrm>
          <a:prstGeom prst="rect">
            <a:avLst/>
          </a:prstGeom>
        </p:spPr>
      </p:pic>
      <p:sp>
        <p:nvSpPr>
          <p:cNvPr id="26" name="Parallelogram 25"/>
          <p:cNvSpPr/>
          <p:nvPr/>
        </p:nvSpPr>
        <p:spPr>
          <a:xfrm>
            <a:off x="10084526" y="3849190"/>
            <a:ext cx="2989488" cy="1876720"/>
          </a:xfrm>
          <a:prstGeom prst="parallelogram">
            <a:avLst>
              <a:gd name="adj" fmla="val 11594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191999" y="3746339"/>
            <a:ext cx="882015" cy="1521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Thank you</a:t>
            </a:r>
            <a:r>
              <a:rPr lang="en-US" sz="3200" b="1" dirty="0" smtClean="0">
                <a:solidFill>
                  <a:srgbClr val="DAA520"/>
                </a:solidFill>
              </a:rPr>
              <a:t>!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98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13314" name="Picture 2" descr="Annemarie Schneider — #SatSummit 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99132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enjamin Zuckerberg – Zuckerberg La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16374"/>
          <a:stretch/>
        </p:blipFill>
        <p:spPr bwMode="auto">
          <a:xfrm>
            <a:off x="4950460" y="1991320"/>
            <a:ext cx="228995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olker Radelo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" y="199132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gibbs-lab.wisc.edu/bio_img/holly_gibbs_bio_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51" y="199132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15333" b="-1"/>
          <a:stretch/>
        </p:blipFill>
        <p:spPr>
          <a:xfrm>
            <a:off x="9807086" y="1991320"/>
            <a:ext cx="2283719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178" y="4358759"/>
            <a:ext cx="12332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/>
              <a:t>Volker</a:t>
            </a:r>
          </a:p>
          <a:p>
            <a:pPr lvl="0" algn="ctr">
              <a:defRPr/>
            </a:pPr>
            <a:r>
              <a:rPr lang="en-US" sz="2400" dirty="0" err="1"/>
              <a:t>Radeloff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2884699" y="4358759"/>
            <a:ext cx="15648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/>
              <a:t>Annemarie</a:t>
            </a:r>
          </a:p>
          <a:p>
            <a:pPr lvl="0" algn="ctr">
              <a:defRPr/>
            </a:pPr>
            <a:r>
              <a:rPr lang="en-US" sz="2400" dirty="0"/>
              <a:t>Schneider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06098" y="4358759"/>
            <a:ext cx="15747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/>
              <a:t>Benjamin</a:t>
            </a:r>
          </a:p>
          <a:p>
            <a:pPr lvl="0" algn="ctr">
              <a:defRPr/>
            </a:pPr>
            <a:r>
              <a:rPr lang="en-US" sz="2400" dirty="0"/>
              <a:t>Zuckerberg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73935" y="4358759"/>
            <a:ext cx="8917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/>
              <a:t>Holly</a:t>
            </a:r>
          </a:p>
          <a:p>
            <a:pPr lvl="0" algn="ctr">
              <a:defRPr/>
            </a:pPr>
            <a:r>
              <a:rPr lang="en-US" sz="2400" dirty="0"/>
              <a:t>Gibbs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82195" y="4358759"/>
            <a:ext cx="1294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/>
              <a:t>Mihai D. </a:t>
            </a:r>
          </a:p>
          <a:p>
            <a:pPr lvl="0" algn="ctr">
              <a:defRPr/>
            </a:pPr>
            <a:r>
              <a:rPr lang="en-US" sz="2400" dirty="0"/>
              <a:t>Nita</a:t>
            </a:r>
          </a:p>
        </p:txBody>
      </p:sp>
      <p:pic>
        <p:nvPicPr>
          <p:cNvPr id="14" name="Picture 2" descr="File:NASA logo.svg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534"/>
            <a:ext cx="1730881" cy="14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Thank you</a:t>
            </a:r>
            <a:r>
              <a:rPr lang="en-US" sz="3200" b="1" dirty="0" smtClean="0">
                <a:solidFill>
                  <a:srgbClr val="DAA520"/>
                </a:solidFill>
              </a:rPr>
              <a:t>!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777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855040"/>
            <a:ext cx="6238876" cy="2364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86125"/>
            <a:ext cx="7038975" cy="3601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0" b="10734"/>
          <a:stretch/>
        </p:blipFill>
        <p:spPr>
          <a:xfrm>
            <a:off x="190499" y="3286125"/>
            <a:ext cx="4000501" cy="359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4"/>
          <a:stretch/>
        </p:blipFill>
        <p:spPr>
          <a:xfrm>
            <a:off x="6553200" y="857250"/>
            <a:ext cx="4124325" cy="2362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Thank you</a:t>
            </a:r>
            <a:r>
              <a:rPr lang="en-US" sz="3200" b="1" dirty="0" smtClean="0">
                <a:solidFill>
                  <a:srgbClr val="DAA520"/>
                </a:solidFill>
              </a:rPr>
              <a:t>!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6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3A29B-1753-44E1-B1CA-C525C708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145" y="2934266"/>
            <a:ext cx="6279381" cy="37008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5" name="Picture 4" descr="071718 Thor Delta reunion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4" y="860263"/>
            <a:ext cx="4354181" cy="520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3572508" y="6045860"/>
            <a:ext cx="536257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/>
              <a:t>Corona KH-1 spy satellite launched from Vandenberg Air Force base in 1959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Corona satellites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448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A5DC9-B19D-F715-B680-5D1B57668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43781" r="9617" b="1"/>
          <a:stretch/>
        </p:blipFill>
        <p:spPr>
          <a:xfrm>
            <a:off x="6057977" y="844874"/>
            <a:ext cx="6134023" cy="3090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8AF9B-88F6-C365-2D58-003540A12C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31806" r="314" b="26051"/>
          <a:stretch/>
        </p:blipFill>
        <p:spPr>
          <a:xfrm>
            <a:off x="-9523" y="844875"/>
            <a:ext cx="6067502" cy="1898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46100-5DBC-7172-F6EF-AF6CD42C4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14548" r="11295" b="36390"/>
          <a:stretch/>
        </p:blipFill>
        <p:spPr>
          <a:xfrm>
            <a:off x="5175199" y="3935740"/>
            <a:ext cx="7005894" cy="3014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C5E840-C2B8-38D8-9EA3-D9A418EADA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/>
        </p:blipFill>
        <p:spPr>
          <a:xfrm rot="16200000">
            <a:off x="4309973" y="2759263"/>
            <a:ext cx="2210269" cy="2093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ACE9A8-2576-7171-0A22-A3BBA49CF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/>
          <a:stretch/>
        </p:blipFill>
        <p:spPr>
          <a:xfrm>
            <a:off x="-17190" y="2743200"/>
            <a:ext cx="4385328" cy="3101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8B6983-C43B-991B-498E-0BB40704D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33868" r="20832" b="32917"/>
          <a:stretch/>
        </p:blipFill>
        <p:spPr>
          <a:xfrm>
            <a:off x="0" y="4910370"/>
            <a:ext cx="5241303" cy="23211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B33699-C42A-37E7-1DD1-5C74DAF32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r="13415" b="67778"/>
          <a:stretch/>
        </p:blipFill>
        <p:spPr>
          <a:xfrm>
            <a:off x="6525737" y="2485675"/>
            <a:ext cx="2353761" cy="21330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322265-3A21-3846-F450-21FA143A3F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 r="420" b="3174"/>
          <a:stretch/>
        </p:blipFill>
        <p:spPr>
          <a:xfrm>
            <a:off x="8998796" y="2362452"/>
            <a:ext cx="3193204" cy="2176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Thank you</a:t>
            </a:r>
            <a:r>
              <a:rPr lang="en-US" sz="3200" b="1" dirty="0" smtClean="0">
                <a:solidFill>
                  <a:srgbClr val="DAA520"/>
                </a:solidFill>
              </a:rPr>
              <a:t>!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2BD02FA-9477-9F87-B875-C11A48DFBC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74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/>
        </p:blipFill>
        <p:spPr>
          <a:xfrm>
            <a:off x="-7312" y="857250"/>
            <a:ext cx="4640614" cy="2984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78D598-4005-FCA2-7F0A-44957DBF20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9902" r="15425" b="28843"/>
          <a:stretch/>
        </p:blipFill>
        <p:spPr>
          <a:xfrm>
            <a:off x="-7312" y="3841423"/>
            <a:ext cx="5187069" cy="3043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0082-DC77-6D57-CFEA-9C0EF17BFF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t="13611" r="24862"/>
          <a:stretch/>
        </p:blipFill>
        <p:spPr>
          <a:xfrm>
            <a:off x="8091413" y="857250"/>
            <a:ext cx="4729127" cy="6027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384546-2F94-60AC-720D-B3A748D272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"/>
          <a:stretch/>
        </p:blipFill>
        <p:spPr>
          <a:xfrm>
            <a:off x="4633302" y="857250"/>
            <a:ext cx="4058034" cy="2984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40379" r="36379"/>
          <a:stretch/>
        </p:blipFill>
        <p:spPr>
          <a:xfrm>
            <a:off x="5109238" y="3841423"/>
            <a:ext cx="3582098" cy="317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Thank you</a:t>
            </a:r>
            <a:r>
              <a:rPr lang="en-US" sz="3200" b="1" dirty="0" smtClean="0">
                <a:solidFill>
                  <a:srgbClr val="DAA520"/>
                </a:solidFill>
              </a:rPr>
              <a:t>!</a:t>
            </a:r>
            <a:endParaRPr lang="en-US" sz="2800" dirty="0">
              <a:solidFill>
                <a:srgbClr val="DAA520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60E3B5B-86DA-40F8-8089-D2DD306EB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144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5961"/>
            <a:ext cx="12192000" cy="400110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AA520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110" y="1156118"/>
            <a:ext cx="1134999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 smtClean="0">
                <a:solidFill>
                  <a:srgbClr val="2E2E2E"/>
                </a:solidFill>
              </a:rPr>
              <a:t>Song</a:t>
            </a:r>
            <a:r>
              <a:rPr lang="en-US" sz="1600" dirty="0">
                <a:solidFill>
                  <a:srgbClr val="2E2E2E"/>
                </a:solidFill>
              </a:rPr>
              <a:t>, D. X., Huang, C., Sexton, J. O., </a:t>
            </a:r>
            <a:r>
              <a:rPr lang="en-US" sz="1600" dirty="0" err="1">
                <a:solidFill>
                  <a:srgbClr val="2E2E2E"/>
                </a:solidFill>
              </a:rPr>
              <a:t>Channan</a:t>
            </a:r>
            <a:r>
              <a:rPr lang="en-US" sz="1600" dirty="0">
                <a:solidFill>
                  <a:srgbClr val="2E2E2E"/>
                </a:solidFill>
              </a:rPr>
              <a:t>, S., Feng, M., &amp; Townshend, J. R. (2015). Use of Landsat and Corona data for mapping forest cover change from the mid-1960s to 2000s: Case studies from the Eastern United States and Central Brazil. </a:t>
            </a:r>
            <a:r>
              <a:rPr lang="en-US" sz="1600" i="1" dirty="0">
                <a:solidFill>
                  <a:srgbClr val="2E2E2E"/>
                </a:solidFill>
              </a:rPr>
              <a:t>ISPRS Journal of Photogrammetry and Remote Sensing</a:t>
            </a:r>
            <a:r>
              <a:rPr lang="en-US" sz="1600" dirty="0">
                <a:solidFill>
                  <a:srgbClr val="2E2E2E"/>
                </a:solidFill>
              </a:rPr>
              <a:t>, </a:t>
            </a:r>
            <a:r>
              <a:rPr lang="en-US" sz="1600" i="1" dirty="0">
                <a:solidFill>
                  <a:srgbClr val="2E2E2E"/>
                </a:solidFill>
              </a:rPr>
              <a:t>103</a:t>
            </a:r>
            <a:r>
              <a:rPr lang="en-US" sz="1600" dirty="0">
                <a:solidFill>
                  <a:srgbClr val="2E2E2E"/>
                </a:solidFill>
              </a:rPr>
              <a:t>, 81-92.</a:t>
            </a:r>
          </a:p>
          <a:p>
            <a:endParaRPr lang="en-US" sz="1600" dirty="0">
              <a:solidFill>
                <a:srgbClr val="2E2E2E"/>
              </a:solidFill>
            </a:endParaRPr>
          </a:p>
          <a:p>
            <a:pPr lvl="0">
              <a:defRPr/>
            </a:pPr>
            <a:r>
              <a:rPr lang="en-US" sz="1600" dirty="0">
                <a:solidFill>
                  <a:srgbClr val="2E2E2E"/>
                </a:solidFill>
              </a:rPr>
              <a:t>Myers, N., </a:t>
            </a:r>
            <a:r>
              <a:rPr lang="en-US" sz="1600" dirty="0" err="1">
                <a:solidFill>
                  <a:srgbClr val="2E2E2E"/>
                </a:solidFill>
              </a:rPr>
              <a:t>Mittermeier</a:t>
            </a:r>
            <a:r>
              <a:rPr lang="en-US" sz="1600" dirty="0">
                <a:solidFill>
                  <a:srgbClr val="2E2E2E"/>
                </a:solidFill>
              </a:rPr>
              <a:t>, R. A., </a:t>
            </a:r>
            <a:r>
              <a:rPr lang="en-US" sz="1600" dirty="0" err="1">
                <a:solidFill>
                  <a:srgbClr val="2E2E2E"/>
                </a:solidFill>
              </a:rPr>
              <a:t>Mittermeier</a:t>
            </a:r>
            <a:r>
              <a:rPr lang="en-US" sz="1600" dirty="0">
                <a:solidFill>
                  <a:srgbClr val="2E2E2E"/>
                </a:solidFill>
              </a:rPr>
              <a:t>, C. G., Da Fonseca, G. A., &amp; Kent, J. (2000). Biodiversity hotspots for conservation priorities. </a:t>
            </a:r>
            <a:r>
              <a:rPr lang="en-US" sz="1600" i="1" dirty="0">
                <a:solidFill>
                  <a:srgbClr val="2E2E2E"/>
                </a:solidFill>
              </a:rPr>
              <a:t>Nature</a:t>
            </a:r>
            <a:r>
              <a:rPr lang="en-US" sz="1600" dirty="0">
                <a:solidFill>
                  <a:srgbClr val="2E2E2E"/>
                </a:solidFill>
              </a:rPr>
              <a:t>, </a:t>
            </a:r>
            <a:r>
              <a:rPr lang="en-US" sz="1600" i="1" dirty="0">
                <a:solidFill>
                  <a:srgbClr val="2E2E2E"/>
                </a:solidFill>
              </a:rPr>
              <a:t>403</a:t>
            </a:r>
            <a:r>
              <a:rPr lang="en-US" sz="1600" dirty="0">
                <a:solidFill>
                  <a:srgbClr val="2E2E2E"/>
                </a:solidFill>
              </a:rPr>
              <a:t>(6772), 853-858.</a:t>
            </a:r>
          </a:p>
          <a:p>
            <a:endParaRPr lang="en-US" sz="1600" dirty="0">
              <a:solidFill>
                <a:srgbClr val="2E2E2E"/>
              </a:solidFill>
            </a:endParaRPr>
          </a:p>
          <a:p>
            <a:r>
              <a:rPr lang="en-US" sz="1600" dirty="0">
                <a:solidFill>
                  <a:srgbClr val="2E2E2E"/>
                </a:solidFill>
              </a:rPr>
              <a:t>Nita, M. D., </a:t>
            </a:r>
            <a:r>
              <a:rPr lang="en-US" sz="1600" dirty="0" err="1">
                <a:solidFill>
                  <a:srgbClr val="2E2E2E"/>
                </a:solidFill>
              </a:rPr>
              <a:t>Munteanu</a:t>
            </a:r>
            <a:r>
              <a:rPr lang="en-US" sz="1600" dirty="0">
                <a:solidFill>
                  <a:srgbClr val="2E2E2E"/>
                </a:solidFill>
              </a:rPr>
              <a:t>, C., </a:t>
            </a:r>
            <a:r>
              <a:rPr lang="en-US" sz="1600" dirty="0" err="1">
                <a:solidFill>
                  <a:srgbClr val="2E2E2E"/>
                </a:solidFill>
              </a:rPr>
              <a:t>Gutman</a:t>
            </a:r>
            <a:r>
              <a:rPr lang="en-US" sz="1600" dirty="0">
                <a:solidFill>
                  <a:srgbClr val="2E2E2E"/>
                </a:solidFill>
              </a:rPr>
              <a:t>, G., </a:t>
            </a:r>
            <a:r>
              <a:rPr lang="en-US" sz="1600" dirty="0" err="1">
                <a:solidFill>
                  <a:srgbClr val="2E2E2E"/>
                </a:solidFill>
              </a:rPr>
              <a:t>Abrudan</a:t>
            </a:r>
            <a:r>
              <a:rPr lang="en-US" sz="1600" dirty="0">
                <a:solidFill>
                  <a:srgbClr val="2E2E2E"/>
                </a:solidFill>
              </a:rPr>
              <a:t>, I. V., &amp; </a:t>
            </a:r>
            <a:r>
              <a:rPr lang="en-US" sz="1600" dirty="0" err="1">
                <a:solidFill>
                  <a:srgbClr val="2E2E2E"/>
                </a:solidFill>
              </a:rPr>
              <a:t>Radeloff</a:t>
            </a:r>
            <a:r>
              <a:rPr lang="en-US" sz="1600" dirty="0">
                <a:solidFill>
                  <a:srgbClr val="2E2E2E"/>
                </a:solidFill>
              </a:rPr>
              <a:t>, V. C. (2018). Widespread forest cutting in the aftermath of World War II captured by broad-scale historical Corona spy satellite photography. </a:t>
            </a:r>
            <a:r>
              <a:rPr lang="en-US" sz="1600" i="1" dirty="0">
                <a:solidFill>
                  <a:srgbClr val="2E2E2E"/>
                </a:solidFill>
              </a:rPr>
              <a:t>Remote Sensing of Environment</a:t>
            </a:r>
            <a:r>
              <a:rPr lang="en-US" sz="1600" dirty="0">
                <a:solidFill>
                  <a:srgbClr val="2E2E2E"/>
                </a:solidFill>
              </a:rPr>
              <a:t>, </a:t>
            </a:r>
            <a:r>
              <a:rPr lang="en-US" sz="1600" i="1" dirty="0">
                <a:solidFill>
                  <a:srgbClr val="2E2E2E"/>
                </a:solidFill>
              </a:rPr>
              <a:t>204</a:t>
            </a:r>
            <a:r>
              <a:rPr lang="en-US" sz="1600" dirty="0">
                <a:solidFill>
                  <a:srgbClr val="2E2E2E"/>
                </a:solidFill>
              </a:rPr>
              <a:t>, 322-332.</a:t>
            </a:r>
          </a:p>
          <a:p>
            <a:endParaRPr lang="en-US" sz="1600" dirty="0">
              <a:solidFill>
                <a:srgbClr val="2E2E2E"/>
              </a:solidFill>
            </a:endParaRPr>
          </a:p>
          <a:p>
            <a:r>
              <a:rPr lang="en-US" sz="1600" dirty="0">
                <a:solidFill>
                  <a:srgbClr val="2E2E2E"/>
                </a:solidFill>
              </a:rPr>
              <a:t>Farwell, L. S., </a:t>
            </a:r>
            <a:r>
              <a:rPr lang="en-US" sz="1600" dirty="0" err="1">
                <a:solidFill>
                  <a:srgbClr val="2E2E2E"/>
                </a:solidFill>
              </a:rPr>
              <a:t>Gudex</a:t>
            </a:r>
            <a:r>
              <a:rPr lang="en-US" sz="1600" dirty="0">
                <a:solidFill>
                  <a:srgbClr val="2E2E2E"/>
                </a:solidFill>
              </a:rPr>
              <a:t>-Cross, D., Anise, I. E., Bosch, M. J., </a:t>
            </a:r>
            <a:r>
              <a:rPr lang="en-US" sz="1600" dirty="0" err="1">
                <a:solidFill>
                  <a:srgbClr val="2E2E2E"/>
                </a:solidFill>
              </a:rPr>
              <a:t>Olah</a:t>
            </a:r>
            <a:r>
              <a:rPr lang="en-US" sz="1600" dirty="0">
                <a:solidFill>
                  <a:srgbClr val="2E2E2E"/>
                </a:solidFill>
              </a:rPr>
              <a:t>, A. M., </a:t>
            </a:r>
            <a:r>
              <a:rPr lang="en-US" sz="1600" dirty="0" err="1">
                <a:solidFill>
                  <a:srgbClr val="2E2E2E"/>
                </a:solidFill>
              </a:rPr>
              <a:t>Radeloff</a:t>
            </a:r>
            <a:r>
              <a:rPr lang="en-US" sz="1600" dirty="0">
                <a:solidFill>
                  <a:srgbClr val="2E2E2E"/>
                </a:solidFill>
              </a:rPr>
              <a:t>, V. C., ... &amp; Pidgeon, A. M. (2021). Satellite image texture captures vegetation heterogeneity and explains patterns of bird richness. </a:t>
            </a:r>
            <a:r>
              <a:rPr lang="en-US" sz="1600" i="1" dirty="0">
                <a:solidFill>
                  <a:srgbClr val="2E2E2E"/>
                </a:solidFill>
              </a:rPr>
              <a:t>Remote sensing of Environment</a:t>
            </a:r>
            <a:r>
              <a:rPr lang="en-US" sz="1600" dirty="0">
                <a:solidFill>
                  <a:srgbClr val="2E2E2E"/>
                </a:solidFill>
              </a:rPr>
              <a:t>, </a:t>
            </a:r>
            <a:r>
              <a:rPr lang="en-US" sz="1600" i="1" dirty="0">
                <a:solidFill>
                  <a:srgbClr val="2E2E2E"/>
                </a:solidFill>
              </a:rPr>
              <a:t>253</a:t>
            </a:r>
            <a:r>
              <a:rPr lang="en-US" sz="1600" dirty="0">
                <a:solidFill>
                  <a:srgbClr val="2E2E2E"/>
                </a:solidFill>
              </a:rPr>
              <a:t>, 112175.</a:t>
            </a:r>
          </a:p>
          <a:p>
            <a:endParaRPr lang="en-US" sz="1600" dirty="0">
              <a:solidFill>
                <a:srgbClr val="2E2E2E"/>
              </a:solidFill>
            </a:endParaRPr>
          </a:p>
          <a:p>
            <a:pPr lvl="0">
              <a:defRPr/>
            </a:pPr>
            <a:r>
              <a:rPr lang="en-US" sz="1600" dirty="0">
                <a:solidFill>
                  <a:srgbClr val="2E2E2E"/>
                </a:solidFill>
              </a:rPr>
              <a:t>Rizayeva, A., Nita, M. D., &amp; </a:t>
            </a:r>
            <a:r>
              <a:rPr lang="en-US" sz="1600" dirty="0" err="1">
                <a:solidFill>
                  <a:srgbClr val="2E2E2E"/>
                </a:solidFill>
              </a:rPr>
              <a:t>Radeloff</a:t>
            </a:r>
            <a:r>
              <a:rPr lang="en-US" sz="1600" dirty="0">
                <a:solidFill>
                  <a:srgbClr val="2E2E2E"/>
                </a:solidFill>
              </a:rPr>
              <a:t>, V. C. (2023). Large-area, 1964 land cover classifications of Corona spy satellite imagery for the Caucasus Mountains. </a:t>
            </a:r>
            <a:r>
              <a:rPr lang="en-US" sz="1600" i="1" dirty="0">
                <a:solidFill>
                  <a:srgbClr val="2E2E2E"/>
                </a:solidFill>
              </a:rPr>
              <a:t>Remote Sensing of Environment</a:t>
            </a:r>
            <a:r>
              <a:rPr lang="en-US" sz="1600" dirty="0">
                <a:solidFill>
                  <a:srgbClr val="2E2E2E"/>
                </a:solidFill>
              </a:rPr>
              <a:t>, </a:t>
            </a:r>
            <a:r>
              <a:rPr lang="en-US" sz="1600" i="1" dirty="0">
                <a:solidFill>
                  <a:srgbClr val="2E2E2E"/>
                </a:solidFill>
              </a:rPr>
              <a:t>284</a:t>
            </a:r>
            <a:r>
              <a:rPr lang="en-US" sz="1600" dirty="0">
                <a:solidFill>
                  <a:srgbClr val="2E2E2E"/>
                </a:solidFill>
              </a:rPr>
              <a:t>, 113343.</a:t>
            </a:r>
          </a:p>
          <a:p>
            <a:endParaRPr lang="en-US" sz="1600" dirty="0">
              <a:solidFill>
                <a:srgbClr val="2E2E2E"/>
              </a:solidFill>
            </a:endParaRPr>
          </a:p>
          <a:p>
            <a:r>
              <a:rPr lang="en-US" sz="1600" dirty="0" err="1">
                <a:solidFill>
                  <a:srgbClr val="2E2E2E"/>
                </a:solidFill>
              </a:rPr>
              <a:t>Olofsson</a:t>
            </a:r>
            <a:r>
              <a:rPr lang="en-US" sz="1600" dirty="0">
                <a:solidFill>
                  <a:srgbClr val="2E2E2E"/>
                </a:solidFill>
              </a:rPr>
              <a:t>, P., Foody, G. M., Herold, M., </a:t>
            </a:r>
            <a:r>
              <a:rPr lang="en-US" sz="1600" dirty="0" err="1">
                <a:solidFill>
                  <a:srgbClr val="2E2E2E"/>
                </a:solidFill>
              </a:rPr>
              <a:t>Stehman</a:t>
            </a:r>
            <a:r>
              <a:rPr lang="en-US" sz="1600" dirty="0">
                <a:solidFill>
                  <a:srgbClr val="2E2E2E"/>
                </a:solidFill>
              </a:rPr>
              <a:t>, S. V., Woodcock, C. E., &amp; </a:t>
            </a:r>
            <a:r>
              <a:rPr lang="en-US" sz="1600" dirty="0" err="1">
                <a:solidFill>
                  <a:srgbClr val="2E2E2E"/>
                </a:solidFill>
              </a:rPr>
              <a:t>Wulder</a:t>
            </a:r>
            <a:r>
              <a:rPr lang="en-US" sz="1600" dirty="0">
                <a:solidFill>
                  <a:srgbClr val="2E2E2E"/>
                </a:solidFill>
              </a:rPr>
              <a:t>, M. A. (2014). Good practices for estimating area and assessing accuracy of land change. </a:t>
            </a:r>
            <a:r>
              <a:rPr lang="en-US" sz="1600" i="1" dirty="0">
                <a:solidFill>
                  <a:srgbClr val="2E2E2E"/>
                </a:solidFill>
              </a:rPr>
              <a:t>Remote sensing of Environment</a:t>
            </a:r>
            <a:r>
              <a:rPr lang="en-US" sz="1600" dirty="0">
                <a:solidFill>
                  <a:srgbClr val="2E2E2E"/>
                </a:solidFill>
              </a:rPr>
              <a:t>, </a:t>
            </a:r>
            <a:r>
              <a:rPr lang="en-US" sz="1600" i="1" dirty="0">
                <a:solidFill>
                  <a:srgbClr val="2E2E2E"/>
                </a:solidFill>
              </a:rPr>
              <a:t>148</a:t>
            </a:r>
            <a:r>
              <a:rPr lang="en-US" sz="1600" dirty="0">
                <a:solidFill>
                  <a:srgbClr val="2E2E2E"/>
                </a:solidFill>
              </a:rPr>
              <a:t>, 42-57.</a:t>
            </a:r>
          </a:p>
          <a:p>
            <a:endParaRPr lang="en-US" sz="1600" dirty="0">
              <a:solidFill>
                <a:srgbClr val="2E2E2E"/>
              </a:solidFill>
            </a:endParaRPr>
          </a:p>
          <a:p>
            <a:r>
              <a:rPr lang="en-US" sz="1600" dirty="0">
                <a:solidFill>
                  <a:srgbClr val="2E2E2E"/>
                </a:solidFill>
              </a:rPr>
              <a:t>Olson, D. M., </a:t>
            </a:r>
            <a:r>
              <a:rPr lang="en-US" sz="1600" dirty="0" err="1">
                <a:solidFill>
                  <a:srgbClr val="2E2E2E"/>
                </a:solidFill>
              </a:rPr>
              <a:t>Dinerstein</a:t>
            </a:r>
            <a:r>
              <a:rPr lang="en-US" sz="1600" dirty="0">
                <a:solidFill>
                  <a:srgbClr val="2E2E2E"/>
                </a:solidFill>
              </a:rPr>
              <a:t>, E., </a:t>
            </a:r>
            <a:r>
              <a:rPr lang="en-US" sz="1600" dirty="0" err="1">
                <a:solidFill>
                  <a:srgbClr val="2E2E2E"/>
                </a:solidFill>
              </a:rPr>
              <a:t>Wikramanayake</a:t>
            </a:r>
            <a:r>
              <a:rPr lang="en-US" sz="1600" dirty="0">
                <a:solidFill>
                  <a:srgbClr val="2E2E2E"/>
                </a:solidFill>
              </a:rPr>
              <a:t>, E. D., Burgess, N. D., Powell, G. V., Underwood, E. C., ... &amp; </a:t>
            </a:r>
            <a:r>
              <a:rPr lang="en-US" sz="1600" dirty="0" err="1">
                <a:solidFill>
                  <a:srgbClr val="2E2E2E"/>
                </a:solidFill>
              </a:rPr>
              <a:t>Kassem</a:t>
            </a:r>
            <a:r>
              <a:rPr lang="en-US" sz="1600" dirty="0">
                <a:solidFill>
                  <a:srgbClr val="2E2E2E"/>
                </a:solidFill>
              </a:rPr>
              <a:t>, K. R. (2001). Terrestrial Ecoregions of the World: A New Map of Life on Earth: A new global map of terrestrial ecoregions provides an innovative tool for conserving biodiversity. </a:t>
            </a:r>
            <a:r>
              <a:rPr lang="en-US" sz="1600" i="1" dirty="0" err="1">
                <a:solidFill>
                  <a:srgbClr val="2E2E2E"/>
                </a:solidFill>
              </a:rPr>
              <a:t>BioScience</a:t>
            </a:r>
            <a:r>
              <a:rPr lang="en-US" sz="1600" dirty="0">
                <a:solidFill>
                  <a:srgbClr val="2E2E2E"/>
                </a:solidFill>
              </a:rPr>
              <a:t>, </a:t>
            </a:r>
            <a:r>
              <a:rPr lang="en-US" sz="1600" i="1" dirty="0">
                <a:solidFill>
                  <a:srgbClr val="2E2E2E"/>
                </a:solidFill>
              </a:rPr>
              <a:t>51</a:t>
            </a:r>
            <a:r>
              <a:rPr lang="en-US" sz="1600" dirty="0">
                <a:solidFill>
                  <a:srgbClr val="2E2E2E"/>
                </a:solidFill>
              </a:rPr>
              <a:t>(11), 933-938</a:t>
            </a:r>
            <a:r>
              <a:rPr lang="en-US" sz="1600" dirty="0" smtClean="0">
                <a:solidFill>
                  <a:srgbClr val="2E2E2E"/>
                </a:solidFill>
              </a:rPr>
              <a:t>.</a:t>
            </a:r>
            <a:endParaRPr lang="en-US" sz="1600" dirty="0">
              <a:solidFill>
                <a:srgbClr val="2E2E2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72636"/>
            <a:ext cx="12192000" cy="46166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Introduction</a:t>
            </a:r>
            <a:endParaRPr lang="en-US" sz="2000" dirty="0">
              <a:solidFill>
                <a:srgbClr val="DAA5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8490" y="-67516"/>
            <a:ext cx="5841200" cy="584775"/>
          </a:xfrm>
          <a:prstGeom prst="rect">
            <a:avLst/>
          </a:prstGeom>
          <a:solidFill>
            <a:srgbClr val="2E2E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AA520"/>
                </a:solidFill>
              </a:rPr>
              <a:t>References</a:t>
            </a:r>
            <a:endParaRPr lang="en-US" sz="3200" dirty="0">
              <a:solidFill>
                <a:srgbClr val="DAA520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0E3B5B-86DA-40F8-8089-D2DD306EB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72F110C1-0C2A-4268-BF6E-3B0AC646B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26121" r="83" b="54"/>
          <a:stretch/>
        </p:blipFill>
        <p:spPr>
          <a:xfrm>
            <a:off x="-16543" y="859365"/>
            <a:ext cx="12208544" cy="6024033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2D89D06-52E8-4336-928D-526A6F832D32}"/>
              </a:ext>
            </a:extLst>
          </p:cNvPr>
          <p:cNvSpPr txBox="1">
            <a:spLocks/>
          </p:cNvSpPr>
          <p:nvPr/>
        </p:nvSpPr>
        <p:spPr>
          <a:xfrm>
            <a:off x="5153818" y="1697951"/>
            <a:ext cx="515842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2F110C1-0C2A-4268-BF6E-3B0AC646B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26121" r="83" b="68899"/>
          <a:stretch/>
        </p:blipFill>
        <p:spPr>
          <a:xfrm>
            <a:off x="-12699" y="-42129"/>
            <a:ext cx="12204699" cy="41889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096FC8B-1EAE-D2B6-C82F-0F3625F86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12" y="9527"/>
            <a:ext cx="794897" cy="12287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075B04-A150-427A-9FEB-FE663B001C58}"/>
              </a:ext>
            </a:extLst>
          </p:cNvPr>
          <p:cNvSpPr txBox="1">
            <a:spLocks/>
          </p:cNvSpPr>
          <p:nvPr/>
        </p:nvSpPr>
        <p:spPr>
          <a:xfrm>
            <a:off x="69215" y="6585585"/>
            <a:ext cx="1921510" cy="2438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© A. </a:t>
            </a:r>
            <a:r>
              <a:rPr lang="en-US" sz="1600" b="1" dirty="0" err="1">
                <a:solidFill>
                  <a:schemeClr val="bg1"/>
                </a:solidFill>
              </a:rPr>
              <a:t>Abbasov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LVIS_CONSERVATION_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31428</TotalTime>
  <Words>3066</Words>
  <Application>Microsoft Office PowerPoint</Application>
  <PresentationFormat>Widescreen</PresentationFormat>
  <Paragraphs>1001</Paragraphs>
  <Slides>93</Slides>
  <Notes>93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Arial</vt:lpstr>
      <vt:lpstr>Calibri</vt:lpstr>
      <vt:lpstr>Calibri (Body)</vt:lpstr>
      <vt:lpstr>Lato</vt:lpstr>
      <vt:lpstr>Times New Roman</vt:lpstr>
      <vt:lpstr>Verdana</vt:lpstr>
      <vt:lpstr>SILVIS_CONSERVATION_LAYOUT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Afag Rizayeva</cp:lastModifiedBy>
  <cp:revision>2318</cp:revision>
  <dcterms:created xsi:type="dcterms:W3CDTF">2015-12-16T20:22:17Z</dcterms:created>
  <dcterms:modified xsi:type="dcterms:W3CDTF">2024-01-30T18:55:59Z</dcterms:modified>
</cp:coreProperties>
</file>