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946" r:id="rId2"/>
    <p:sldId id="983" r:id="rId3"/>
    <p:sldId id="956" r:id="rId4"/>
    <p:sldId id="995" r:id="rId5"/>
    <p:sldId id="996" r:id="rId6"/>
    <p:sldId id="1001" r:id="rId7"/>
    <p:sldId id="1008" r:id="rId8"/>
    <p:sldId id="1002" r:id="rId9"/>
    <p:sldId id="1003" r:id="rId10"/>
    <p:sldId id="1009" r:id="rId11"/>
    <p:sldId id="1000" r:id="rId12"/>
    <p:sldId id="980" r:id="rId13"/>
    <p:sldId id="9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2B3A98-882C-AE13-E07D-4C1839083795}" name="Kira Pfoch" initials="KP" userId="S::pfoch@wisc.edu::478b96f2-d4b1-4ab2-8cac-97b0368f24a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A PFOCH" initials="KP" lastIdx="1" clrIdx="0">
    <p:extLst>
      <p:ext uri="{19B8F6BF-5375-455C-9EA6-DF929625EA0E}">
        <p15:presenceInfo xmlns:p15="http://schemas.microsoft.com/office/powerpoint/2012/main" userId="KIRA PFO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3300"/>
    <a:srgbClr val="000000"/>
    <a:srgbClr val="FFFFFF"/>
    <a:srgbClr val="515151"/>
    <a:srgbClr val="24C141"/>
    <a:srgbClr val="CAD9EB"/>
    <a:srgbClr val="F79646"/>
    <a:srgbClr val="C00000"/>
    <a:srgbClr val="2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63" autoAdjust="0"/>
    <p:restoredTop sz="95118" autoAdjust="0"/>
  </p:normalViewPr>
  <p:slideViewPr>
    <p:cSldViewPr snapToGrid="0">
      <p:cViewPr varScale="1">
        <p:scale>
          <a:sx n="152" d="100"/>
          <a:sy n="152" d="100"/>
        </p:scale>
        <p:origin x="120" y="3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9282"/>
    </p:cViewPr>
  </p:sorterViewPr>
  <p:notesViewPr>
    <p:cSldViewPr snapToGrid="0">
      <p:cViewPr varScale="1">
        <p:scale>
          <a:sx n="97" d="100"/>
          <a:sy n="97" d="100"/>
        </p:scale>
        <p:origin x="361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8CEC2-8D3E-4DF9-BCAB-6F828C57854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8B98B-00BD-4FF8-BCF1-E66B0A30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3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D56BF-B9AB-4D68-9CE0-EC727F81B46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ED96-D36E-4604-ADC6-3712543F6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48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8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6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6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5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47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Symbology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19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99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50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19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ED96-D36E-4604-ADC6-3712543F61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4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4" y="0"/>
            <a:ext cx="12172951" cy="1066800"/>
          </a:xfrm>
          <a:noFill/>
          <a:ln>
            <a:noFill/>
          </a:ln>
        </p:spPr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403" y="6368714"/>
            <a:ext cx="1187336" cy="38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106243" y="6283147"/>
            <a:ext cx="5856209" cy="481998"/>
            <a:chOff x="130627" y="6505162"/>
            <a:chExt cx="5856209" cy="48199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52954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bg1"/>
                  </a:solidFill>
                </a:rPr>
                <a:t>Spatial Analysis for Conservation and 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7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50516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SILVIS Lab</a:t>
              </a:r>
            </a:p>
          </p:txBody>
        </p:sp>
      </p:grpSp>
      <p:sp>
        <p:nvSpPr>
          <p:cNvPr id="8" name="Textfeld 5">
            <a:extLst>
              <a:ext uri="{FF2B5EF4-FFF2-40B4-BE49-F238E27FC236}">
                <a16:creationId xmlns:a16="http://schemas.microsoft.com/office/drawing/2014/main" id="{BEC716CB-BCA9-4812-B0D9-9DDA359A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431128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bg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4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4" y="0"/>
            <a:ext cx="12172951" cy="1066800"/>
          </a:xfrm>
          <a:noFill/>
          <a:ln>
            <a:noFill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96" y="6378380"/>
            <a:ext cx="1187336" cy="38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106243" y="6283147"/>
            <a:ext cx="5856209" cy="481998"/>
            <a:chOff x="130627" y="6505162"/>
            <a:chExt cx="5856209" cy="48199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52954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tx1"/>
                  </a:solidFill>
                </a:rPr>
                <a:t>Spatial Analysis for Conservation and 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7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50516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SILVIS Lab</a:t>
              </a:r>
            </a:p>
          </p:txBody>
        </p:sp>
      </p:grp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1F6F9A7-B5E1-41E6-9029-D656E3C95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44" y="1801974"/>
            <a:ext cx="10978773" cy="4144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073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1BD1F8-2785-4031-B00B-31FB9729295F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1660622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65" y="6305144"/>
            <a:ext cx="1435008" cy="4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182643" y="6236581"/>
            <a:ext cx="5837157" cy="488348"/>
            <a:chOff x="149679" y="6498812"/>
            <a:chExt cx="5837157" cy="48834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sp>
        <p:nvSpPr>
          <p:cNvPr id="8" name="Textfeld 5">
            <a:extLst>
              <a:ext uri="{FF2B5EF4-FFF2-40B4-BE49-F238E27FC236}">
                <a16:creationId xmlns:a16="http://schemas.microsoft.com/office/drawing/2014/main" id="{BEC716CB-BCA9-4812-B0D9-9DDA359A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457055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bg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E62B0171-4F85-49AB-BEEF-C71E4AEFBE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849" y="37789"/>
            <a:ext cx="735524" cy="1156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F960BE-25FF-4740-A37A-B21F481B5E4F}"/>
              </a:ext>
            </a:extLst>
          </p:cNvPr>
          <p:cNvSpPr txBox="1"/>
          <p:nvPr userDrawn="1"/>
        </p:nvSpPr>
        <p:spPr>
          <a:xfrm>
            <a:off x="710565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-Madison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6A4D883-07BB-4878-A368-F01882AF0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084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18904-CDC7-4995-B194-9FB5407F4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" b="13031"/>
          <a:stretch/>
        </p:blipFill>
        <p:spPr>
          <a:xfrm>
            <a:off x="-9524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" y="0"/>
            <a:ext cx="12172951" cy="10668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378" y="6368715"/>
            <a:ext cx="1187336" cy="38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106243" y="6283147"/>
            <a:ext cx="5856209" cy="481998"/>
            <a:chOff x="130627" y="6505162"/>
            <a:chExt cx="5856209" cy="48199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52954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bg1"/>
                  </a:solidFill>
                </a:rPr>
                <a:t>Spatial Analysis for Conservation and 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7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50516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SILVIS Lab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87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82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1BD1F8-2785-4031-B00B-31FB9729295F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sp>
        <p:nvSpPr>
          <p:cNvPr id="8" name="Textfeld 5">
            <a:extLst>
              <a:ext uri="{FF2B5EF4-FFF2-40B4-BE49-F238E27FC236}">
                <a16:creationId xmlns:a16="http://schemas.microsoft.com/office/drawing/2014/main" id="{BEC716CB-BCA9-4812-B0D9-9DDA359A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457055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bg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E62B0171-4F85-49AB-BEEF-C71E4AEFBE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F960BE-25FF-4740-A37A-B21F481B5E4F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9E24FA-43AF-4F4E-9FFB-900A53166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3DE6BE6-1032-4363-A907-9ABEFD9F8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42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1BD1F8-2785-4031-B00B-31FB9729295F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sp>
        <p:nvSpPr>
          <p:cNvPr id="8" name="Textfeld 5">
            <a:extLst>
              <a:ext uri="{FF2B5EF4-FFF2-40B4-BE49-F238E27FC236}">
                <a16:creationId xmlns:a16="http://schemas.microsoft.com/office/drawing/2014/main" id="{BEC716CB-BCA9-4812-B0D9-9DDA359A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457055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bg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E62B0171-4F85-49AB-BEEF-C71E4AEFBE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F960BE-25FF-4740-A37A-B21F481B5E4F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9E24FA-43AF-4F4E-9FFB-900A53166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3DE6BE6-1032-4363-A907-9ABEFD9F8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50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744" y="487382"/>
            <a:ext cx="11773256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2" descr="Y:\LAB_LUNCH\LOGO\LOGO_inspirations\uwlogo_web_sm_f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859" y="139007"/>
            <a:ext cx="1904268" cy="62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4F4573-A079-41E9-A5C7-EB5C5AFDC272}"/>
              </a:ext>
            </a:extLst>
          </p:cNvPr>
          <p:cNvGrpSpPr/>
          <p:nvPr userDrawn="1"/>
        </p:nvGrpSpPr>
        <p:grpSpPr>
          <a:xfrm>
            <a:off x="239791" y="6236995"/>
            <a:ext cx="5856209" cy="481998"/>
            <a:chOff x="130627" y="6505162"/>
            <a:chExt cx="5856209" cy="481998"/>
          </a:xfrm>
        </p:grpSpPr>
        <p:sp>
          <p:nvSpPr>
            <p:cNvPr id="13" name="Subtitle 2"/>
            <p:cNvSpPr txBox="1">
              <a:spLocks/>
            </p:cNvSpPr>
            <p:nvPr userDrawn="1"/>
          </p:nvSpPr>
          <p:spPr>
            <a:xfrm>
              <a:off x="572228" y="6752954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bg1"/>
                  </a:solidFill>
                </a:rPr>
                <a:t>Spatial Analysis for Conservation and Sustainability</a:t>
              </a:r>
            </a:p>
          </p:txBody>
        </p:sp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0DD1AB66-7028-404D-A0D9-3E4D05D3F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7" y="6518748"/>
              <a:ext cx="431105" cy="468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9CA716-3147-4289-9C86-7616265B267F}"/>
                </a:ext>
              </a:extLst>
            </p:cNvPr>
            <p:cNvSpPr txBox="1"/>
            <p:nvPr userDrawn="1"/>
          </p:nvSpPr>
          <p:spPr>
            <a:xfrm>
              <a:off x="561732" y="650516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SILVIS Lab</a:t>
              </a:r>
            </a:p>
          </p:txBody>
        </p:sp>
      </p:grpSp>
      <p:sp>
        <p:nvSpPr>
          <p:cNvPr id="8" name="Textfeld 5">
            <a:extLst>
              <a:ext uri="{FF2B5EF4-FFF2-40B4-BE49-F238E27FC236}">
                <a16:creationId xmlns:a16="http://schemas.microsoft.com/office/drawing/2014/main" id="{BEC716CB-BCA9-4812-B0D9-9DDA359A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457055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bg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8006C5-4D9C-452C-83A1-8024E6AC8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44" y="1801974"/>
            <a:ext cx="10978773" cy="4144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31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D580F7-4FDA-41D1-9907-6BB7706CCEDC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9E75FA-1680-4DC4-8434-76A3FD035EB5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E8ECD7EF-B96D-4225-829D-B7C9B39A36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BF3D6F8B-0FA1-4FFF-9487-D7BCE8581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6DD0CD-7BBD-4531-AA05-EE1692B3DC30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667339FB-A42D-4636-A686-1D5C8787AC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A5553E-8BC1-4051-BAF2-49A352260F37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8D42DB-53BB-43F3-940B-841DDE090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5BD0207-8F25-4D1F-9E67-0F8C4DA1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390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8D42DB-53BB-43F3-940B-841DDE090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5BD0207-8F25-4D1F-9E67-0F8C4DA1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1380F-AB08-455E-AF7C-23C8EC272D50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E81C96-B03D-43F4-8D58-D629543B48B8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54578B26-DF87-4EF0-947F-D361692353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C5E7AE6B-C6CB-43BF-9F28-C67A0662C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9DFC55-35AD-432E-AAA6-CF9E65BF32B9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A2DDDA0D-709C-4734-AFCF-3713E84736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2DB7FE-299B-4DD1-98D6-F3EAD358FA3C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</p:spTree>
    <p:extLst>
      <p:ext uri="{BB962C8B-B14F-4D97-AF65-F5344CB8AC3E}">
        <p14:creationId xmlns:p14="http://schemas.microsoft.com/office/powerpoint/2010/main" val="415860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8D42DB-53BB-43F3-940B-841DDE090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5BD0207-8F25-4D1F-9E67-0F8C4DA1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1"/>
            <a:ext cx="10978773" cy="390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1380F-AB08-455E-AF7C-23C8EC272D50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E81C96-B03D-43F4-8D58-D629543B48B8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  <a:solidFill>
            <a:srgbClr val="2E2E2E"/>
          </a:solidFill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54578B26-DF87-4EF0-947F-D361692353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  <a:grpFill/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C5E7AE6B-C6CB-43BF-9F28-C67A0662C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  <a:grpFill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9DFC55-35AD-432E-AAA6-CF9E65BF32B9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A2DDDA0D-709C-4734-AFCF-3713E84736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2DB7FE-299B-4DD1-98D6-F3EAD358FA3C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</p:spTree>
    <p:extLst>
      <p:ext uri="{BB962C8B-B14F-4D97-AF65-F5344CB8AC3E}">
        <p14:creationId xmlns:p14="http://schemas.microsoft.com/office/powerpoint/2010/main" val="314192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8D42DB-53BB-43F3-940B-841DDE090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5BD0207-8F25-4D1F-9E67-0F8C4DA1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34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1380F-AB08-455E-AF7C-23C8EC272D50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E81C96-B03D-43F4-8D58-D629543B48B8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54578B26-DF87-4EF0-947F-D361692353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C5E7AE6B-C6CB-43BF-9F28-C67A0662C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9DFC55-35AD-432E-AAA6-CF9E65BF32B9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A2DDDA0D-709C-4734-AFCF-3713E84736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2DB7FE-299B-4DD1-98D6-F3EAD358FA3C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</p:spTree>
    <p:extLst>
      <p:ext uri="{BB962C8B-B14F-4D97-AF65-F5344CB8AC3E}">
        <p14:creationId xmlns:p14="http://schemas.microsoft.com/office/powerpoint/2010/main" val="280823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ACFA4-A8DD-4799-9AA6-9A2797A9A0A1}"/>
              </a:ext>
            </a:extLst>
          </p:cNvPr>
          <p:cNvSpPr/>
          <p:nvPr userDrawn="1"/>
        </p:nvSpPr>
        <p:spPr>
          <a:xfrm>
            <a:off x="0" y="0"/>
            <a:ext cx="1218247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FBFF86BD-D66D-4A87-9AD5-580C54D4C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12356" y="6553499"/>
            <a:ext cx="863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rgbClr val="113665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fld id="{70CD9018-43B7-4F18-9B3D-472BF903EE90}" type="slidenum">
              <a:rPr lang="de-DE" altLang="de-DE" sz="1100" smtClean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de-DE" altLang="de-DE" sz="11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68D42DB-53BB-43F3-940B-841DDE090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  <a:noFill/>
          <a:ln>
            <a:noFill/>
          </a:ln>
        </p:spPr>
        <p:txBody>
          <a:bodyPr/>
          <a:lstStyle>
            <a:lvl1pPr algn="l">
              <a:defRPr b="1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5BD0207-8F25-4D1F-9E67-0F8C4DA1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1"/>
            <a:ext cx="10978773" cy="390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1380F-AB08-455E-AF7C-23C8EC272D50}"/>
              </a:ext>
            </a:extLst>
          </p:cNvPr>
          <p:cNvSpPr/>
          <p:nvPr userDrawn="1"/>
        </p:nvSpPr>
        <p:spPr>
          <a:xfrm>
            <a:off x="-2" y="367777"/>
            <a:ext cx="12192001" cy="490304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E81C96-B03D-43F4-8D58-D629543B48B8}"/>
              </a:ext>
            </a:extLst>
          </p:cNvPr>
          <p:cNvGrpSpPr/>
          <p:nvPr userDrawn="1"/>
        </p:nvGrpSpPr>
        <p:grpSpPr>
          <a:xfrm>
            <a:off x="220741" y="358252"/>
            <a:ext cx="5837157" cy="488348"/>
            <a:chOff x="149679" y="6498812"/>
            <a:chExt cx="5837157" cy="488348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54578B26-DF87-4EF0-947F-D361692353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72228" y="6775179"/>
              <a:ext cx="5414608" cy="1535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587799" indent="-587799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73565" indent="-489833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959331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063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526795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310527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094260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877992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661724" indent="-391866" algn="l" defTabSz="156746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0" dirty="0">
                  <a:solidFill>
                    <a:schemeClr val="bg1"/>
                  </a:solidFill>
                </a:rPr>
                <a:t>Spatial Analysis for Conservation and </a:t>
              </a:r>
              <a:r>
                <a:rPr lang="en-US" sz="1000" b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Sustainability</a:t>
              </a:r>
            </a:p>
          </p:txBody>
        </p:sp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C5E7AE6B-C6CB-43BF-9F28-C67A0662C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9" y="6518748"/>
              <a:ext cx="431105" cy="4684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9DFC55-35AD-432E-AAA6-CF9E65BF32B9}"/>
                </a:ext>
              </a:extLst>
            </p:cNvPr>
            <p:cNvSpPr txBox="1"/>
            <p:nvPr userDrawn="1"/>
          </p:nvSpPr>
          <p:spPr>
            <a:xfrm>
              <a:off x="561732" y="6498812"/>
              <a:ext cx="2540000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SILVIS Lab</a:t>
              </a:r>
            </a:p>
          </p:txBody>
        </p:sp>
      </p:grp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A2DDDA0D-709C-4734-AFCF-3713E84736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99" y="37789"/>
            <a:ext cx="735524" cy="11569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2DB7FE-299B-4DD1-98D6-F3EAD358FA3C}"/>
              </a:ext>
            </a:extLst>
          </p:cNvPr>
          <p:cNvSpPr txBox="1"/>
          <p:nvPr userDrawn="1"/>
        </p:nvSpPr>
        <p:spPr>
          <a:xfrm>
            <a:off x="7429501" y="428263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Wisconsin - Madison</a:t>
            </a:r>
          </a:p>
        </p:txBody>
      </p:sp>
    </p:spTree>
    <p:extLst>
      <p:ext uri="{BB962C8B-B14F-4D97-AF65-F5344CB8AC3E}">
        <p14:creationId xmlns:p14="http://schemas.microsoft.com/office/powerpoint/2010/main" val="149013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52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3" r:id="rId2"/>
    <p:sldLayoutId id="2147483714" r:id="rId3"/>
    <p:sldLayoutId id="2147483709" r:id="rId4"/>
    <p:sldLayoutId id="2147483716" r:id="rId5"/>
    <p:sldLayoutId id="2147483717" r:id="rId6"/>
    <p:sldLayoutId id="2147483718" r:id="rId7"/>
    <p:sldLayoutId id="2147483720" r:id="rId8"/>
    <p:sldLayoutId id="2147483719" r:id="rId9"/>
    <p:sldLayoutId id="2147483708" r:id="rId10"/>
    <p:sldLayoutId id="2147483710" r:id="rId11"/>
    <p:sldLayoutId id="2147483703" r:id="rId12"/>
    <p:sldLayoutId id="214748368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43.svg"/><Relationship Id="rId5" Type="http://schemas.openxmlformats.org/officeDocument/2006/relationships/image" Target="../media/image26.png"/><Relationship Id="rId10" Type="http://schemas.openxmlformats.org/officeDocument/2006/relationships/image" Target="../media/image42.png"/><Relationship Id="rId4" Type="http://schemas.openxmlformats.org/officeDocument/2006/relationships/image" Target="../media/image21.svg"/><Relationship Id="rId9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4.emf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1.sv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image" Target="../media/image25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11" Type="http://schemas.openxmlformats.org/officeDocument/2006/relationships/image" Target="../media/image36.png"/><Relationship Id="rId5" Type="http://schemas.openxmlformats.org/officeDocument/2006/relationships/image" Target="../media/image20.png"/><Relationship Id="rId10" Type="http://schemas.openxmlformats.org/officeDocument/2006/relationships/image" Target="../media/image35.svg"/><Relationship Id="rId4" Type="http://schemas.openxmlformats.org/officeDocument/2006/relationships/image" Target="../media/image28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84E2ECE3-0CC1-34D5-6E94-9FC19F8BD4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3" b="12391"/>
          <a:stretch/>
        </p:blipFill>
        <p:spPr>
          <a:xfrm>
            <a:off x="-44450" y="1648683"/>
            <a:ext cx="12236450" cy="52172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842E2E-B16E-860A-E36A-4444995245F6}"/>
              </a:ext>
            </a:extLst>
          </p:cNvPr>
          <p:cNvSpPr/>
          <p:nvPr/>
        </p:nvSpPr>
        <p:spPr>
          <a:xfrm>
            <a:off x="-31003" y="1590998"/>
            <a:ext cx="12236450" cy="5274944"/>
          </a:xfrm>
          <a:prstGeom prst="rect">
            <a:avLst/>
          </a:prstGeom>
          <a:gradFill flip="none" rotWithShape="1">
            <a:gsLst>
              <a:gs pos="0">
                <a:srgbClr val="F6F9FC">
                  <a:alpha val="0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90C1F-106A-47CC-BC25-0780B8F2A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39" y="1766791"/>
            <a:ext cx="10708497" cy="1928514"/>
          </a:xfrm>
        </p:spPr>
        <p:txBody>
          <a:bodyPr>
            <a:noAutofit/>
          </a:bodyPr>
          <a:lstStyle/>
          <a:p>
            <a:r>
              <a:rPr lang="en-US" dirty="0"/>
              <a:t>WUI growth, fire activity, and vegetation types across Mediterranean-type landscapes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A00B-92F8-4408-9055-3A1E86078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939" y="3707682"/>
            <a:ext cx="8236170" cy="909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Kira A. Pfoch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3818A0-3836-4E82-8C8C-443EA6C9129F}"/>
              </a:ext>
            </a:extLst>
          </p:cNvPr>
          <p:cNvSpPr txBox="1">
            <a:spLocks/>
          </p:cNvSpPr>
          <p:nvPr/>
        </p:nvSpPr>
        <p:spPr>
          <a:xfrm>
            <a:off x="818938" y="4617648"/>
            <a:ext cx="6055995" cy="1325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i="1" dirty="0">
                <a:solidFill>
                  <a:schemeClr val="bg1"/>
                </a:solidFill>
              </a:rPr>
              <a:t>Advisor</a:t>
            </a:r>
            <a:r>
              <a:rPr lang="en-US" sz="2000" i="1" dirty="0">
                <a:solidFill>
                  <a:schemeClr val="bg1"/>
                </a:solidFill>
              </a:rPr>
              <a:t>: Volker </a:t>
            </a:r>
            <a:r>
              <a:rPr lang="en-US" sz="2000" i="1" dirty="0" err="1">
                <a:solidFill>
                  <a:schemeClr val="bg1"/>
                </a:solidFill>
              </a:rPr>
              <a:t>Radeloff</a:t>
            </a:r>
            <a:endParaRPr lang="en-US" sz="2000" i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i="1" dirty="0">
                <a:solidFill>
                  <a:schemeClr val="bg1"/>
                </a:solidFill>
              </a:rPr>
              <a:t>Committee</a:t>
            </a:r>
            <a:r>
              <a:rPr lang="en-US" sz="2000" i="1" dirty="0">
                <a:solidFill>
                  <a:schemeClr val="bg1"/>
                </a:solidFill>
              </a:rPr>
              <a:t>: Phil Townsend, Min Chen, Anthony Ives, Amy Trowbridge, Patrick </a:t>
            </a:r>
            <a:r>
              <a:rPr lang="en-US" sz="2000" i="1" dirty="0" err="1">
                <a:solidFill>
                  <a:schemeClr val="bg1"/>
                </a:solidFill>
              </a:rPr>
              <a:t>Hostert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9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95418-1255-4597-A6A7-6613E5B139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5: Vegetation Type Conversion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9C249C-5035-F4C0-429B-A87FEAF3DBFE}"/>
              </a:ext>
            </a:extLst>
          </p:cNvPr>
          <p:cNvGrpSpPr/>
          <p:nvPr/>
        </p:nvGrpSpPr>
        <p:grpSpPr>
          <a:xfrm>
            <a:off x="34361" y="6269757"/>
            <a:ext cx="826441" cy="527810"/>
            <a:chOff x="967207" y="5940827"/>
            <a:chExt cx="826441" cy="527810"/>
          </a:xfrm>
        </p:grpSpPr>
        <p:pic>
          <p:nvPicPr>
            <p:cNvPr id="4" name="Graphic 3" descr="Fir tree with solid fill">
              <a:extLst>
                <a:ext uri="{FF2B5EF4-FFF2-40B4-BE49-F238E27FC236}">
                  <a16:creationId xmlns:a16="http://schemas.microsoft.com/office/drawing/2014/main" id="{D165FAC1-0466-1FEC-6710-E72D421D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7207" y="5940827"/>
              <a:ext cx="509378" cy="484078"/>
            </a:xfrm>
            <a:prstGeom prst="rect">
              <a:avLst/>
            </a:prstGeom>
          </p:spPr>
        </p:pic>
        <p:pic>
          <p:nvPicPr>
            <p:cNvPr id="5" name="Picture 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AADB040-DD77-9EB1-B200-00B1F13D8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202" y="5980191"/>
              <a:ext cx="488446" cy="488446"/>
            </a:xfrm>
            <a:prstGeom prst="rect">
              <a:avLst/>
            </a:prstGeom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78AE8D-65E2-C08D-19E9-82333619A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505" y="2950569"/>
            <a:ext cx="8594963" cy="211170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2400" dirty="0"/>
              <a:t>Did shifts from woody to non-woody vegetation occur?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sz="2400" dirty="0"/>
              <a:t>Does WUI growth lead vegetation type conversion?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3AE71B2-8AC0-A9B4-2818-D071E3F77C3D}"/>
              </a:ext>
            </a:extLst>
          </p:cNvPr>
          <p:cNvGrpSpPr/>
          <p:nvPr/>
        </p:nvGrpSpPr>
        <p:grpSpPr>
          <a:xfrm>
            <a:off x="443250" y="4662607"/>
            <a:ext cx="10581898" cy="1256044"/>
            <a:chOff x="860802" y="2928023"/>
            <a:chExt cx="9285513" cy="8879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7C6814-0E20-8769-2ECA-48F1F1D41F72}"/>
                </a:ext>
              </a:extLst>
            </p:cNvPr>
            <p:cNvSpPr/>
            <p:nvPr/>
          </p:nvSpPr>
          <p:spPr>
            <a:xfrm>
              <a:off x="860802" y="2928023"/>
              <a:ext cx="1492537" cy="8778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51515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WUI growth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E78F8DD-182E-3B8C-C2F5-123B32BF8F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3339" y="3366931"/>
              <a:ext cx="598220" cy="556"/>
            </a:xfrm>
            <a:prstGeom prst="straightConnector1">
              <a:avLst/>
            </a:prstGeom>
            <a:ln w="38100">
              <a:solidFill>
                <a:srgbClr val="40404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7DDF0B-29A7-257C-8A81-0BB03AF7CFC5}"/>
                </a:ext>
              </a:extLst>
            </p:cNvPr>
            <p:cNvSpPr/>
            <p:nvPr/>
          </p:nvSpPr>
          <p:spPr>
            <a:xfrm>
              <a:off x="3024882" y="2938142"/>
              <a:ext cx="1492537" cy="8778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51515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Increased ignition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0C51A0C-D8EB-469F-12CB-D36717ABC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7419" y="3377050"/>
              <a:ext cx="598220" cy="556"/>
            </a:xfrm>
            <a:prstGeom prst="straightConnector1">
              <a:avLst/>
            </a:prstGeom>
            <a:ln w="38100">
              <a:solidFill>
                <a:srgbClr val="40404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A44EC0A-D998-FEB9-11A5-B93AA5CC9442}"/>
                </a:ext>
              </a:extLst>
            </p:cNvPr>
            <p:cNvSpPr/>
            <p:nvPr/>
          </p:nvSpPr>
          <p:spPr>
            <a:xfrm>
              <a:off x="5234117" y="2928023"/>
              <a:ext cx="2748118" cy="8862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51515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Increased fire frequency, area burned, fire season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49FAD6B-94F2-6537-F787-B7CF5811BF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2235" y="3356812"/>
              <a:ext cx="598220" cy="556"/>
            </a:xfrm>
            <a:prstGeom prst="straightConnector1">
              <a:avLst/>
            </a:prstGeom>
            <a:ln w="38100">
              <a:solidFill>
                <a:srgbClr val="40404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BE4D26-716C-E8E1-8007-4A8D1027ED11}"/>
                </a:ext>
              </a:extLst>
            </p:cNvPr>
            <p:cNvSpPr/>
            <p:nvPr/>
          </p:nvSpPr>
          <p:spPr>
            <a:xfrm>
              <a:off x="8653778" y="2928023"/>
              <a:ext cx="1492537" cy="8778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51515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Vegetation</a:t>
              </a:r>
            </a:p>
            <a:p>
              <a:pPr algn="ctr"/>
              <a:r>
                <a:rPr lang="en-US" sz="2000" dirty="0">
                  <a:solidFill>
                    <a:srgbClr val="51515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Type Conversion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7481E3-D7D1-7FA0-AE63-D28F114C2A38}"/>
              </a:ext>
            </a:extLst>
          </p:cNvPr>
          <p:cNvGrpSpPr/>
          <p:nvPr/>
        </p:nvGrpSpPr>
        <p:grpSpPr>
          <a:xfrm>
            <a:off x="289050" y="2312571"/>
            <a:ext cx="3486015" cy="1925303"/>
            <a:chOff x="120590" y="3825827"/>
            <a:chExt cx="3486015" cy="192530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6CA3AA4-5B0A-0526-15B8-B171BC6C325B}"/>
                </a:ext>
              </a:extLst>
            </p:cNvPr>
            <p:cNvCxnSpPr>
              <a:cxnSpLocks/>
            </p:cNvCxnSpPr>
            <p:nvPr/>
          </p:nvCxnSpPr>
          <p:spPr>
            <a:xfrm>
              <a:off x="1421003" y="5244617"/>
              <a:ext cx="60556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A150A98-E202-7CB3-3F14-376BA2CC07D5}"/>
                </a:ext>
              </a:extLst>
            </p:cNvPr>
            <p:cNvGrpSpPr/>
            <p:nvPr/>
          </p:nvGrpSpPr>
          <p:grpSpPr>
            <a:xfrm>
              <a:off x="120590" y="4161165"/>
              <a:ext cx="1300413" cy="1589965"/>
              <a:chOff x="425777" y="3301079"/>
              <a:chExt cx="1227998" cy="1625934"/>
            </a:xfrm>
          </p:grpSpPr>
          <p:pic>
            <p:nvPicPr>
              <p:cNvPr id="30" name="Graphic 29" descr="Fire with solid fill">
                <a:extLst>
                  <a:ext uri="{FF2B5EF4-FFF2-40B4-BE49-F238E27FC236}">
                    <a16:creationId xmlns:a16="http://schemas.microsoft.com/office/drawing/2014/main" id="{F53322F4-2112-AF56-967F-CAD71B4DF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71390" y="330107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1" name="Graphic 30" descr="Fir tree with solid fill">
                <a:extLst>
                  <a:ext uri="{FF2B5EF4-FFF2-40B4-BE49-F238E27FC236}">
                    <a16:creationId xmlns:a16="http://schemas.microsoft.com/office/drawing/2014/main" id="{58586DFD-D1BA-10C8-ECD9-0ADFC7A38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25777" y="388544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2" name="Graphic 31" descr="Fir tree with solid fill">
                <a:extLst>
                  <a:ext uri="{FF2B5EF4-FFF2-40B4-BE49-F238E27FC236}">
                    <a16:creationId xmlns:a16="http://schemas.microsoft.com/office/drawing/2014/main" id="{EF073BDD-0FA7-1CF6-6937-0A6AB7F91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39375" y="401261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1F2E7E5-9710-823A-D3CB-0888564371BD}"/>
                </a:ext>
              </a:extLst>
            </p:cNvPr>
            <p:cNvGrpSpPr/>
            <p:nvPr/>
          </p:nvGrpSpPr>
          <p:grpSpPr>
            <a:xfrm>
              <a:off x="1940386" y="4621286"/>
              <a:ext cx="1666219" cy="961891"/>
              <a:chOff x="10001816" y="5010069"/>
              <a:chExt cx="714658" cy="493334"/>
            </a:xfrm>
          </p:grpSpPr>
          <p:pic>
            <p:nvPicPr>
              <p:cNvPr id="22" name="Picture 2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37DC2D6F-34DF-6CF5-0578-CC19E6859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1816" y="5010069"/>
                <a:ext cx="488446" cy="488446"/>
              </a:xfrm>
              <a:prstGeom prst="rect">
                <a:avLst/>
              </a:prstGeom>
            </p:spPr>
          </p:pic>
          <p:pic>
            <p:nvPicPr>
              <p:cNvPr id="33" name="Picture 3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90147CFF-5EF7-5B72-A1CD-A68B042A2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28028" y="5014957"/>
                <a:ext cx="488446" cy="488446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B2A22E4-709F-1893-754B-156E44DF4CC3}"/>
                </a:ext>
              </a:extLst>
            </p:cNvPr>
            <p:cNvGrpSpPr/>
            <p:nvPr/>
          </p:nvGrpSpPr>
          <p:grpSpPr>
            <a:xfrm>
              <a:off x="895983" y="3825827"/>
              <a:ext cx="1433445" cy="1408200"/>
              <a:chOff x="8792930" y="4112762"/>
              <a:chExt cx="618384" cy="618384"/>
            </a:xfrm>
          </p:grpSpPr>
          <p:pic>
            <p:nvPicPr>
              <p:cNvPr id="38" name="Graphic 37" descr="Arrow circle with solid fill">
                <a:extLst>
                  <a:ext uri="{FF2B5EF4-FFF2-40B4-BE49-F238E27FC236}">
                    <a16:creationId xmlns:a16="http://schemas.microsoft.com/office/drawing/2014/main" id="{FE93483A-06A7-6B6D-CBD3-A9EB7F61F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792930" y="4112762"/>
                <a:ext cx="618384" cy="618384"/>
              </a:xfrm>
              <a:prstGeom prst="rect">
                <a:avLst/>
              </a:prstGeom>
            </p:spPr>
          </p:pic>
          <p:pic>
            <p:nvPicPr>
              <p:cNvPr id="41" name="Graphic 40" descr="User outline">
                <a:extLst>
                  <a:ext uri="{FF2B5EF4-FFF2-40B4-BE49-F238E27FC236}">
                    <a16:creationId xmlns:a16="http://schemas.microsoft.com/office/drawing/2014/main" id="{081D8A71-F12C-B6B4-3EFD-FFF7E8F93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947012" y="4273061"/>
                <a:ext cx="327291" cy="32729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60854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95F0-87BC-BBE3-C3DB-B94DEB6EC0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Overall Significance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5B413-5935-B236-1C4B-1C37B172C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1"/>
            <a:ext cx="10978773" cy="417701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Scientific contributions:</a:t>
            </a:r>
          </a:p>
          <a:p>
            <a:pPr lvl="2"/>
            <a:r>
              <a:rPr lang="en-US" dirty="0"/>
              <a:t>Assess WUI growth across the Mediterranean biome</a:t>
            </a:r>
          </a:p>
          <a:p>
            <a:pPr lvl="2"/>
            <a:r>
              <a:rPr lang="en-US" dirty="0"/>
              <a:t>Investigate drivers of WUI change</a:t>
            </a:r>
          </a:p>
          <a:p>
            <a:pPr lvl="2"/>
            <a:r>
              <a:rPr lang="en-US" dirty="0"/>
              <a:t>Trends in fire activity and vegetation communities</a:t>
            </a:r>
            <a:br>
              <a:rPr lang="en-US" dirty="0"/>
            </a:br>
            <a:endParaRPr lang="en-US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Methodological contributions:</a:t>
            </a:r>
          </a:p>
          <a:p>
            <a:pPr lvl="2"/>
            <a:r>
              <a:rPr lang="en-US" dirty="0"/>
              <a:t>Novel WUI mapping approach with Landsat &amp; Sentinel-2</a:t>
            </a:r>
          </a:p>
          <a:p>
            <a:pPr lvl="2"/>
            <a:r>
              <a:rPr lang="en-US" dirty="0"/>
              <a:t>WUI maps to assess human-environmental conflicts</a:t>
            </a:r>
            <a:br>
              <a:rPr lang="en-US" dirty="0"/>
            </a:br>
            <a:endParaRPr lang="en-US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Conservation and management implications:</a:t>
            </a:r>
          </a:p>
          <a:p>
            <a:pPr lvl="2"/>
            <a:r>
              <a:rPr lang="en-US" dirty="0"/>
              <a:t>Feedbacks between WUI growth, fire activity, and type conversion</a:t>
            </a:r>
          </a:p>
          <a:p>
            <a:pPr lvl="2"/>
            <a:r>
              <a:rPr lang="en-US" dirty="0"/>
              <a:t>Woody to non-woody transition as proxy for biodiversity loss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36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E0515-6608-AA06-7CB1-1B2FEC29CB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38AB12-6358-E3B2-2FD7-D356AF8C9EC2}"/>
              </a:ext>
            </a:extLst>
          </p:cNvPr>
          <p:cNvGrpSpPr/>
          <p:nvPr/>
        </p:nvGrpSpPr>
        <p:grpSpPr>
          <a:xfrm>
            <a:off x="7196871" y="1277640"/>
            <a:ext cx="583751" cy="646099"/>
            <a:chOff x="425777" y="3301079"/>
            <a:chExt cx="1227998" cy="1625934"/>
          </a:xfrm>
        </p:grpSpPr>
        <p:pic>
          <p:nvPicPr>
            <p:cNvPr id="10" name="Graphic 9" descr="Fire with solid fill">
              <a:extLst>
                <a:ext uri="{FF2B5EF4-FFF2-40B4-BE49-F238E27FC236}">
                  <a16:creationId xmlns:a16="http://schemas.microsoft.com/office/drawing/2014/main" id="{6360844D-79EE-B2DE-105F-76C4D0B2F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1390" y="3301079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Fir tree with solid fill">
              <a:extLst>
                <a:ext uri="{FF2B5EF4-FFF2-40B4-BE49-F238E27FC236}">
                  <a16:creationId xmlns:a16="http://schemas.microsoft.com/office/drawing/2014/main" id="{20A942C9-F142-BB5C-1AE1-1F76D9713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5777" y="3885446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Fir tree with solid fill">
              <a:extLst>
                <a:ext uri="{FF2B5EF4-FFF2-40B4-BE49-F238E27FC236}">
                  <a16:creationId xmlns:a16="http://schemas.microsoft.com/office/drawing/2014/main" id="{94823B73-EFAD-370E-2DA3-C416A9BEE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9375" y="4012613"/>
              <a:ext cx="914400" cy="914400"/>
            </a:xfrm>
            <a:prstGeom prst="rect">
              <a:avLst/>
            </a:prstGeom>
          </p:spPr>
        </p:pic>
      </p:grpSp>
      <p:pic>
        <p:nvPicPr>
          <p:cNvPr id="13" name="Graphic 12" descr="Map with pin with solid fill">
            <a:extLst>
              <a:ext uri="{FF2B5EF4-FFF2-40B4-BE49-F238E27FC236}">
                <a16:creationId xmlns:a16="http://schemas.microsoft.com/office/drawing/2014/main" id="{DF42D02C-BF1C-F00C-1800-84745C62A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4373" y="1360736"/>
            <a:ext cx="560519" cy="560519"/>
          </a:xfrm>
          <a:prstGeom prst="rect">
            <a:avLst/>
          </a:prstGeom>
        </p:spPr>
      </p:pic>
      <p:pic>
        <p:nvPicPr>
          <p:cNvPr id="14" name="Graphic 13" descr="Stopwatch 75% with solid fill">
            <a:extLst>
              <a:ext uri="{FF2B5EF4-FFF2-40B4-BE49-F238E27FC236}">
                <a16:creationId xmlns:a16="http://schemas.microsoft.com/office/drawing/2014/main" id="{7B013145-4652-CCC0-6301-7D00F5E2F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44616" y="1414490"/>
            <a:ext cx="509249" cy="5092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024876B-70C4-AB27-F8E5-7ED2DEB9E876}"/>
              </a:ext>
            </a:extLst>
          </p:cNvPr>
          <p:cNvGrpSpPr/>
          <p:nvPr/>
        </p:nvGrpSpPr>
        <p:grpSpPr>
          <a:xfrm>
            <a:off x="7902701" y="1478263"/>
            <a:ext cx="711180" cy="463369"/>
            <a:chOff x="967207" y="5940827"/>
            <a:chExt cx="826441" cy="527810"/>
          </a:xfrm>
        </p:grpSpPr>
        <p:pic>
          <p:nvPicPr>
            <p:cNvPr id="16" name="Graphic 15" descr="Fir tree with solid fill">
              <a:extLst>
                <a:ext uri="{FF2B5EF4-FFF2-40B4-BE49-F238E27FC236}">
                  <a16:creationId xmlns:a16="http://schemas.microsoft.com/office/drawing/2014/main" id="{9467633B-2CAC-B669-69FA-CF95F9EA8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7207" y="5940827"/>
              <a:ext cx="509378" cy="484078"/>
            </a:xfrm>
            <a:prstGeom prst="rect">
              <a:avLst/>
            </a:prstGeom>
          </p:spPr>
        </p:pic>
        <p:pic>
          <p:nvPicPr>
            <p:cNvPr id="17" name="Picture 1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3263DF0-2EFD-2A80-5973-CFF0D7E76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202" y="5980191"/>
              <a:ext cx="488446" cy="48844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2E73FD-EB7F-CEB9-5BE6-6BF5D58D9EA8}"/>
              </a:ext>
            </a:extLst>
          </p:cNvPr>
          <p:cNvGrpSpPr/>
          <p:nvPr/>
        </p:nvGrpSpPr>
        <p:grpSpPr>
          <a:xfrm>
            <a:off x="6379788" y="1414490"/>
            <a:ext cx="698658" cy="488375"/>
            <a:chOff x="959255" y="4226571"/>
            <a:chExt cx="820104" cy="484078"/>
          </a:xfrm>
        </p:grpSpPr>
        <p:pic>
          <p:nvPicPr>
            <p:cNvPr id="19" name="Graphic 18" descr="Home with solid fill">
              <a:extLst>
                <a:ext uri="{FF2B5EF4-FFF2-40B4-BE49-F238E27FC236}">
                  <a16:creationId xmlns:a16="http://schemas.microsoft.com/office/drawing/2014/main" id="{A7ADA8AD-63FD-47E2-571B-54AF8BED7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32614" y="4286093"/>
              <a:ext cx="446745" cy="424556"/>
            </a:xfrm>
            <a:prstGeom prst="rect">
              <a:avLst/>
            </a:prstGeom>
          </p:spPr>
        </p:pic>
        <p:pic>
          <p:nvPicPr>
            <p:cNvPr id="20" name="Graphic 19" descr="Fir tree with solid fill">
              <a:extLst>
                <a:ext uri="{FF2B5EF4-FFF2-40B4-BE49-F238E27FC236}">
                  <a16:creationId xmlns:a16="http://schemas.microsoft.com/office/drawing/2014/main" id="{F0F650C2-0DCB-5048-8020-47FFB1BE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9255" y="4226571"/>
              <a:ext cx="509378" cy="484078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BE6B0EF-4627-5AB6-05D1-538FC78622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9296" y="1116913"/>
            <a:ext cx="5768801" cy="50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14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497DA7A-E5BF-4313-BE97-D0492B67BBC8}"/>
              </a:ext>
            </a:extLst>
          </p:cNvPr>
          <p:cNvSpPr txBox="1">
            <a:spLocks/>
          </p:cNvSpPr>
          <p:nvPr/>
        </p:nvSpPr>
        <p:spPr>
          <a:xfrm>
            <a:off x="529495" y="4694348"/>
            <a:ext cx="10978773" cy="1066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 for your attention!</a:t>
            </a:r>
          </a:p>
        </p:txBody>
      </p:sp>
      <p:pic>
        <p:nvPicPr>
          <p:cNvPr id="8" name="Picture 7" descr="A group of firefighters putting out a fire&#10;&#10;Description automatically generated with medium confidence">
            <a:extLst>
              <a:ext uri="{FF2B5EF4-FFF2-40B4-BE49-F238E27FC236}">
                <a16:creationId xmlns:a16="http://schemas.microsoft.com/office/drawing/2014/main" id="{61BC2804-4357-1201-DD18-835D1812A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9" b="14759"/>
          <a:stretch/>
        </p:blipFill>
        <p:spPr>
          <a:xfrm>
            <a:off x="0" y="0"/>
            <a:ext cx="1226719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AAE4CB-5534-D958-D43F-D1E1F6824FAF}"/>
              </a:ext>
            </a:extLst>
          </p:cNvPr>
          <p:cNvSpPr txBox="1">
            <a:spLocks/>
          </p:cNvSpPr>
          <p:nvPr/>
        </p:nvSpPr>
        <p:spPr>
          <a:xfrm>
            <a:off x="529494" y="5384911"/>
            <a:ext cx="10978773" cy="1066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6536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9FD1686-3076-4D00-98EB-BCDC86AC5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</p:spPr>
        <p:txBody>
          <a:bodyPr/>
          <a:lstStyle/>
          <a:p>
            <a:r>
              <a:rPr lang="en-US" dirty="0"/>
              <a:t>The Wildland-Urban Interface (WUI)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E93BDD-4E86-FFA2-3294-5694C4F15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43000"/>
                    </a14:imgEffect>
                  </a14:imgLayer>
                </a14:imgProps>
              </a:ext>
            </a:extLst>
          </a:blip>
          <a:srcRect r="33376"/>
          <a:stretch/>
        </p:blipFill>
        <p:spPr>
          <a:xfrm>
            <a:off x="562289" y="2529784"/>
            <a:ext cx="1757532" cy="17467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D9A1DE-04FC-11F8-E841-49AAAC5336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rcRect l="34550"/>
          <a:stretch/>
        </p:blipFill>
        <p:spPr>
          <a:xfrm>
            <a:off x="562289" y="4658876"/>
            <a:ext cx="1757532" cy="174678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0A09A-1B65-3D55-E172-6F5EE8164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685" y="2465616"/>
            <a:ext cx="8801513" cy="1746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Intermix WUI</a:t>
            </a:r>
          </a:p>
          <a:p>
            <a:pPr>
              <a:buFont typeface="Wingdings" pitchFamily="2" charset="2"/>
              <a:buChar char="Ø"/>
            </a:pPr>
            <a:r>
              <a:rPr lang="en-US" sz="2800" i="1" dirty="0"/>
              <a:t>settlements intermingle with wildland vegetation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20428C95-09E1-C453-9BFE-25549585D99C}"/>
              </a:ext>
            </a:extLst>
          </p:cNvPr>
          <p:cNvSpPr txBox="1">
            <a:spLocks/>
          </p:cNvSpPr>
          <p:nvPr/>
        </p:nvSpPr>
        <p:spPr>
          <a:xfrm>
            <a:off x="2529685" y="4594708"/>
            <a:ext cx="8801513" cy="1746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Interface WUI</a:t>
            </a:r>
          </a:p>
          <a:p>
            <a:pPr>
              <a:buFont typeface="Wingdings" pitchFamily="2" charset="2"/>
              <a:buChar char="Ø"/>
            </a:pPr>
            <a:r>
              <a:rPr lang="en-US" sz="2800" i="1" dirty="0"/>
              <a:t>settlements near wildland vegetation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DA9D558-9BB5-AD4A-EB93-F805B7CC4E50}"/>
              </a:ext>
            </a:extLst>
          </p:cNvPr>
          <p:cNvSpPr txBox="1">
            <a:spLocks/>
          </p:cNvSpPr>
          <p:nvPr/>
        </p:nvSpPr>
        <p:spPr>
          <a:xfrm>
            <a:off x="562289" y="6397628"/>
            <a:ext cx="1522543" cy="326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50" dirty="0"/>
              <a:t>Google Earth </a:t>
            </a:r>
            <a:r>
              <a:rPr lang="en-US" sz="1050" baseline="30000" dirty="0"/>
              <a:t>TM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73E27371-347B-EADE-977D-9FC976A924C9}"/>
              </a:ext>
            </a:extLst>
          </p:cNvPr>
          <p:cNvSpPr txBox="1">
            <a:spLocks/>
          </p:cNvSpPr>
          <p:nvPr/>
        </p:nvSpPr>
        <p:spPr>
          <a:xfrm>
            <a:off x="562288" y="4268535"/>
            <a:ext cx="1522543" cy="326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50" dirty="0"/>
              <a:t>Google Earth </a:t>
            </a:r>
            <a:r>
              <a:rPr lang="en-US" sz="1050" baseline="30000" dirty="0"/>
              <a:t>TM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36DCA4-8758-E409-85F1-DC091AFBD6D1}"/>
              </a:ext>
            </a:extLst>
          </p:cNvPr>
          <p:cNvGrpSpPr/>
          <p:nvPr/>
        </p:nvGrpSpPr>
        <p:grpSpPr>
          <a:xfrm>
            <a:off x="2529685" y="5823656"/>
            <a:ext cx="2471783" cy="509804"/>
            <a:chOff x="5320296" y="4582703"/>
            <a:chExt cx="2471783" cy="509804"/>
          </a:xfrm>
          <a:solidFill>
            <a:srgbClr val="404040"/>
          </a:solidFill>
        </p:grpSpPr>
        <p:pic>
          <p:nvPicPr>
            <p:cNvPr id="20" name="Graphic 19" descr="Home with solid fill">
              <a:extLst>
                <a:ext uri="{FF2B5EF4-FFF2-40B4-BE49-F238E27FC236}">
                  <a16:creationId xmlns:a16="http://schemas.microsoft.com/office/drawing/2014/main" id="{730BA59E-B47B-EECE-B631-C4206A49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20296" y="4667951"/>
              <a:ext cx="446745" cy="424556"/>
            </a:xfrm>
            <a:prstGeom prst="rect">
              <a:avLst/>
            </a:prstGeom>
          </p:spPr>
        </p:pic>
        <p:pic>
          <p:nvPicPr>
            <p:cNvPr id="21" name="Graphic 20" descr="Fir tree with solid fill">
              <a:extLst>
                <a:ext uri="{FF2B5EF4-FFF2-40B4-BE49-F238E27FC236}">
                  <a16:creationId xmlns:a16="http://schemas.microsoft.com/office/drawing/2014/main" id="{13AA9583-A28E-CC64-6D18-A79A81C3E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9747" y="4582703"/>
              <a:ext cx="509378" cy="484078"/>
            </a:xfrm>
            <a:prstGeom prst="rect">
              <a:avLst/>
            </a:prstGeom>
          </p:spPr>
        </p:pic>
        <p:pic>
          <p:nvPicPr>
            <p:cNvPr id="22" name="Graphic 21" descr="Home with solid fill">
              <a:extLst>
                <a:ext uri="{FF2B5EF4-FFF2-40B4-BE49-F238E27FC236}">
                  <a16:creationId xmlns:a16="http://schemas.microsoft.com/office/drawing/2014/main" id="{12D12CB2-99A3-7939-F973-4DF37E19E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53532" y="4667951"/>
              <a:ext cx="446745" cy="424556"/>
            </a:xfrm>
            <a:prstGeom prst="rect">
              <a:avLst/>
            </a:prstGeom>
          </p:spPr>
        </p:pic>
        <p:pic>
          <p:nvPicPr>
            <p:cNvPr id="23" name="Graphic 22" descr="Home with solid fill">
              <a:extLst>
                <a:ext uri="{FF2B5EF4-FFF2-40B4-BE49-F238E27FC236}">
                  <a16:creationId xmlns:a16="http://schemas.microsoft.com/office/drawing/2014/main" id="{E64E6FBF-761C-2488-17B9-EEA5A126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77827" y="4667951"/>
              <a:ext cx="446745" cy="424556"/>
            </a:xfrm>
            <a:prstGeom prst="rect">
              <a:avLst/>
            </a:prstGeom>
          </p:spPr>
        </p:pic>
        <p:pic>
          <p:nvPicPr>
            <p:cNvPr id="24" name="Graphic 23" descr="Fir tree with solid fill">
              <a:extLst>
                <a:ext uri="{FF2B5EF4-FFF2-40B4-BE49-F238E27FC236}">
                  <a16:creationId xmlns:a16="http://schemas.microsoft.com/office/drawing/2014/main" id="{1635AF75-BEAD-F703-C457-172C17323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931224" y="4582703"/>
              <a:ext cx="509378" cy="484078"/>
            </a:xfrm>
            <a:prstGeom prst="rect">
              <a:avLst/>
            </a:prstGeom>
          </p:spPr>
        </p:pic>
        <p:pic>
          <p:nvPicPr>
            <p:cNvPr id="25" name="Graphic 24" descr="Fir tree with solid fill">
              <a:extLst>
                <a:ext uri="{FF2B5EF4-FFF2-40B4-BE49-F238E27FC236}">
                  <a16:creationId xmlns:a16="http://schemas.microsoft.com/office/drawing/2014/main" id="{567AC8A3-D00F-D8F1-E9A8-BDF24E765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82701" y="4582703"/>
              <a:ext cx="509378" cy="48407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8D9F77-206A-0D7B-9C6A-7660511E4C91}"/>
              </a:ext>
            </a:extLst>
          </p:cNvPr>
          <p:cNvGrpSpPr/>
          <p:nvPr/>
        </p:nvGrpSpPr>
        <p:grpSpPr>
          <a:xfrm>
            <a:off x="2597744" y="3693477"/>
            <a:ext cx="2312014" cy="509200"/>
            <a:chOff x="2597744" y="3789729"/>
            <a:chExt cx="2312014" cy="509200"/>
          </a:xfrm>
          <a:solidFill>
            <a:srgbClr val="40404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541EA2C-3EA1-F1D7-6BE1-C4F43D9709A4}"/>
                </a:ext>
              </a:extLst>
            </p:cNvPr>
            <p:cNvGrpSpPr/>
            <p:nvPr/>
          </p:nvGrpSpPr>
          <p:grpSpPr>
            <a:xfrm>
              <a:off x="3343699" y="3801339"/>
              <a:ext cx="820104" cy="484078"/>
              <a:chOff x="959255" y="4226571"/>
              <a:chExt cx="820104" cy="484078"/>
            </a:xfrm>
            <a:grpFill/>
          </p:grpSpPr>
          <p:pic>
            <p:nvPicPr>
              <p:cNvPr id="7" name="Graphic 6" descr="Home with solid fill">
                <a:extLst>
                  <a:ext uri="{FF2B5EF4-FFF2-40B4-BE49-F238E27FC236}">
                    <a16:creationId xmlns:a16="http://schemas.microsoft.com/office/drawing/2014/main" id="{C8DAE167-1F08-8E96-E1F1-775EAE573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332614" y="4286093"/>
                <a:ext cx="446745" cy="424556"/>
              </a:xfrm>
              <a:prstGeom prst="rect">
                <a:avLst/>
              </a:prstGeom>
            </p:spPr>
          </p:pic>
          <p:pic>
            <p:nvPicPr>
              <p:cNvPr id="9" name="Graphic 8" descr="Fir tree with solid fill">
                <a:extLst>
                  <a:ext uri="{FF2B5EF4-FFF2-40B4-BE49-F238E27FC236}">
                    <a16:creationId xmlns:a16="http://schemas.microsoft.com/office/drawing/2014/main" id="{A7ACB328-ED49-546E-A8CC-298FDF77D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9255" y="4226571"/>
                <a:ext cx="509378" cy="48407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7BA885-9201-B6CB-D42B-B4F68B5F82BB}"/>
                </a:ext>
              </a:extLst>
            </p:cNvPr>
            <p:cNvGrpSpPr/>
            <p:nvPr/>
          </p:nvGrpSpPr>
          <p:grpSpPr>
            <a:xfrm>
              <a:off x="2597744" y="3814851"/>
              <a:ext cx="820104" cy="484078"/>
              <a:chOff x="959255" y="4226571"/>
              <a:chExt cx="820104" cy="484078"/>
            </a:xfrm>
            <a:grpFill/>
          </p:grpSpPr>
          <p:pic>
            <p:nvPicPr>
              <p:cNvPr id="17" name="Graphic 16" descr="Home with solid fill">
                <a:extLst>
                  <a:ext uri="{FF2B5EF4-FFF2-40B4-BE49-F238E27FC236}">
                    <a16:creationId xmlns:a16="http://schemas.microsoft.com/office/drawing/2014/main" id="{9F18418A-9120-187C-F13B-E0B86A0BA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332614" y="4286093"/>
                <a:ext cx="446745" cy="424556"/>
              </a:xfrm>
              <a:prstGeom prst="rect">
                <a:avLst/>
              </a:prstGeom>
            </p:spPr>
          </p:pic>
          <p:pic>
            <p:nvPicPr>
              <p:cNvPr id="18" name="Graphic 17" descr="Fir tree with solid fill">
                <a:extLst>
                  <a:ext uri="{FF2B5EF4-FFF2-40B4-BE49-F238E27FC236}">
                    <a16:creationId xmlns:a16="http://schemas.microsoft.com/office/drawing/2014/main" id="{6B99D7BF-11E0-57B5-CE6A-9240C158E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9255" y="4226571"/>
                <a:ext cx="509378" cy="484078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343882B-6A8A-7A18-3817-46D44C28BF70}"/>
                </a:ext>
              </a:extLst>
            </p:cNvPr>
            <p:cNvGrpSpPr/>
            <p:nvPr/>
          </p:nvGrpSpPr>
          <p:grpSpPr>
            <a:xfrm>
              <a:off x="4089654" y="3789729"/>
              <a:ext cx="820104" cy="484078"/>
              <a:chOff x="959255" y="4226571"/>
              <a:chExt cx="820104" cy="484078"/>
            </a:xfrm>
            <a:grpFill/>
          </p:grpSpPr>
          <p:pic>
            <p:nvPicPr>
              <p:cNvPr id="28" name="Graphic 27" descr="Home with solid fill">
                <a:extLst>
                  <a:ext uri="{FF2B5EF4-FFF2-40B4-BE49-F238E27FC236}">
                    <a16:creationId xmlns:a16="http://schemas.microsoft.com/office/drawing/2014/main" id="{8FFC44CC-257E-1A1F-16B1-A5EE55C1A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332614" y="4286093"/>
                <a:ext cx="446745" cy="424556"/>
              </a:xfrm>
              <a:prstGeom prst="rect">
                <a:avLst/>
              </a:prstGeom>
            </p:spPr>
          </p:pic>
          <p:pic>
            <p:nvPicPr>
              <p:cNvPr id="29" name="Graphic 28" descr="Fir tree with solid fill">
                <a:extLst>
                  <a:ext uri="{FF2B5EF4-FFF2-40B4-BE49-F238E27FC236}">
                    <a16:creationId xmlns:a16="http://schemas.microsoft.com/office/drawing/2014/main" id="{55D7C8AE-7044-68D2-5B9E-CD8C40A7D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9255" y="4226571"/>
                <a:ext cx="509378" cy="484078"/>
              </a:xfrm>
              <a:prstGeom prst="rect">
                <a:avLst/>
              </a:prstGeom>
            </p:spPr>
          </p:pic>
        </p:grpSp>
      </p:grpSp>
      <p:sp>
        <p:nvSpPr>
          <p:cNvPr id="31" name="Content Placeholder 7">
            <a:extLst>
              <a:ext uri="{FF2B5EF4-FFF2-40B4-BE49-F238E27FC236}">
                <a16:creationId xmlns:a16="http://schemas.microsoft.com/office/drawing/2014/main" id="{807B718B-D2C8-03D3-86AB-E74B0DA97045}"/>
              </a:ext>
            </a:extLst>
          </p:cNvPr>
          <p:cNvSpPr txBox="1">
            <a:spLocks/>
          </p:cNvSpPr>
          <p:nvPr/>
        </p:nvSpPr>
        <p:spPr>
          <a:xfrm>
            <a:off x="9710441" y="6287498"/>
            <a:ext cx="2232169" cy="516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i="1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i="0" dirty="0">
                <a:solidFill>
                  <a:srgbClr val="515151"/>
                </a:solidFill>
              </a:rPr>
              <a:t>(USDI &amp; USDA 2001) </a:t>
            </a:r>
          </a:p>
        </p:txBody>
      </p:sp>
    </p:spTree>
    <p:extLst>
      <p:ext uri="{BB962C8B-B14F-4D97-AF65-F5344CB8AC3E}">
        <p14:creationId xmlns:p14="http://schemas.microsoft.com/office/powerpoint/2010/main" val="201344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5A4B-0D16-45D6-AB99-1C06DBE5D8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Mediterranean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3A29B-1753-44E1-B1CA-C525C708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6279381" cy="370088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Characteristics:</a:t>
            </a:r>
          </a:p>
          <a:p>
            <a:pPr lvl="1"/>
            <a:r>
              <a:rPr lang="en-US" dirty="0"/>
              <a:t>hot/ dry summer</a:t>
            </a:r>
          </a:p>
          <a:p>
            <a:pPr lvl="1"/>
            <a:r>
              <a:rPr lang="en-US" dirty="0"/>
              <a:t>cool/ wet winter</a:t>
            </a:r>
          </a:p>
          <a:p>
            <a:pPr lvl="1"/>
            <a:r>
              <a:rPr lang="en-US" dirty="0"/>
              <a:t>disturbance-prone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Study Areas:</a:t>
            </a:r>
          </a:p>
          <a:p>
            <a:pPr lvl="1"/>
            <a:r>
              <a:rPr lang="en-US" dirty="0"/>
              <a:t>San Diego (USA)</a:t>
            </a:r>
          </a:p>
          <a:p>
            <a:pPr lvl="1"/>
            <a:r>
              <a:rPr lang="en-US" dirty="0"/>
              <a:t>Santiago (Chile)</a:t>
            </a:r>
          </a:p>
          <a:p>
            <a:pPr lvl="1"/>
            <a:r>
              <a:rPr lang="en-US" dirty="0"/>
              <a:t>Lisbon (Portugal)</a:t>
            </a:r>
          </a:p>
          <a:p>
            <a:pPr lvl="1"/>
            <a:r>
              <a:rPr lang="en-US" dirty="0"/>
              <a:t>Cape Town (South Africa)</a:t>
            </a:r>
          </a:p>
          <a:p>
            <a:pPr lvl="1"/>
            <a:r>
              <a:rPr lang="en-US" dirty="0"/>
              <a:t>Adelaide (Australia)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6767E-33C5-4C63-B553-12E16B3A837C}"/>
              </a:ext>
            </a:extLst>
          </p:cNvPr>
          <p:cNvSpPr txBox="1"/>
          <p:nvPr/>
        </p:nvSpPr>
        <p:spPr>
          <a:xfrm>
            <a:off x="6450171" y="5952463"/>
            <a:ext cx="554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Mediterranean-type landscapes, </a:t>
            </a:r>
            <a:br>
              <a:rPr lang="en-US" sz="1200" b="1" i="1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i="1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Olson et al (2001) Terrestrial ecoregions of the world: a new map of life on Earth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D9275-46C5-9D13-9381-1ADA73C2E6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0" r="6837" b="12321"/>
          <a:stretch/>
        </p:blipFill>
        <p:spPr bwMode="auto">
          <a:xfrm>
            <a:off x="5170015" y="2172527"/>
            <a:ext cx="6820535" cy="3595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4873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19DFF07-C63A-FC77-C6F4-4A429FF67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14259"/>
          <a:stretch/>
        </p:blipFill>
        <p:spPr bwMode="auto">
          <a:xfrm>
            <a:off x="9895538" y="2586543"/>
            <a:ext cx="2037231" cy="177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defined">
            <a:extLst>
              <a:ext uri="{FF2B5EF4-FFF2-40B4-BE49-F238E27FC236}">
                <a16:creationId xmlns:a16="http://schemas.microsoft.com/office/drawing/2014/main" id="{82B13A03-562D-CE9A-2175-99715CA14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6702" r="24521" b="1889"/>
          <a:stretch/>
        </p:blipFill>
        <p:spPr bwMode="auto">
          <a:xfrm>
            <a:off x="7497106" y="2585121"/>
            <a:ext cx="1976719" cy="17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D145560-2213-4779-B991-E9148D9F7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15830" r="41420" b="1470"/>
          <a:stretch/>
        </p:blipFill>
        <p:spPr bwMode="auto">
          <a:xfrm>
            <a:off x="5098675" y="2585122"/>
            <a:ext cx="1976719" cy="17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ynbos Biome | PlantZAfrica">
            <a:extLst>
              <a:ext uri="{FF2B5EF4-FFF2-40B4-BE49-F238E27FC236}">
                <a16:creationId xmlns:a16="http://schemas.microsoft.com/office/drawing/2014/main" id="{F4E1B11D-3B20-0792-87B7-FFB00631E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12639" r="24978" b="2084"/>
          <a:stretch/>
        </p:blipFill>
        <p:spPr bwMode="auto">
          <a:xfrm>
            <a:off x="2700244" y="2585121"/>
            <a:ext cx="1976717" cy="17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defined">
            <a:extLst>
              <a:ext uri="{FF2B5EF4-FFF2-40B4-BE49-F238E27FC236}">
                <a16:creationId xmlns:a16="http://schemas.microsoft.com/office/drawing/2014/main" id="{792F9EBF-C680-5625-23A3-59F0A93F0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14" r="14839" b="39773"/>
          <a:stretch/>
        </p:blipFill>
        <p:spPr bwMode="auto">
          <a:xfrm>
            <a:off x="254345" y="2585121"/>
            <a:ext cx="1994304" cy="17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65A4B-0D16-45D6-AB99-1C06DBE5D8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Mediterranean Vegetation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3A29B-1753-44E1-B1CA-C525C708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31" y="5234834"/>
            <a:ext cx="12094537" cy="1385232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Composed of sclerophyllous-leaved, evergreen shrublands, semi-deciduous scrubs, woodlands, grasses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Fire return interval ~10-60 years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F4E51-D986-2687-D3F6-CD6F1E6D02DF}"/>
              </a:ext>
            </a:extLst>
          </p:cNvPr>
          <p:cNvSpPr txBox="1"/>
          <p:nvPr/>
        </p:nvSpPr>
        <p:spPr>
          <a:xfrm>
            <a:off x="271931" y="4366696"/>
            <a:ext cx="197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Chaparral</a:t>
            </a:r>
          </a:p>
          <a:p>
            <a:pPr algn="ctr"/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California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E114C2-D438-3EDD-E4F5-F2980091BA2E}"/>
              </a:ext>
            </a:extLst>
          </p:cNvPr>
          <p:cNvSpPr txBox="1"/>
          <p:nvPr/>
        </p:nvSpPr>
        <p:spPr>
          <a:xfrm>
            <a:off x="2700245" y="4366696"/>
            <a:ext cx="197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Fynbos</a:t>
            </a:r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South Africa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268EA5-4C05-3309-AB7F-7208A4813C1A}"/>
              </a:ext>
            </a:extLst>
          </p:cNvPr>
          <p:cNvSpPr txBox="1"/>
          <p:nvPr/>
        </p:nvSpPr>
        <p:spPr>
          <a:xfrm>
            <a:off x="5020234" y="4361556"/>
            <a:ext cx="197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Mallee</a:t>
            </a:r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South Australia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6E7C5D-74CC-394A-F0A1-2A5D2DDC72D8}"/>
              </a:ext>
            </a:extLst>
          </p:cNvPr>
          <p:cNvSpPr txBox="1"/>
          <p:nvPr/>
        </p:nvSpPr>
        <p:spPr>
          <a:xfrm>
            <a:off x="7526990" y="4361556"/>
            <a:ext cx="197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Maquis</a:t>
            </a:r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Portugal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14477-130E-6830-3FEE-1B36C36FB45A}"/>
              </a:ext>
            </a:extLst>
          </p:cNvPr>
          <p:cNvSpPr txBox="1"/>
          <p:nvPr/>
        </p:nvSpPr>
        <p:spPr>
          <a:xfrm>
            <a:off x="9895538" y="4343232"/>
            <a:ext cx="197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Matorral</a:t>
            </a:r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C66107-B779-9376-1FE8-BEA4494A6F90}"/>
              </a:ext>
            </a:extLst>
          </p:cNvPr>
          <p:cNvSpPr txBox="1"/>
          <p:nvPr/>
        </p:nvSpPr>
        <p:spPr>
          <a:xfrm>
            <a:off x="135562" y="2553158"/>
            <a:ext cx="371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5CE42C-4A20-F49E-88DA-5ADEAAF11E9D}"/>
              </a:ext>
            </a:extLst>
          </p:cNvPr>
          <p:cNvSpPr txBox="1"/>
          <p:nvPr/>
        </p:nvSpPr>
        <p:spPr>
          <a:xfrm>
            <a:off x="2584326" y="2557377"/>
            <a:ext cx="371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BC61CE-57B7-0113-7D2A-1D13DB9D2C13}"/>
              </a:ext>
            </a:extLst>
          </p:cNvPr>
          <p:cNvSpPr txBox="1"/>
          <p:nvPr/>
        </p:nvSpPr>
        <p:spPr>
          <a:xfrm>
            <a:off x="5015316" y="2564633"/>
            <a:ext cx="371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51C778-B67D-A778-F3F3-E631E92ADEC5}"/>
              </a:ext>
            </a:extLst>
          </p:cNvPr>
          <p:cNvSpPr txBox="1"/>
          <p:nvPr/>
        </p:nvSpPr>
        <p:spPr>
          <a:xfrm>
            <a:off x="7411070" y="2564633"/>
            <a:ext cx="371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D6B9DF-489D-E5A4-2477-16BE0380CFB4}"/>
              </a:ext>
            </a:extLst>
          </p:cNvPr>
          <p:cNvSpPr txBox="1"/>
          <p:nvPr/>
        </p:nvSpPr>
        <p:spPr>
          <a:xfrm>
            <a:off x="9813641" y="2559721"/>
            <a:ext cx="371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39" name="Content Placeholder 7">
            <a:extLst>
              <a:ext uri="{FF2B5EF4-FFF2-40B4-BE49-F238E27FC236}">
                <a16:creationId xmlns:a16="http://schemas.microsoft.com/office/drawing/2014/main" id="{2CF4B4C6-D711-6956-BB73-0F04457138A0}"/>
              </a:ext>
            </a:extLst>
          </p:cNvPr>
          <p:cNvSpPr txBox="1">
            <a:spLocks/>
          </p:cNvSpPr>
          <p:nvPr/>
        </p:nvSpPr>
        <p:spPr>
          <a:xfrm>
            <a:off x="8716913" y="6401084"/>
            <a:ext cx="3046200" cy="516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i="1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i="0" dirty="0">
                <a:solidFill>
                  <a:srgbClr val="515151"/>
                </a:solidFill>
              </a:rPr>
              <a:t>(Keeley, 2012; </a:t>
            </a:r>
            <a:r>
              <a:rPr lang="en-US" i="0" dirty="0" err="1">
                <a:solidFill>
                  <a:srgbClr val="515151"/>
                </a:solidFill>
              </a:rPr>
              <a:t>Medail</a:t>
            </a:r>
            <a:r>
              <a:rPr lang="en-US" i="0" dirty="0">
                <a:solidFill>
                  <a:srgbClr val="515151"/>
                </a:solidFill>
              </a:rPr>
              <a:t>, 2008) </a:t>
            </a:r>
          </a:p>
        </p:txBody>
      </p:sp>
    </p:spTree>
    <p:extLst>
      <p:ext uri="{BB962C8B-B14F-4D97-AF65-F5344CB8AC3E}">
        <p14:creationId xmlns:p14="http://schemas.microsoft.com/office/powerpoint/2010/main" val="2487360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9FD1686-3076-4D00-98EB-BCDC86AC5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0978773" cy="1066800"/>
          </a:xfrm>
        </p:spPr>
        <p:txBody>
          <a:bodyPr/>
          <a:lstStyle/>
          <a:p>
            <a:r>
              <a:rPr lang="en-US" dirty="0"/>
              <a:t>Major research questions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31D528D-39B0-4404-8EB1-306D0B257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857" y="2385702"/>
            <a:ext cx="9781616" cy="413012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How to map the WUI with Landsat and Sentinel-2 imagery?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How did WUI change from 1990 to 2022?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What drives WUI change?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Did fire frequency, fire season length, and burned area increase?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Does WUI growth lead vegetation type conversion?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C17AEC-2105-D9C6-3CCE-C9C3E50223E3}"/>
              </a:ext>
            </a:extLst>
          </p:cNvPr>
          <p:cNvGrpSpPr/>
          <p:nvPr/>
        </p:nvGrpSpPr>
        <p:grpSpPr>
          <a:xfrm>
            <a:off x="640010" y="4717695"/>
            <a:ext cx="746531" cy="823936"/>
            <a:chOff x="425777" y="3301079"/>
            <a:chExt cx="1227998" cy="1625934"/>
          </a:xfrm>
        </p:grpSpPr>
        <p:pic>
          <p:nvPicPr>
            <p:cNvPr id="3" name="Graphic 2" descr="Fire with solid fill">
              <a:extLst>
                <a:ext uri="{FF2B5EF4-FFF2-40B4-BE49-F238E27FC236}">
                  <a16:creationId xmlns:a16="http://schemas.microsoft.com/office/drawing/2014/main" id="{653F379D-9C3E-0F0D-45AC-6F8881C6E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1390" y="3301079"/>
              <a:ext cx="914400" cy="914400"/>
            </a:xfrm>
            <a:prstGeom prst="rect">
              <a:avLst/>
            </a:prstGeom>
          </p:spPr>
        </p:pic>
        <p:pic>
          <p:nvPicPr>
            <p:cNvPr id="4" name="Graphic 3" descr="Fir tree with solid fill">
              <a:extLst>
                <a:ext uri="{FF2B5EF4-FFF2-40B4-BE49-F238E27FC236}">
                  <a16:creationId xmlns:a16="http://schemas.microsoft.com/office/drawing/2014/main" id="{31AAB26D-BBF9-0FED-81E6-2D982E2B4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5777" y="3885446"/>
              <a:ext cx="914400" cy="914400"/>
            </a:xfrm>
            <a:prstGeom prst="rect">
              <a:avLst/>
            </a:prstGeom>
          </p:spPr>
        </p:pic>
        <p:pic>
          <p:nvPicPr>
            <p:cNvPr id="5" name="Graphic 4" descr="Fir tree with solid fill">
              <a:extLst>
                <a:ext uri="{FF2B5EF4-FFF2-40B4-BE49-F238E27FC236}">
                  <a16:creationId xmlns:a16="http://schemas.microsoft.com/office/drawing/2014/main" id="{B43DE1F0-69A4-FDA5-1A8F-95A682C8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9375" y="4012613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Graphic 5" descr="Map with pin with solid fill">
            <a:extLst>
              <a:ext uri="{FF2B5EF4-FFF2-40B4-BE49-F238E27FC236}">
                <a16:creationId xmlns:a16="http://schemas.microsoft.com/office/drawing/2014/main" id="{648BF2F7-940B-3543-976C-F4FD52925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106" y="2526799"/>
            <a:ext cx="646099" cy="646099"/>
          </a:xfrm>
          <a:prstGeom prst="rect">
            <a:avLst/>
          </a:prstGeom>
        </p:spPr>
      </p:pic>
      <p:pic>
        <p:nvPicPr>
          <p:cNvPr id="8" name="Graphic 7" descr="Stopwatch 75% with solid fill">
            <a:extLst>
              <a:ext uri="{FF2B5EF4-FFF2-40B4-BE49-F238E27FC236}">
                <a16:creationId xmlns:a16="http://schemas.microsoft.com/office/drawing/2014/main" id="{3355F4A2-AD7E-C58E-A087-7ED84D4B66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532" y="3366528"/>
            <a:ext cx="509249" cy="50924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CDB8B82-6F97-8AD3-CF2B-8E0A3A0D6F4B}"/>
              </a:ext>
            </a:extLst>
          </p:cNvPr>
          <p:cNvGrpSpPr/>
          <p:nvPr/>
        </p:nvGrpSpPr>
        <p:grpSpPr>
          <a:xfrm>
            <a:off x="637131" y="5781999"/>
            <a:ext cx="826441" cy="527810"/>
            <a:chOff x="967207" y="5940827"/>
            <a:chExt cx="826441" cy="527810"/>
          </a:xfrm>
        </p:grpSpPr>
        <p:pic>
          <p:nvPicPr>
            <p:cNvPr id="2" name="Graphic 1" descr="Fir tree with solid fill">
              <a:extLst>
                <a:ext uri="{FF2B5EF4-FFF2-40B4-BE49-F238E27FC236}">
                  <a16:creationId xmlns:a16="http://schemas.microsoft.com/office/drawing/2014/main" id="{AB1E8084-90F1-5EE9-847B-3B118546E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7207" y="5940827"/>
              <a:ext cx="509378" cy="484078"/>
            </a:xfrm>
            <a:prstGeom prst="rect">
              <a:avLst/>
            </a:prstGeom>
          </p:spPr>
        </p:pic>
        <p:pic>
          <p:nvPicPr>
            <p:cNvPr id="23" name="Picture 2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41096C7-3EDC-A12C-801F-DC8C92933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202" y="5980191"/>
              <a:ext cx="488446" cy="48844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A20DB7-2242-9316-C4E0-1F9D06B51D1E}"/>
              </a:ext>
            </a:extLst>
          </p:cNvPr>
          <p:cNvGrpSpPr/>
          <p:nvPr/>
        </p:nvGrpSpPr>
        <p:grpSpPr>
          <a:xfrm>
            <a:off x="595595" y="4174134"/>
            <a:ext cx="820104" cy="484078"/>
            <a:chOff x="959255" y="4226571"/>
            <a:chExt cx="820104" cy="484078"/>
          </a:xfrm>
        </p:grpSpPr>
        <p:pic>
          <p:nvPicPr>
            <p:cNvPr id="10" name="Graphic 9" descr="Home with solid fill">
              <a:extLst>
                <a:ext uri="{FF2B5EF4-FFF2-40B4-BE49-F238E27FC236}">
                  <a16:creationId xmlns:a16="http://schemas.microsoft.com/office/drawing/2014/main" id="{CF55EFD0-F062-FF2B-539F-D22B5A3A8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32614" y="4286093"/>
              <a:ext cx="446745" cy="424556"/>
            </a:xfrm>
            <a:prstGeom prst="rect">
              <a:avLst/>
            </a:prstGeom>
          </p:spPr>
        </p:pic>
        <p:pic>
          <p:nvPicPr>
            <p:cNvPr id="24" name="Graphic 23" descr="Fir tree with solid fill">
              <a:extLst>
                <a:ext uri="{FF2B5EF4-FFF2-40B4-BE49-F238E27FC236}">
                  <a16:creationId xmlns:a16="http://schemas.microsoft.com/office/drawing/2014/main" id="{8A8AE946-6C78-BAE2-BE60-D274C8FB3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9255" y="4226571"/>
              <a:ext cx="509378" cy="484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7024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95418-1255-4597-A6A7-6613E5B139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1: Mapping the WUI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56894-9D3D-49E8-9086-674E1D326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40050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How to map the WUI using Landsat and Sentinel-2 imagery?</a:t>
            </a:r>
          </a:p>
          <a:p>
            <a:pPr lvl="1"/>
            <a:r>
              <a:rPr lang="en-US" sz="2000" dirty="0"/>
              <a:t>Novel WUI mapping approach</a:t>
            </a:r>
          </a:p>
          <a:p>
            <a:pPr lvl="1"/>
            <a:r>
              <a:rPr lang="en-US" sz="2000" dirty="0"/>
              <a:t>spectral unmixing of satellite imagery</a:t>
            </a:r>
          </a:p>
          <a:p>
            <a:pPr lvl="1"/>
            <a:r>
              <a:rPr lang="en-US" sz="2000" dirty="0"/>
              <a:t>assess vegetation cover and housing density via land cover fractions</a:t>
            </a:r>
          </a:p>
        </p:txBody>
      </p:sp>
      <p:pic>
        <p:nvPicPr>
          <p:cNvPr id="4" name="Graphic 3" descr="Map with pin with solid fill">
            <a:extLst>
              <a:ext uri="{FF2B5EF4-FFF2-40B4-BE49-F238E27FC236}">
                <a16:creationId xmlns:a16="http://schemas.microsoft.com/office/drawing/2014/main" id="{330D33D8-30BB-16BD-C0A0-67A1ADB28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475" y="6205063"/>
            <a:ext cx="646099" cy="646099"/>
          </a:xfrm>
          <a:prstGeom prst="rect">
            <a:avLst/>
          </a:prstGeom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ECFBC2-3463-5AA7-0C67-2D0AB6DA3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4729" r="3910" b="70064"/>
          <a:stretch/>
        </p:blipFill>
        <p:spPr>
          <a:xfrm>
            <a:off x="860802" y="4147120"/>
            <a:ext cx="8672052" cy="17286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C12D29-F4EF-D6F4-4173-AEF7A7C13A99}"/>
              </a:ext>
            </a:extLst>
          </p:cNvPr>
          <p:cNvSpPr txBox="1"/>
          <p:nvPr/>
        </p:nvSpPr>
        <p:spPr>
          <a:xfrm>
            <a:off x="998524" y="5875757"/>
            <a:ext cx="1976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Google Earth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FBCB07-8A65-0505-3C2D-29C366E52B6B}"/>
              </a:ext>
            </a:extLst>
          </p:cNvPr>
          <p:cNvSpPr txBox="1"/>
          <p:nvPr/>
        </p:nvSpPr>
        <p:spPr>
          <a:xfrm>
            <a:off x="3392679" y="5865230"/>
            <a:ext cx="1976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Landsat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9CAA05-6B8E-914C-831C-EE9837B606A5}"/>
              </a:ext>
            </a:extLst>
          </p:cNvPr>
          <p:cNvSpPr txBox="1"/>
          <p:nvPr/>
        </p:nvSpPr>
        <p:spPr>
          <a:xfrm>
            <a:off x="5786834" y="5865230"/>
            <a:ext cx="1976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WUI Map</a:t>
            </a:r>
          </a:p>
        </p:txBody>
      </p:sp>
    </p:spTree>
    <p:extLst>
      <p:ext uri="{BB962C8B-B14F-4D97-AF65-F5344CB8AC3E}">
        <p14:creationId xmlns:p14="http://schemas.microsoft.com/office/powerpoint/2010/main" val="1896677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95418-1255-4597-A6A7-6613E5B139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2: Quantifying WUI change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56894-9D3D-49E8-9086-674E1D326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528582"/>
            <a:ext cx="10978773" cy="40050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How much did WUI grow from 1990 to 2022?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</p:txBody>
      </p:sp>
      <p:pic>
        <p:nvPicPr>
          <p:cNvPr id="4" name="Graphic 3" descr="Stopwatch 75% with solid fill">
            <a:extLst>
              <a:ext uri="{FF2B5EF4-FFF2-40B4-BE49-F238E27FC236}">
                <a16:creationId xmlns:a16="http://schemas.microsoft.com/office/drawing/2014/main" id="{D9317A52-82E5-1A2A-B18E-613A869B2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800" y="6279037"/>
            <a:ext cx="509249" cy="509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4281ED-D246-22AA-522A-0B35306AD3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6328" t="13055" b="40224"/>
          <a:stretch/>
        </p:blipFill>
        <p:spPr>
          <a:xfrm>
            <a:off x="787399" y="3137424"/>
            <a:ext cx="3411042" cy="1373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DE2466-1876-C078-13BC-8B151C11A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6202" t="13055" b="40224"/>
          <a:stretch/>
        </p:blipFill>
        <p:spPr>
          <a:xfrm>
            <a:off x="4390479" y="3136646"/>
            <a:ext cx="3411042" cy="13733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3E9A00-E2F3-B82F-E509-8FA9E2A340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6347" t="12980" b="40299"/>
          <a:stretch/>
        </p:blipFill>
        <p:spPr>
          <a:xfrm>
            <a:off x="787399" y="4681334"/>
            <a:ext cx="3411042" cy="1373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A43B96-2792-5B10-AD7C-FA09E9C2F1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6202" t="13168" b="40110"/>
          <a:stretch/>
        </p:blipFill>
        <p:spPr>
          <a:xfrm>
            <a:off x="4393337" y="4681334"/>
            <a:ext cx="3411042" cy="1373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7B23A-DD36-19AE-8802-76D35151E096}"/>
              </a:ext>
            </a:extLst>
          </p:cNvPr>
          <p:cNvSpPr txBox="1"/>
          <p:nvPr/>
        </p:nvSpPr>
        <p:spPr>
          <a:xfrm>
            <a:off x="2667000" y="6093957"/>
            <a:ext cx="3194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Image Source: Google Earth Pro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1B4B6-1E4B-F7DD-5AB3-1222EBB8ABBF}"/>
              </a:ext>
            </a:extLst>
          </p:cNvPr>
          <p:cNvSpPr txBox="1"/>
          <p:nvPr/>
        </p:nvSpPr>
        <p:spPr>
          <a:xfrm>
            <a:off x="7019532" y="5751564"/>
            <a:ext cx="103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97773-6500-6504-3561-F8BCE3611C2A}"/>
              </a:ext>
            </a:extLst>
          </p:cNvPr>
          <p:cNvSpPr txBox="1"/>
          <p:nvPr/>
        </p:nvSpPr>
        <p:spPr>
          <a:xfrm>
            <a:off x="3419005" y="5773902"/>
            <a:ext cx="103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C67B62-3C60-5CF4-4D9A-F5ACB7583DC7}"/>
              </a:ext>
            </a:extLst>
          </p:cNvPr>
          <p:cNvSpPr txBox="1"/>
          <p:nvPr/>
        </p:nvSpPr>
        <p:spPr>
          <a:xfrm>
            <a:off x="7022085" y="4212995"/>
            <a:ext cx="103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D25283-A2DA-ACE3-BD7F-ED0983DBC15B}"/>
              </a:ext>
            </a:extLst>
          </p:cNvPr>
          <p:cNvSpPr txBox="1"/>
          <p:nvPr/>
        </p:nvSpPr>
        <p:spPr>
          <a:xfrm>
            <a:off x="3419005" y="4212995"/>
            <a:ext cx="103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3413088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95418-1255-4597-A6A7-6613E5B139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3: Quantifying WUI drivers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56894-9D3D-49E8-9086-674E1D326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4" y="2704750"/>
            <a:ext cx="10978773" cy="1707607"/>
          </a:xfrm>
        </p:spPr>
        <p:txBody>
          <a:bodyPr>
            <a:normAutofit fontScale="92500"/>
          </a:bodyPr>
          <a:lstStyle/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800" dirty="0"/>
              <a:t>What is the main driver of WUI growth (vegetation or buildings)? </a:t>
            </a:r>
          </a:p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800" dirty="0"/>
              <a:t>How did land cover change within newly created vs. stable WUI areas?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AB55AB-71CA-388C-8D00-B8B1320488E4}"/>
              </a:ext>
            </a:extLst>
          </p:cNvPr>
          <p:cNvGrpSpPr/>
          <p:nvPr/>
        </p:nvGrpSpPr>
        <p:grpSpPr>
          <a:xfrm>
            <a:off x="40698" y="6291623"/>
            <a:ext cx="820104" cy="484078"/>
            <a:chOff x="959255" y="4226571"/>
            <a:chExt cx="820104" cy="484078"/>
          </a:xfrm>
        </p:grpSpPr>
        <p:pic>
          <p:nvPicPr>
            <p:cNvPr id="5" name="Graphic 4" descr="Home with solid fill">
              <a:extLst>
                <a:ext uri="{FF2B5EF4-FFF2-40B4-BE49-F238E27FC236}">
                  <a16:creationId xmlns:a16="http://schemas.microsoft.com/office/drawing/2014/main" id="{0C0259AA-7F82-E7B5-CB53-68A47ECF6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32614" y="4286093"/>
              <a:ext cx="446745" cy="424556"/>
            </a:xfrm>
            <a:prstGeom prst="rect">
              <a:avLst/>
            </a:prstGeom>
          </p:spPr>
        </p:pic>
        <p:pic>
          <p:nvPicPr>
            <p:cNvPr id="6" name="Graphic 5" descr="Fir tree with solid fill">
              <a:extLst>
                <a:ext uri="{FF2B5EF4-FFF2-40B4-BE49-F238E27FC236}">
                  <a16:creationId xmlns:a16="http://schemas.microsoft.com/office/drawing/2014/main" id="{6AE914F3-507F-251D-1AE6-F27901943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9255" y="4226571"/>
              <a:ext cx="509378" cy="484078"/>
            </a:xfrm>
            <a:prstGeom prst="rect">
              <a:avLst/>
            </a:prstGeom>
          </p:spPr>
        </p:pic>
      </p:grpSp>
      <p:pic>
        <p:nvPicPr>
          <p:cNvPr id="8" name="Graphic 7" descr="Home with solid fill">
            <a:extLst>
              <a:ext uri="{FF2B5EF4-FFF2-40B4-BE49-F238E27FC236}">
                <a16:creationId xmlns:a16="http://schemas.microsoft.com/office/drawing/2014/main" id="{A6F502A1-97F7-3907-6E38-2F8256CC7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8921" y="4358332"/>
            <a:ext cx="613585" cy="583109"/>
          </a:xfrm>
          <a:prstGeom prst="rect">
            <a:avLst/>
          </a:prstGeom>
        </p:spPr>
      </p:pic>
      <p:pic>
        <p:nvPicPr>
          <p:cNvPr id="9" name="Graphic 8" descr="Fir tree with solid fill">
            <a:extLst>
              <a:ext uri="{FF2B5EF4-FFF2-40B4-BE49-F238E27FC236}">
                <a16:creationId xmlns:a16="http://schemas.microsoft.com/office/drawing/2014/main" id="{D2433041-89E5-59A9-8DC0-86C8ED3E04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7121" y="4306343"/>
            <a:ext cx="699608" cy="664860"/>
          </a:xfrm>
          <a:prstGeom prst="rect">
            <a:avLst/>
          </a:prstGeom>
        </p:spPr>
      </p:pic>
      <p:pic>
        <p:nvPicPr>
          <p:cNvPr id="10" name="Graphic 9" descr="Fir tree with solid fill">
            <a:extLst>
              <a:ext uri="{FF2B5EF4-FFF2-40B4-BE49-F238E27FC236}">
                <a16:creationId xmlns:a16="http://schemas.microsoft.com/office/drawing/2014/main" id="{67A58765-2F40-90ED-A1C7-43DF34C109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06499" y="4306343"/>
            <a:ext cx="699608" cy="664860"/>
          </a:xfrm>
          <a:prstGeom prst="rect">
            <a:avLst/>
          </a:prstGeom>
        </p:spPr>
      </p:pic>
      <p:pic>
        <p:nvPicPr>
          <p:cNvPr id="11" name="Graphic 10" descr="Fir tree with solid fill">
            <a:extLst>
              <a:ext uri="{FF2B5EF4-FFF2-40B4-BE49-F238E27FC236}">
                <a16:creationId xmlns:a16="http://schemas.microsoft.com/office/drawing/2014/main" id="{1151C7E0-4E6F-3191-E924-FAC9FA6643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15877" y="4306343"/>
            <a:ext cx="699608" cy="664860"/>
          </a:xfrm>
          <a:prstGeom prst="rect">
            <a:avLst/>
          </a:prstGeom>
        </p:spPr>
      </p:pic>
      <p:pic>
        <p:nvPicPr>
          <p:cNvPr id="12" name="Graphic 11" descr="Fir tree with solid fill">
            <a:extLst>
              <a:ext uri="{FF2B5EF4-FFF2-40B4-BE49-F238E27FC236}">
                <a16:creationId xmlns:a16="http://schemas.microsoft.com/office/drawing/2014/main" id="{ABB3F99D-D01A-5796-7A8F-2654119720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5255" y="4306343"/>
            <a:ext cx="699608" cy="66486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73D2E1-07D5-CB3F-E4FC-8143009E42C8}"/>
              </a:ext>
            </a:extLst>
          </p:cNvPr>
          <p:cNvCxnSpPr>
            <a:cxnSpLocks/>
          </p:cNvCxnSpPr>
          <p:nvPr/>
        </p:nvCxnSpPr>
        <p:spPr>
          <a:xfrm>
            <a:off x="6917205" y="4764944"/>
            <a:ext cx="465802" cy="0"/>
          </a:xfrm>
          <a:prstGeom prst="straightConnector1">
            <a:avLst/>
          </a:prstGeom>
          <a:ln w="38100">
            <a:solidFill>
              <a:srgbClr val="40404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Graphic 17" descr="Fir tree with solid fill">
            <a:extLst>
              <a:ext uri="{FF2B5EF4-FFF2-40B4-BE49-F238E27FC236}">
                <a16:creationId xmlns:a16="http://schemas.microsoft.com/office/drawing/2014/main" id="{7F2ED088-8758-6F53-2294-E5DEAE4E49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85666" y="4276582"/>
            <a:ext cx="699608" cy="664860"/>
          </a:xfrm>
          <a:prstGeom prst="rect">
            <a:avLst/>
          </a:prstGeom>
        </p:spPr>
      </p:pic>
      <p:pic>
        <p:nvPicPr>
          <p:cNvPr id="20" name="Graphic 19" descr="Fir tree with solid fill">
            <a:extLst>
              <a:ext uri="{FF2B5EF4-FFF2-40B4-BE49-F238E27FC236}">
                <a16:creationId xmlns:a16="http://schemas.microsoft.com/office/drawing/2014/main" id="{6A96DA41-8BB1-DFD9-D88A-EC53C590B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04422" y="4276582"/>
            <a:ext cx="699608" cy="664860"/>
          </a:xfrm>
          <a:prstGeom prst="rect">
            <a:avLst/>
          </a:prstGeom>
        </p:spPr>
      </p:pic>
      <p:pic>
        <p:nvPicPr>
          <p:cNvPr id="21" name="Graphic 20" descr="Home with solid fill">
            <a:extLst>
              <a:ext uri="{FF2B5EF4-FFF2-40B4-BE49-F238E27FC236}">
                <a16:creationId xmlns:a16="http://schemas.microsoft.com/office/drawing/2014/main" id="{F12065FC-BA3D-19E9-B09C-1A6D505EF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6360" y="4356936"/>
            <a:ext cx="613585" cy="583109"/>
          </a:xfrm>
          <a:prstGeom prst="rect">
            <a:avLst/>
          </a:prstGeom>
        </p:spPr>
      </p:pic>
      <p:pic>
        <p:nvPicPr>
          <p:cNvPr id="22" name="Graphic 21" descr="Home with solid fill">
            <a:extLst>
              <a:ext uri="{FF2B5EF4-FFF2-40B4-BE49-F238E27FC236}">
                <a16:creationId xmlns:a16="http://schemas.microsoft.com/office/drawing/2014/main" id="{F02E67E5-83F1-53C2-2528-B326DEA6C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8921" y="5255445"/>
            <a:ext cx="613585" cy="583109"/>
          </a:xfrm>
          <a:prstGeom prst="rect">
            <a:avLst/>
          </a:prstGeom>
        </p:spPr>
      </p:pic>
      <p:pic>
        <p:nvPicPr>
          <p:cNvPr id="23" name="Graphic 22" descr="Fir tree with solid fill">
            <a:extLst>
              <a:ext uri="{FF2B5EF4-FFF2-40B4-BE49-F238E27FC236}">
                <a16:creationId xmlns:a16="http://schemas.microsoft.com/office/drawing/2014/main" id="{ECC86D83-77FF-C53A-ADCC-3E0623A787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85666" y="5173695"/>
            <a:ext cx="699608" cy="664860"/>
          </a:xfrm>
          <a:prstGeom prst="rect">
            <a:avLst/>
          </a:prstGeom>
        </p:spPr>
      </p:pic>
      <p:pic>
        <p:nvPicPr>
          <p:cNvPr id="24" name="Graphic 23" descr="Fir tree with solid fill">
            <a:extLst>
              <a:ext uri="{FF2B5EF4-FFF2-40B4-BE49-F238E27FC236}">
                <a16:creationId xmlns:a16="http://schemas.microsoft.com/office/drawing/2014/main" id="{EF9DB1FD-3923-C037-084C-1CFFBF423E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04422" y="5173695"/>
            <a:ext cx="699608" cy="664860"/>
          </a:xfrm>
          <a:prstGeom prst="rect">
            <a:avLst/>
          </a:prstGeom>
        </p:spPr>
      </p:pic>
      <p:pic>
        <p:nvPicPr>
          <p:cNvPr id="25" name="Graphic 24" descr="Home with solid fill">
            <a:extLst>
              <a:ext uri="{FF2B5EF4-FFF2-40B4-BE49-F238E27FC236}">
                <a16:creationId xmlns:a16="http://schemas.microsoft.com/office/drawing/2014/main" id="{FC63E225-CDEF-B696-9A2C-D1B64828A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6360" y="5254049"/>
            <a:ext cx="613585" cy="583109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2E89F2-D2C6-8876-473F-6CFF8C1E9EC7}"/>
              </a:ext>
            </a:extLst>
          </p:cNvPr>
          <p:cNvCxnSpPr>
            <a:cxnSpLocks/>
          </p:cNvCxnSpPr>
          <p:nvPr/>
        </p:nvCxnSpPr>
        <p:spPr>
          <a:xfrm>
            <a:off x="6917205" y="5626661"/>
            <a:ext cx="465802" cy="0"/>
          </a:xfrm>
          <a:prstGeom prst="straightConnector1">
            <a:avLst/>
          </a:prstGeom>
          <a:ln w="38100">
            <a:solidFill>
              <a:srgbClr val="40404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Graphic 26" descr="Home with solid fill">
            <a:extLst>
              <a:ext uri="{FF2B5EF4-FFF2-40B4-BE49-F238E27FC236}">
                <a16:creationId xmlns:a16="http://schemas.microsoft.com/office/drawing/2014/main" id="{941AA3B9-7ED7-140A-A85E-03D64F92B5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91071" y="5255445"/>
            <a:ext cx="613585" cy="583109"/>
          </a:xfrm>
          <a:prstGeom prst="rect">
            <a:avLst/>
          </a:prstGeom>
        </p:spPr>
      </p:pic>
      <p:pic>
        <p:nvPicPr>
          <p:cNvPr id="30" name="Graphic 29" descr="Home with solid fill">
            <a:extLst>
              <a:ext uri="{FF2B5EF4-FFF2-40B4-BE49-F238E27FC236}">
                <a16:creationId xmlns:a16="http://schemas.microsoft.com/office/drawing/2014/main" id="{81EA801A-455A-4A3F-229A-00CBC6F67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78510" y="5254049"/>
            <a:ext cx="613585" cy="583109"/>
          </a:xfrm>
          <a:prstGeom prst="rect">
            <a:avLst/>
          </a:prstGeom>
        </p:spPr>
      </p:pic>
      <p:pic>
        <p:nvPicPr>
          <p:cNvPr id="32" name="Graphic 31" descr="Crops with solid fill">
            <a:extLst>
              <a:ext uri="{FF2B5EF4-FFF2-40B4-BE49-F238E27FC236}">
                <a16:creationId xmlns:a16="http://schemas.microsoft.com/office/drawing/2014/main" id="{50FA064F-97F6-27BC-F2E7-1287C03F85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35693" y="5323790"/>
            <a:ext cx="476248" cy="476248"/>
          </a:xfrm>
          <a:prstGeom prst="rect">
            <a:avLst/>
          </a:prstGeom>
        </p:spPr>
      </p:pic>
      <p:pic>
        <p:nvPicPr>
          <p:cNvPr id="33" name="Graphic 32" descr="Crops with solid fill">
            <a:extLst>
              <a:ext uri="{FF2B5EF4-FFF2-40B4-BE49-F238E27FC236}">
                <a16:creationId xmlns:a16="http://schemas.microsoft.com/office/drawing/2014/main" id="{7E79A7C9-F24C-C99A-6CAD-72B3E56BF9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05791" y="5360911"/>
            <a:ext cx="476248" cy="47624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FFAB634-C2B4-C555-05E4-81C4842FDB13}"/>
              </a:ext>
            </a:extLst>
          </p:cNvPr>
          <p:cNvSpPr txBox="1"/>
          <p:nvPr/>
        </p:nvSpPr>
        <p:spPr>
          <a:xfrm>
            <a:off x="807581" y="4487126"/>
            <a:ext cx="3336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i="1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Increasing houses: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9B7B69-59AB-B7E8-8EE9-D0F1360122DA}"/>
              </a:ext>
            </a:extLst>
          </p:cNvPr>
          <p:cNvSpPr txBox="1"/>
          <p:nvPr/>
        </p:nvSpPr>
        <p:spPr>
          <a:xfrm>
            <a:off x="779061" y="5336065"/>
            <a:ext cx="4151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i="1" dirty="0">
                <a:solidFill>
                  <a:srgbClr val="4040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Increasing vegetation: </a:t>
            </a:r>
          </a:p>
        </p:txBody>
      </p:sp>
    </p:spTree>
    <p:extLst>
      <p:ext uri="{BB962C8B-B14F-4D97-AF65-F5344CB8AC3E}">
        <p14:creationId xmlns:p14="http://schemas.microsoft.com/office/powerpoint/2010/main" val="330610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95418-1255-4597-A6A7-6613E5B13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255228"/>
            <a:ext cx="11487149" cy="1066800"/>
          </a:xfrm>
        </p:spPr>
        <p:txBody>
          <a:bodyPr>
            <a:normAutofit/>
          </a:bodyPr>
          <a:lstStyle/>
          <a:p>
            <a:r>
              <a:rPr lang="en-US" dirty="0"/>
              <a:t>Chapter 4: Changing fire activity in the WUI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A190B5-55B5-3E6E-DAFE-62C02E4E4845}"/>
              </a:ext>
            </a:extLst>
          </p:cNvPr>
          <p:cNvGrpSpPr/>
          <p:nvPr/>
        </p:nvGrpSpPr>
        <p:grpSpPr>
          <a:xfrm>
            <a:off x="38100" y="5982972"/>
            <a:ext cx="746531" cy="823936"/>
            <a:chOff x="425777" y="3301079"/>
            <a:chExt cx="1227998" cy="1625934"/>
          </a:xfrm>
        </p:grpSpPr>
        <p:pic>
          <p:nvPicPr>
            <p:cNvPr id="5" name="Graphic 4" descr="Fire with solid fill">
              <a:extLst>
                <a:ext uri="{FF2B5EF4-FFF2-40B4-BE49-F238E27FC236}">
                  <a16:creationId xmlns:a16="http://schemas.microsoft.com/office/drawing/2014/main" id="{8665E147-3787-1E1B-938C-24F4AC629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1390" y="3301079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Fir tree with solid fill">
              <a:extLst>
                <a:ext uri="{FF2B5EF4-FFF2-40B4-BE49-F238E27FC236}">
                  <a16:creationId xmlns:a16="http://schemas.microsoft.com/office/drawing/2014/main" id="{FD7D08F3-224A-D087-D9FE-EF6EEE9A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5777" y="3885446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Fir tree with solid fill">
              <a:extLst>
                <a:ext uri="{FF2B5EF4-FFF2-40B4-BE49-F238E27FC236}">
                  <a16:creationId xmlns:a16="http://schemas.microsoft.com/office/drawing/2014/main" id="{960EBDFB-D4CC-866E-3193-095BD9DEB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9375" y="4012613"/>
              <a:ext cx="914400" cy="9144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493E4E-F7D5-D727-02B4-337689C18BB5}"/>
              </a:ext>
            </a:extLst>
          </p:cNvPr>
          <p:cNvGrpSpPr/>
          <p:nvPr/>
        </p:nvGrpSpPr>
        <p:grpSpPr>
          <a:xfrm>
            <a:off x="474338" y="3144676"/>
            <a:ext cx="2406936" cy="2477729"/>
            <a:chOff x="474338" y="3144676"/>
            <a:chExt cx="2406936" cy="2477729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5A35AEE0-C184-6E8D-FD2C-D83DBB923A90}"/>
                </a:ext>
              </a:extLst>
            </p:cNvPr>
            <p:cNvSpPr/>
            <p:nvPr/>
          </p:nvSpPr>
          <p:spPr>
            <a:xfrm>
              <a:off x="474338" y="3144676"/>
              <a:ext cx="2406936" cy="1982183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ontent Placeholder 7">
              <a:extLst>
                <a:ext uri="{FF2B5EF4-FFF2-40B4-BE49-F238E27FC236}">
                  <a16:creationId xmlns:a16="http://schemas.microsoft.com/office/drawing/2014/main" id="{B58DCE42-DB42-0271-AB8B-CC79595C7216}"/>
                </a:ext>
              </a:extLst>
            </p:cNvPr>
            <p:cNvSpPr txBox="1">
              <a:spLocks/>
            </p:cNvSpPr>
            <p:nvPr/>
          </p:nvSpPr>
          <p:spPr>
            <a:xfrm>
              <a:off x="1107359" y="4092616"/>
              <a:ext cx="1148436" cy="7047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indent="0">
                <a:spcBef>
                  <a:spcPct val="20000"/>
                </a:spcBef>
                <a:buFont typeface="Arial" panose="020B0604020202020204" pitchFamily="34" charset="0"/>
                <a:buNone/>
                <a:defRPr i="1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 algn="ctr"/>
              <a:r>
                <a:rPr lang="en-US" sz="1600" b="1" i="0" dirty="0">
                  <a:solidFill>
                    <a:srgbClr val="515151"/>
                  </a:solidFill>
                </a:rPr>
                <a:t>Fire </a:t>
              </a:r>
            </a:p>
            <a:p>
              <a:pPr algn="ctr"/>
              <a:r>
                <a:rPr lang="en-US" sz="1600" b="1" i="0" dirty="0">
                  <a:solidFill>
                    <a:srgbClr val="515151"/>
                  </a:solidFill>
                </a:rPr>
                <a:t>Regime</a:t>
              </a:r>
            </a:p>
          </p:txBody>
        </p:sp>
        <p:sp>
          <p:nvSpPr>
            <p:cNvPr id="7" name="Content Placeholder 7">
              <a:extLst>
                <a:ext uri="{FF2B5EF4-FFF2-40B4-BE49-F238E27FC236}">
                  <a16:creationId xmlns:a16="http://schemas.microsoft.com/office/drawing/2014/main" id="{F65691C4-F819-B14C-9DCC-7500354DCF7D}"/>
                </a:ext>
              </a:extLst>
            </p:cNvPr>
            <p:cNvSpPr txBox="1">
              <a:spLocks/>
            </p:cNvSpPr>
            <p:nvPr/>
          </p:nvSpPr>
          <p:spPr>
            <a:xfrm rot="3526786">
              <a:off x="1695388" y="3834360"/>
              <a:ext cx="1380449" cy="5165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indent="0">
                <a:spcBef>
                  <a:spcPct val="20000"/>
                </a:spcBef>
                <a:buFont typeface="Arial" panose="020B0604020202020204" pitchFamily="34" charset="0"/>
                <a:buNone/>
                <a:defRPr i="1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 algn="ctr"/>
              <a:r>
                <a:rPr lang="en-US" i="0" dirty="0">
                  <a:solidFill>
                    <a:srgbClr val="515151"/>
                  </a:solidFill>
                </a:rPr>
                <a:t>Ignition</a:t>
              </a:r>
            </a:p>
          </p:txBody>
        </p:sp>
        <p:sp>
          <p:nvSpPr>
            <p:cNvPr id="11" name="Content Placeholder 7">
              <a:extLst>
                <a:ext uri="{FF2B5EF4-FFF2-40B4-BE49-F238E27FC236}">
                  <a16:creationId xmlns:a16="http://schemas.microsoft.com/office/drawing/2014/main" id="{6D43177B-8EFB-FE09-D53C-0B4885CBB6BF}"/>
                </a:ext>
              </a:extLst>
            </p:cNvPr>
            <p:cNvSpPr txBox="1">
              <a:spLocks/>
            </p:cNvSpPr>
            <p:nvPr/>
          </p:nvSpPr>
          <p:spPr>
            <a:xfrm rot="18109926">
              <a:off x="291700" y="3859649"/>
              <a:ext cx="1380449" cy="5165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indent="0">
                <a:spcBef>
                  <a:spcPct val="20000"/>
                </a:spcBef>
                <a:buFont typeface="Arial" panose="020B0604020202020204" pitchFamily="34" charset="0"/>
                <a:buNone/>
                <a:defRPr i="1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 algn="ctr"/>
              <a:r>
                <a:rPr lang="en-US" i="0" dirty="0">
                  <a:solidFill>
                    <a:srgbClr val="515151"/>
                  </a:solidFill>
                </a:rPr>
                <a:t>climate</a:t>
              </a:r>
            </a:p>
          </p:txBody>
        </p:sp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2571CA44-AC01-1EFE-2985-1A3D4219048F}"/>
                </a:ext>
              </a:extLst>
            </p:cNvPr>
            <p:cNvSpPr txBox="1">
              <a:spLocks/>
            </p:cNvSpPr>
            <p:nvPr/>
          </p:nvSpPr>
          <p:spPr>
            <a:xfrm>
              <a:off x="999535" y="5105893"/>
              <a:ext cx="1380449" cy="5165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indent="0">
                <a:spcBef>
                  <a:spcPct val="20000"/>
                </a:spcBef>
                <a:buFont typeface="Arial" panose="020B0604020202020204" pitchFamily="34" charset="0"/>
                <a:buNone/>
                <a:defRPr i="1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40404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 algn="ctr"/>
              <a:r>
                <a:rPr lang="en-US" i="0" dirty="0">
                  <a:solidFill>
                    <a:srgbClr val="515151"/>
                  </a:solidFill>
                </a:rPr>
                <a:t>Vegetation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0D743-F3C3-D8CC-B896-CAE96BB5FA23}"/>
              </a:ext>
            </a:extLst>
          </p:cNvPr>
          <p:cNvSpPr/>
          <p:nvPr/>
        </p:nvSpPr>
        <p:spPr>
          <a:xfrm>
            <a:off x="4038183" y="3906125"/>
            <a:ext cx="1492537" cy="877816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51515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WUI growth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9B9BAE-A7F6-31D5-78D4-C2CE5E7333BE}"/>
              </a:ext>
            </a:extLst>
          </p:cNvPr>
          <p:cNvSpPr/>
          <p:nvPr/>
        </p:nvSpPr>
        <p:spPr>
          <a:xfrm>
            <a:off x="6183299" y="3906125"/>
            <a:ext cx="1492537" cy="877816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51515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Increased fire ignition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5E5D33-36EF-72D4-C7D6-80FC1FDD9CB8}"/>
              </a:ext>
            </a:extLst>
          </p:cNvPr>
          <p:cNvSpPr/>
          <p:nvPr/>
        </p:nvSpPr>
        <p:spPr>
          <a:xfrm>
            <a:off x="8789174" y="3217011"/>
            <a:ext cx="2748118" cy="536453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51515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Increased fire frequency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BD966A-1D30-20B2-9C26-6A7D3E36B731}"/>
              </a:ext>
            </a:extLst>
          </p:cNvPr>
          <p:cNvSpPr/>
          <p:nvPr/>
        </p:nvSpPr>
        <p:spPr>
          <a:xfrm>
            <a:off x="8789174" y="4055756"/>
            <a:ext cx="2748118" cy="536453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51515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Increased area burned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CE80AF-A4BE-18E5-52C5-06E0CA364948}"/>
              </a:ext>
            </a:extLst>
          </p:cNvPr>
          <p:cNvSpPr/>
          <p:nvPr/>
        </p:nvSpPr>
        <p:spPr>
          <a:xfrm>
            <a:off x="8789174" y="4894501"/>
            <a:ext cx="2748118" cy="536453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51515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Lengthen fire season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BAA5AC8-16D8-D0C3-988A-EEC2BBF1DEB8}"/>
              </a:ext>
            </a:extLst>
          </p:cNvPr>
          <p:cNvCxnSpPr>
            <a:cxnSpLocks/>
          </p:cNvCxnSpPr>
          <p:nvPr/>
        </p:nvCxnSpPr>
        <p:spPr>
          <a:xfrm flipV="1">
            <a:off x="5530720" y="4345033"/>
            <a:ext cx="598220" cy="556"/>
          </a:xfrm>
          <a:prstGeom prst="straightConnector1">
            <a:avLst/>
          </a:prstGeom>
          <a:ln w="38100">
            <a:solidFill>
              <a:srgbClr val="40404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F10CFC-4E0A-D1B9-3DA9-21D423EC6CCA}"/>
              </a:ext>
            </a:extLst>
          </p:cNvPr>
          <p:cNvCxnSpPr>
            <a:cxnSpLocks/>
          </p:cNvCxnSpPr>
          <p:nvPr/>
        </p:nvCxnSpPr>
        <p:spPr>
          <a:xfrm flipV="1">
            <a:off x="7688062" y="4345033"/>
            <a:ext cx="1030380" cy="3189"/>
          </a:xfrm>
          <a:prstGeom prst="straightConnector1">
            <a:avLst/>
          </a:prstGeom>
          <a:ln w="38100">
            <a:solidFill>
              <a:srgbClr val="40404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7F7F09-2D7F-68E3-0CB8-C3FEF98A422E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675836" y="4345033"/>
            <a:ext cx="1030380" cy="817694"/>
          </a:xfrm>
          <a:prstGeom prst="straightConnector1">
            <a:avLst/>
          </a:prstGeom>
          <a:ln w="38100">
            <a:solidFill>
              <a:srgbClr val="40404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08F8E9-526F-67CA-A4B5-063AECB11289}"/>
              </a:ext>
            </a:extLst>
          </p:cNvPr>
          <p:cNvCxnSpPr>
            <a:cxnSpLocks/>
          </p:cNvCxnSpPr>
          <p:nvPr/>
        </p:nvCxnSpPr>
        <p:spPr>
          <a:xfrm flipV="1">
            <a:off x="7675836" y="3485237"/>
            <a:ext cx="1030380" cy="859796"/>
          </a:xfrm>
          <a:prstGeom prst="straightConnector1">
            <a:avLst/>
          </a:prstGeom>
          <a:ln w="38100">
            <a:solidFill>
              <a:srgbClr val="40404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C3624C-FBD7-C2DC-66EC-C585F90C6F1B}"/>
              </a:ext>
            </a:extLst>
          </p:cNvPr>
          <p:cNvCxnSpPr>
            <a:cxnSpLocks/>
          </p:cNvCxnSpPr>
          <p:nvPr/>
        </p:nvCxnSpPr>
        <p:spPr>
          <a:xfrm>
            <a:off x="2935633" y="4323982"/>
            <a:ext cx="894517" cy="0"/>
          </a:xfrm>
          <a:prstGeom prst="straightConnector1">
            <a:avLst/>
          </a:prstGeom>
          <a:ln w="38100">
            <a:solidFill>
              <a:srgbClr val="40404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Graphic 15" descr="Question Mark with solid fill">
            <a:extLst>
              <a:ext uri="{FF2B5EF4-FFF2-40B4-BE49-F238E27FC236}">
                <a16:creationId xmlns:a16="http://schemas.microsoft.com/office/drawing/2014/main" id="{46A44318-0648-F1F1-4BBC-69FA5DF1BE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88062" y="3046329"/>
            <a:ext cx="817694" cy="817694"/>
          </a:xfrm>
          <a:prstGeom prst="rect">
            <a:avLst/>
          </a:prstGeom>
        </p:spPr>
      </p:pic>
      <p:pic>
        <p:nvPicPr>
          <p:cNvPr id="27" name="Graphic 26" descr="Question Mark with solid fill">
            <a:extLst>
              <a:ext uri="{FF2B5EF4-FFF2-40B4-BE49-F238E27FC236}">
                <a16:creationId xmlns:a16="http://schemas.microsoft.com/office/drawing/2014/main" id="{F96524C2-E11E-0365-06F0-66CE5FBE8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88062" y="4955302"/>
            <a:ext cx="817694" cy="817694"/>
          </a:xfrm>
          <a:prstGeom prst="rect">
            <a:avLst/>
          </a:prstGeom>
        </p:spPr>
      </p:pic>
      <p:pic>
        <p:nvPicPr>
          <p:cNvPr id="28" name="Graphic 27" descr="Question Mark with solid fill">
            <a:extLst>
              <a:ext uri="{FF2B5EF4-FFF2-40B4-BE49-F238E27FC236}">
                <a16:creationId xmlns:a16="http://schemas.microsoft.com/office/drawing/2014/main" id="{21F89001-67D5-5193-EA52-DA8DCD3DBE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92724" y="3925661"/>
            <a:ext cx="817694" cy="8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18300"/>
      </p:ext>
    </p:extLst>
  </p:cSld>
  <p:clrMapOvr>
    <a:masterClrMapping/>
  </p:clrMapOvr>
</p:sld>
</file>

<file path=ppt/theme/theme1.xml><?xml version="1.0" encoding="utf-8"?>
<a:theme xmlns:a="http://schemas.openxmlformats.org/drawingml/2006/main" name="SILVIS_CONSERVATION_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5657</TotalTime>
  <Words>495</Words>
  <Application>Microsoft Office PowerPoint</Application>
  <PresentationFormat>Widescreen</PresentationFormat>
  <Paragraphs>114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Lato</vt:lpstr>
      <vt:lpstr>Verdana</vt:lpstr>
      <vt:lpstr>Wingdings</vt:lpstr>
      <vt:lpstr>SILVIS_CONSERVATION_LAYOUT</vt:lpstr>
      <vt:lpstr>WUI growth, fire activity, and vegetation types across Mediterranean-type landscapes </vt:lpstr>
      <vt:lpstr>The Wildland-Urban Interface (WUI)</vt:lpstr>
      <vt:lpstr>Mediterranean Environments</vt:lpstr>
      <vt:lpstr>Mediterranean Vegetation Communities</vt:lpstr>
      <vt:lpstr>Major research questions </vt:lpstr>
      <vt:lpstr>Chapter 1: Mapping the WUI</vt:lpstr>
      <vt:lpstr>Chapter 2: Quantifying WUI change </vt:lpstr>
      <vt:lpstr>Chapter 3: Quantifying WUI drivers </vt:lpstr>
      <vt:lpstr>Chapter 4: Changing fire activity in the WUI</vt:lpstr>
      <vt:lpstr>Chapter 5: Vegetation Type Conversion</vt:lpstr>
      <vt:lpstr>Overall Significance</vt:lpstr>
      <vt:lpstr>Timeline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Kira Pfoch</cp:lastModifiedBy>
  <cp:revision>903</cp:revision>
  <dcterms:created xsi:type="dcterms:W3CDTF">2015-12-16T20:22:17Z</dcterms:created>
  <dcterms:modified xsi:type="dcterms:W3CDTF">2023-04-11T16:44:33Z</dcterms:modified>
</cp:coreProperties>
</file>