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23" r:id="rId2"/>
    <p:sldId id="420" r:id="rId3"/>
    <p:sldId id="421" r:id="rId4"/>
    <p:sldId id="409" r:id="rId5"/>
    <p:sldId id="392" r:id="rId6"/>
    <p:sldId id="448" r:id="rId7"/>
    <p:sldId id="391" r:id="rId8"/>
    <p:sldId id="430" r:id="rId9"/>
    <p:sldId id="432" r:id="rId10"/>
    <p:sldId id="406" r:id="rId11"/>
    <p:sldId id="411" r:id="rId12"/>
    <p:sldId id="405" r:id="rId13"/>
    <p:sldId id="402" r:id="rId14"/>
    <p:sldId id="417" r:id="rId15"/>
    <p:sldId id="401" r:id="rId16"/>
    <p:sldId id="440" r:id="rId17"/>
    <p:sldId id="442" r:id="rId18"/>
    <p:sldId id="443" r:id="rId19"/>
    <p:sldId id="447" r:id="rId20"/>
    <p:sldId id="445" r:id="rId21"/>
    <p:sldId id="446" r:id="rId22"/>
    <p:sldId id="387" r:id="rId23"/>
    <p:sldId id="43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6FFFF"/>
    <a:srgbClr val="996633"/>
    <a:srgbClr val="CCFF99"/>
    <a:srgbClr val="99FFCC"/>
    <a:srgbClr val="99FF99"/>
    <a:srgbClr val="10BC6A"/>
    <a:srgbClr val="009900"/>
    <a:srgbClr val="8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78230" autoAdjust="0"/>
  </p:normalViewPr>
  <p:slideViewPr>
    <p:cSldViewPr>
      <p:cViewPr varScale="1">
        <p:scale>
          <a:sx n="107" d="100"/>
          <a:sy n="107" d="100"/>
        </p:scale>
        <p:origin x="19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-10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D56BF-B9AB-4D68-9CE0-EC727F81B46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ED96-D36E-4604-ADC6-3712543F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82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1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7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04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05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36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24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95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64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8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8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28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77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46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6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9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2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9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1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7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1054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8" y="15319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6" y="0"/>
            <a:ext cx="9134475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20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88" y="15319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4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88" y="15319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09279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431323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0362"/>
            <a:ext cx="4041775" cy="431323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8" y="15319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15319"/>
            <a:ext cx="9129713" cy="7466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2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431323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0362"/>
            <a:ext cx="4041775" cy="431323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8" y="15319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15319"/>
            <a:ext cx="9129713" cy="7466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9385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8" y="15319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8" y="15319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4926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" y="6484260"/>
            <a:ext cx="342104" cy="37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33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822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2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88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27272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2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1445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2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2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1445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66501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1"/>
            <a:ext cx="5486400" cy="404177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3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1"/>
            <a:ext cx="5486400" cy="404177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6909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3"/>
            <a:ext cx="8229600" cy="5181599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8" y="15319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40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3"/>
            <a:ext cx="8229600" cy="5181599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8" y="15319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75615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45162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45162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4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45162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45162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95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438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rgbClr val="DAA52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1054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8" y="15319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381001" y="6409056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96744" y="6656848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6" y="0"/>
            <a:ext cx="9134475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8062923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6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3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752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62" r:id="rId9"/>
    <p:sldLayoutId id="2147483689" r:id="rId10"/>
    <p:sldLayoutId id="2147483664" r:id="rId11"/>
    <p:sldLayoutId id="2147483690" r:id="rId12"/>
    <p:sldLayoutId id="2147483665" r:id="rId13"/>
    <p:sldLayoutId id="2147483691" r:id="rId14"/>
    <p:sldLayoutId id="2147483666" r:id="rId15"/>
    <p:sldLayoutId id="2147483692" r:id="rId16"/>
    <p:sldLayoutId id="2147483667" r:id="rId17"/>
    <p:sldLayoutId id="2147483680" r:id="rId18"/>
    <p:sldLayoutId id="2147483672" r:id="rId19"/>
    <p:sldLayoutId id="2147483663" r:id="rId20"/>
    <p:sldLayoutId id="2147483668" r:id="rId21"/>
    <p:sldLayoutId id="2147483693" r:id="rId22"/>
    <p:sldLayoutId id="2147483669" r:id="rId23"/>
    <p:sldLayoutId id="2147483694" r:id="rId24"/>
    <p:sldLayoutId id="2147483670" r:id="rId25"/>
    <p:sldLayoutId id="2147483695" r:id="rId26"/>
    <p:sldLayoutId id="2147483671" r:id="rId27"/>
    <p:sldLayoutId id="2147483696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t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2"/>
            <a:ext cx="9144000" cy="500252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10668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Developing remote sensing indices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for biodiversity studies across the conterminous US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76800" y="5638799"/>
            <a:ext cx="4267200" cy="811531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Preliminary exam- July 10, 2020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Elena Razenkova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676400"/>
            <a:ext cx="30899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Advisors: Volker </a:t>
            </a:r>
            <a:r>
              <a:rPr lang="en-US" dirty="0" err="1">
                <a:solidFill>
                  <a:schemeClr val="bg1"/>
                </a:solidFill>
              </a:rPr>
              <a:t>Radeloff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Anna Pidgeon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Committee members:</a:t>
            </a:r>
          </a:p>
          <a:p>
            <a:r>
              <a:rPr lang="en-US" dirty="0">
                <a:solidFill>
                  <a:schemeClr val="bg1"/>
                </a:solidFill>
              </a:rPr>
              <a:t>	Benjamin Zuckerberg</a:t>
            </a:r>
          </a:p>
          <a:p>
            <a:r>
              <a:rPr lang="en-US" dirty="0">
                <a:solidFill>
                  <a:schemeClr val="bg1"/>
                </a:solidFill>
              </a:rPr>
              <a:t>	Patrick </a:t>
            </a:r>
            <a:r>
              <a:rPr lang="en-US" dirty="0" err="1">
                <a:solidFill>
                  <a:schemeClr val="bg1"/>
                </a:solidFill>
              </a:rPr>
              <a:t>Hostert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Anthony Ives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II - Conservation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Chapter 1 |</a:t>
            </a:r>
            <a:r>
              <a:rPr lang="en-US" sz="2600" b="1" dirty="0"/>
              <a:t>Chapter 2</a:t>
            </a:r>
            <a:r>
              <a:rPr lang="en-US" sz="2600" dirty="0"/>
              <a:t>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AA6EE-0628-43BD-AB38-9FBF1C1BC860}"/>
              </a:ext>
            </a:extLst>
          </p:cNvPr>
          <p:cNvSpPr txBox="1"/>
          <p:nvPr/>
        </p:nvSpPr>
        <p:spPr>
          <a:xfrm>
            <a:off x="5443" y="1981200"/>
            <a:ext cx="9124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Landsat vs. MODSI DHIs for bird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richness.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DHIs for different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guilds.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the DHIs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vs. other environmental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9526" y="762000"/>
            <a:ext cx="9124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2. Explaining bird richness with </a:t>
            </a:r>
            <a:r>
              <a:rPr lang="en-US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Landsat vs. MODIS DHIs</a:t>
            </a:r>
            <a:endParaRPr lang="en-US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2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II - Conservation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Chapter 1 |</a:t>
            </a:r>
            <a:r>
              <a:rPr lang="en-US" sz="2600" b="1" dirty="0"/>
              <a:t>Chapter 2</a:t>
            </a:r>
            <a:r>
              <a:rPr lang="en-US" sz="2600" dirty="0"/>
              <a:t>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6" name="Picture 5" descr="BBSroutes.png"/>
          <p:cNvPicPr/>
          <p:nvPr/>
        </p:nvPicPr>
        <p:blipFill>
          <a:blip r:embed="rId3" cstate="print"/>
          <a:srcRect l="2227" r="2834"/>
          <a:stretch>
            <a:fillRect/>
          </a:stretch>
        </p:blipFill>
        <p:spPr>
          <a:xfrm>
            <a:off x="631327" y="1018702"/>
            <a:ext cx="4067651" cy="260367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8566" y="3653763"/>
            <a:ext cx="4833406" cy="2662411"/>
            <a:chOff x="472355" y="553687"/>
            <a:chExt cx="5421369" cy="29625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55" y="553687"/>
              <a:ext cx="3703723" cy="2962597"/>
            </a:xfrm>
            <a:prstGeom prst="rect">
              <a:avLst/>
            </a:prstGeom>
          </p:spPr>
        </p:pic>
        <p:sp>
          <p:nvSpPr>
            <p:cNvPr id="11" name="TextBox 7"/>
            <p:cNvSpPr txBox="1"/>
            <p:nvPr/>
          </p:nvSpPr>
          <p:spPr>
            <a:xfrm>
              <a:off x="4176078" y="729592"/>
              <a:ext cx="1181647" cy="41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Species 1</a:t>
              </a:r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4176077" y="1124306"/>
              <a:ext cx="1181647" cy="41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Species 2</a:t>
              </a: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4208755" y="2781613"/>
              <a:ext cx="1187041" cy="41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Species n</a:t>
              </a: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204470" y="1519021"/>
              <a:ext cx="1181647" cy="41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Species 3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5099856" y="639865"/>
              <a:ext cx="793868" cy="260764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 flipH="1">
              <a:off x="4604657" y="2076995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 flipH="1">
              <a:off x="4604656" y="2308450"/>
              <a:ext cx="45720" cy="55104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 flipH="1">
              <a:off x="4607453" y="2549724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9" name="TextBox 15"/>
          <p:cNvSpPr txBox="1"/>
          <p:nvPr/>
        </p:nvSpPr>
        <p:spPr>
          <a:xfrm>
            <a:off x="4953000" y="4080483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Guilds </a:t>
            </a:r>
            <a:endParaRPr lang="en-US" sz="2400" dirty="0"/>
          </a:p>
        </p:txBody>
      </p:sp>
      <p:sp>
        <p:nvSpPr>
          <p:cNvPr id="20" name="TextBox 16"/>
          <p:cNvSpPr txBox="1"/>
          <p:nvPr/>
        </p:nvSpPr>
        <p:spPr>
          <a:xfrm>
            <a:off x="5428678" y="4535896"/>
            <a:ext cx="28746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Habitat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Migratory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Based on body size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79" y="1166374"/>
            <a:ext cx="3400121" cy="22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8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II - Conservation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Chapter 1 |</a:t>
            </a:r>
            <a:r>
              <a:rPr lang="en-US" sz="2600" b="1" dirty="0"/>
              <a:t>Chapter 2</a:t>
            </a:r>
            <a:r>
              <a:rPr lang="en-US" sz="2600" dirty="0"/>
              <a:t>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236" y="88313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variables: BBS bird richness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Explanatory variables: the DHIs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endParaRPr lang="en-US" sz="2400" dirty="0"/>
          </a:p>
        </p:txBody>
      </p:sp>
      <p:pic>
        <p:nvPicPr>
          <p:cNvPr id="11" name="Picture 10" descr="A brown and white owl&#10;&#10;Description automatically generated">
            <a:extLst>
              <a:ext uri="{FF2B5EF4-FFF2-40B4-BE49-F238E27FC236}">
                <a16:creationId xmlns:a16="http://schemas.microsoft.com/office/drawing/2014/main" id="{4A33366F-DD41-4ABE-A725-7D20D162E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92223"/>
            <a:ext cx="3797252" cy="260494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62400"/>
            <a:ext cx="3429000" cy="19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2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II - Conservation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Chapter 1 |</a:t>
            </a:r>
            <a:r>
              <a:rPr lang="en-US" sz="2600" b="1" dirty="0"/>
              <a:t>Chapter 2</a:t>
            </a:r>
            <a:r>
              <a:rPr lang="en-US" sz="2600" dirty="0"/>
              <a:t>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BC573-2CC3-4935-8D84-58F0ECF9699E}"/>
              </a:ext>
            </a:extLst>
          </p:cNvPr>
          <p:cNvSpPr txBox="1"/>
          <p:nvPr/>
        </p:nvSpPr>
        <p:spPr>
          <a:xfrm>
            <a:off x="188053" y="2183524"/>
            <a:ext cx="4841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 cover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proportion of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forest,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shrubland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grassland</a:t>
            </a:r>
          </a:p>
          <a:p>
            <a:pPr lvl="3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for BBS  routes</a:t>
            </a:r>
          </a:p>
          <a:p>
            <a:endParaRPr lang="en-US" sz="2400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4114800" cy="3179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8053" y="1555236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8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II - Conservation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Chapter 1 |</a:t>
            </a:r>
            <a:r>
              <a:rPr lang="en-US" sz="2600" b="1" dirty="0"/>
              <a:t>Chapter 2</a:t>
            </a:r>
            <a:r>
              <a:rPr lang="en-US" sz="2600" dirty="0"/>
              <a:t>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AA6EE-0628-43BD-AB38-9FBF1C1BC860}"/>
              </a:ext>
            </a:extLst>
          </p:cNvPr>
          <p:cNvSpPr txBox="1"/>
          <p:nvPr/>
        </p:nvSpPr>
        <p:spPr>
          <a:xfrm>
            <a:off x="9526" y="838200"/>
            <a:ext cx="91344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results and significance: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The Landsat DHIs will outperform the MODIS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DHIs.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Landsat DHIs will be more important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bird guilds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The DHIs will complement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5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III – Conservation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Chapter 1 |Chapter 2|</a:t>
            </a:r>
            <a:r>
              <a:rPr lang="en-US" sz="2600" b="1" dirty="0"/>
              <a:t>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B77EB-4074-4ED1-92CC-FC7961EE0049}"/>
              </a:ext>
            </a:extLst>
          </p:cNvPr>
          <p:cNvSpPr txBox="1"/>
          <p:nvPr/>
        </p:nvSpPr>
        <p:spPr>
          <a:xfrm>
            <a:off x="9526" y="1828800"/>
            <a:ext cx="91249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Goals: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Landsat DHIs predict bird species abundance?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Is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individuals hypothesis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relevant for rare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common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Is abundance of resident birds and long-distance migrants correlated with different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526" y="762000"/>
            <a:ext cx="9124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3. Explaining bird abundance with the </a:t>
            </a:r>
            <a:r>
              <a:rPr lang="en-US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DHIs</a:t>
            </a:r>
            <a:endParaRPr lang="en-US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6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III – Conservation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Chapter 1 |Chapter 2|</a:t>
            </a:r>
            <a:r>
              <a:rPr lang="en-US" sz="2600" b="1" dirty="0"/>
              <a:t>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800"/>
            <a:ext cx="3556635" cy="3074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105435"/>
            <a:ext cx="39869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IMBCR data: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and rare bird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Residents and long-distance migrants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linear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4193"/>
            <a:ext cx="2362200" cy="2134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94" y="4217670"/>
            <a:ext cx="260790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7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III – Conservation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Chapter 1 |Chapter 2|</a:t>
            </a:r>
            <a:r>
              <a:rPr lang="en-US" sz="2600" b="1" dirty="0"/>
              <a:t>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7" y="3267549"/>
            <a:ext cx="4038600" cy="3120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83" y="3550861"/>
            <a:ext cx="4286816" cy="2797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AC79D6-2AA0-4690-B26E-A28DB3509FF8}"/>
              </a:ext>
            </a:extLst>
          </p:cNvPr>
          <p:cNvSpPr txBox="1"/>
          <p:nvPr/>
        </p:nvSpPr>
        <p:spPr>
          <a:xfrm>
            <a:off x="5944010" y="318152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Annual precipitation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43A9D-D936-494A-B964-86FF5953474C}"/>
              </a:ext>
            </a:extLst>
          </p:cNvPr>
          <p:cNvSpPr txBox="1"/>
          <p:nvPr/>
        </p:nvSpPr>
        <p:spPr>
          <a:xfrm>
            <a:off x="1676400" y="3181529"/>
            <a:ext cx="104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Elevation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5829" y="1054882"/>
            <a:ext cx="8450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449715"/>
            <a:ext cx="4798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BIOCLIM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5715000"/>
            <a:ext cx="1372010" cy="633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867" y="5503456"/>
            <a:ext cx="1372010" cy="633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5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III – Conservation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Chapter 1 |Chapter 2|</a:t>
            </a:r>
            <a:r>
              <a:rPr lang="en-US" sz="2600" b="1" dirty="0"/>
              <a:t>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344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results and significance: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Bird abundance will be higher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productive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The DHIs will be more important for common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DHI most important for Resident birds, variation DHI for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long-distance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migrants.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 The DHIs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environmental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7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Significance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9526" y="762000"/>
            <a:ext cx="852487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u="sng" dirty="0">
              <a:latin typeface="Cambria" panose="02040503050406030204" pitchFamily="18" charset="0"/>
            </a:endParaRPr>
          </a:p>
          <a:p>
            <a:pPr algn="just"/>
            <a:r>
              <a:rPr lang="en-US" sz="2400" b="1" u="sng" dirty="0">
                <a:latin typeface="Cambria" panose="02040503050406030204" pitchFamily="18" charset="0"/>
              </a:rPr>
              <a:t>Methodological contribution</a:t>
            </a:r>
            <a:r>
              <a:rPr lang="en-US" sz="2400" dirty="0">
                <a:latin typeface="Cambria" panose="02040503050406030204" pitchFamily="18" charset="0"/>
              </a:rPr>
              <a:t>:</a:t>
            </a:r>
            <a:endParaRPr lang="en-US" sz="2400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Develop the methodology for </a:t>
            </a:r>
            <a:r>
              <a:rPr lang="en-US" sz="2400" dirty="0" smtClean="0"/>
              <a:t>Landsat </a:t>
            </a:r>
            <a:r>
              <a:rPr lang="en-US" sz="2400" dirty="0" smtClean="0"/>
              <a:t>DHIs.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Determine at what scale </a:t>
            </a:r>
            <a:r>
              <a:rPr lang="en-US" sz="2400" dirty="0" smtClean="0"/>
              <a:t>Landsat </a:t>
            </a:r>
            <a:r>
              <a:rPr lang="en-US" sz="2400" dirty="0"/>
              <a:t>DHIs </a:t>
            </a:r>
            <a:r>
              <a:rPr lang="en-US" sz="2400" dirty="0" smtClean="0"/>
              <a:t>outperform </a:t>
            </a:r>
            <a:r>
              <a:rPr lang="en-US" sz="2400" dirty="0"/>
              <a:t>MODIS </a:t>
            </a:r>
            <a:r>
              <a:rPr lang="en-US" sz="2400" dirty="0" smtClean="0"/>
              <a:t>DHIs.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Assess </a:t>
            </a:r>
            <a:r>
              <a:rPr lang="en-US" sz="2400" dirty="0"/>
              <a:t>how </a:t>
            </a:r>
            <a:r>
              <a:rPr lang="en-US" sz="2400" dirty="0" smtClean="0"/>
              <a:t>Landsat </a:t>
            </a:r>
            <a:r>
              <a:rPr lang="en-US" sz="2400" dirty="0"/>
              <a:t>DHIs capture </a:t>
            </a:r>
            <a:r>
              <a:rPr lang="en-US" sz="2400" dirty="0" smtClean="0"/>
              <a:t>heterogeneity </a:t>
            </a:r>
            <a:r>
              <a:rPr lang="en-US" sz="2400" dirty="0"/>
              <a:t>in mountains and fragmented </a:t>
            </a:r>
            <a:r>
              <a:rPr lang="en-US" sz="2400" dirty="0" smtClean="0"/>
              <a:t>landscapes.</a:t>
            </a:r>
            <a:endParaRPr lang="en-US" sz="2400" dirty="0"/>
          </a:p>
          <a:p>
            <a:pPr algn="just"/>
            <a:endParaRPr lang="en-US" dirty="0"/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9778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Introduction</a:t>
            </a:r>
            <a:r>
              <a:rPr lang="en-US" sz="2600" dirty="0"/>
              <a:t> | Chapter 1 |Chapter 2|Chapter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0794A-0F3F-4C2F-9E42-6D79B159C3C9}"/>
              </a:ext>
            </a:extLst>
          </p:cNvPr>
          <p:cNvSpPr txBox="1"/>
          <p:nvPr/>
        </p:nvSpPr>
        <p:spPr>
          <a:xfrm>
            <a:off x="9526" y="838200"/>
            <a:ext cx="9134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is declining.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 is useful for assessing biodiversity at broad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Landsat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DHIs.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Landsat vs. MODIS DHIs predicting bird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richness.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Landsat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DHIs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abundance.  </a:t>
            </a:r>
          </a:p>
        </p:txBody>
      </p:sp>
    </p:spTree>
    <p:extLst>
      <p:ext uri="{BB962C8B-B14F-4D97-AF65-F5344CB8AC3E}">
        <p14:creationId xmlns:p14="http://schemas.microsoft.com/office/powerpoint/2010/main" val="1114490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Significance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9526" y="762000"/>
            <a:ext cx="913447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r>
              <a:rPr lang="en-US" sz="2400" b="1" u="sng" dirty="0">
                <a:latin typeface="Cambria" panose="02040503050406030204" pitchFamily="18" charset="0"/>
              </a:rPr>
              <a:t>Ecology contribution</a:t>
            </a:r>
            <a:r>
              <a:rPr lang="en-US" sz="2400" dirty="0">
                <a:latin typeface="Cambria" panose="02040503050406030204" pitchFamily="18" charset="0"/>
              </a:rPr>
              <a:t>: </a:t>
            </a: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Identifying </a:t>
            </a:r>
            <a:r>
              <a:rPr lang="en-US" sz="2400" dirty="0"/>
              <a:t>the factors shaping </a:t>
            </a:r>
            <a:r>
              <a:rPr lang="en-US" sz="2400" dirty="0" smtClean="0"/>
              <a:t>broad-scale species </a:t>
            </a:r>
            <a:r>
              <a:rPr lang="en-US" sz="2400" dirty="0" smtClean="0"/>
              <a:t>richness. 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Demonstrate the </a:t>
            </a:r>
            <a:r>
              <a:rPr lang="en-US" sz="2400" dirty="0" smtClean="0"/>
              <a:t>value </a:t>
            </a:r>
            <a:r>
              <a:rPr lang="en-US" sz="2400" dirty="0"/>
              <a:t>of Landsat DHIs for explaining bird </a:t>
            </a:r>
            <a:r>
              <a:rPr lang="en-US" sz="2400" dirty="0" smtClean="0"/>
              <a:t>richness.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Understanding the importance of the DHIs </a:t>
            </a:r>
            <a:r>
              <a:rPr lang="en-US" sz="2400" dirty="0" smtClean="0"/>
              <a:t>versus </a:t>
            </a:r>
            <a:r>
              <a:rPr lang="en-US" sz="2400" dirty="0"/>
              <a:t>climate and </a:t>
            </a:r>
            <a:r>
              <a:rPr lang="en-US" sz="2400" dirty="0" smtClean="0"/>
              <a:t>elevation.</a:t>
            </a:r>
            <a:endParaRPr lang="en-US" dirty="0"/>
          </a:p>
          <a:p>
            <a:pPr algn="just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73215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Significance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6" y="762000"/>
            <a:ext cx="91344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Cambria" panose="02040503050406030204" pitchFamily="18" charset="0"/>
            </a:endParaRPr>
          </a:p>
          <a:p>
            <a:pPr algn="just"/>
            <a:r>
              <a:rPr lang="en-US" sz="2400" b="1" u="sng" dirty="0"/>
              <a:t>Land management and </a:t>
            </a:r>
            <a:r>
              <a:rPr lang="en-US" sz="2400" b="1" u="sng" dirty="0" smtClean="0"/>
              <a:t>conservation:</a:t>
            </a:r>
            <a:endParaRPr lang="en-US" sz="2400" dirty="0"/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Assess the application of Landsat DHIs for monitoring </a:t>
            </a:r>
            <a:r>
              <a:rPr lang="en-US" sz="2400" dirty="0" smtClean="0"/>
              <a:t>bird </a:t>
            </a:r>
            <a:r>
              <a:rPr lang="en-US" sz="2400" dirty="0" smtClean="0"/>
              <a:t>abundance.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Assess the ability of Landsat DHIs capture the important characteristics of suitable habitat of common and rare species.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Identify critical habitat for species of high concern.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5622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Time line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Chapter 1 |Chapter 2|Chapter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36701"/>
              </p:ext>
            </p:extLst>
          </p:nvPr>
        </p:nvGraphicFramePr>
        <p:xfrm>
          <a:off x="304801" y="1186984"/>
          <a:ext cx="7781838" cy="4454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17568794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447333924"/>
                    </a:ext>
                  </a:extLst>
                </a:gridCol>
                <a:gridCol w="31204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40107">
                <a:tc>
                  <a:txBody>
                    <a:bodyPr/>
                    <a:lstStyle/>
                    <a:p>
                      <a:r>
                        <a:rPr lang="en-US" sz="1200" dirty="0"/>
                        <a:t>Task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2018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0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07">
                <a:tc>
                  <a:txBody>
                    <a:bodyPr/>
                    <a:lstStyle/>
                    <a:p>
                      <a:r>
                        <a:rPr lang="en-US" sz="1400" dirty="0"/>
                        <a:t>Classes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07">
                <a:tc>
                  <a:txBody>
                    <a:bodyPr/>
                    <a:lstStyle/>
                    <a:p>
                      <a:r>
                        <a:rPr lang="en-US" sz="1400" dirty="0"/>
                        <a:t>Preliminary</a:t>
                      </a:r>
                      <a:r>
                        <a:rPr lang="en-US" sz="1400" baseline="0" dirty="0"/>
                        <a:t> analysis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Dissertation proposal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107">
                <a:tc>
                  <a:txBody>
                    <a:bodyPr/>
                    <a:lstStyle/>
                    <a:p>
                      <a:r>
                        <a:rPr lang="en-US" sz="1400" dirty="0"/>
                        <a:t>Analysis</a:t>
                      </a:r>
                      <a:r>
                        <a:rPr lang="en-US" sz="1400" baseline="0" dirty="0"/>
                        <a:t> Chapter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Writing Chapter 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107">
                <a:tc>
                  <a:txBody>
                    <a:bodyPr/>
                    <a:lstStyle/>
                    <a:p>
                      <a:r>
                        <a:rPr lang="en-US" sz="1400" dirty="0"/>
                        <a:t>Analysis</a:t>
                      </a:r>
                      <a:r>
                        <a:rPr lang="en-US" sz="1400" baseline="0" dirty="0"/>
                        <a:t> Chapter II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107">
                <a:tc>
                  <a:txBody>
                    <a:bodyPr/>
                    <a:lstStyle/>
                    <a:p>
                      <a:r>
                        <a:rPr lang="en-US" sz="1400" dirty="0"/>
                        <a:t>Writing</a:t>
                      </a:r>
                      <a:r>
                        <a:rPr lang="en-US" sz="1400" baseline="0" dirty="0"/>
                        <a:t> Chapter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Analysis Chapter III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Writing Chapter III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Writing Dissertation/Papers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343400" y="1638660"/>
            <a:ext cx="0" cy="439658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61071" y="6035240"/>
            <a:ext cx="1864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committee meeting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0" y="1646898"/>
            <a:ext cx="0" cy="438834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73864" y="6062434"/>
            <a:ext cx="668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Prelim</a:t>
            </a:r>
          </a:p>
        </p:txBody>
      </p:sp>
      <p:cxnSp>
        <p:nvCxnSpPr>
          <p:cNvPr id="12" name="Straight Connector 11"/>
          <p:cNvCxnSpPr>
            <a:endCxn id="13" idx="0"/>
          </p:cNvCxnSpPr>
          <p:nvPr/>
        </p:nvCxnSpPr>
        <p:spPr>
          <a:xfrm>
            <a:off x="8086639" y="1619430"/>
            <a:ext cx="0" cy="445390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91178" y="6073334"/>
            <a:ext cx="790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Defense</a:t>
            </a:r>
          </a:p>
        </p:txBody>
      </p:sp>
    </p:spTree>
    <p:extLst>
      <p:ext uri="{BB962C8B-B14F-4D97-AF65-F5344CB8AC3E}">
        <p14:creationId xmlns:p14="http://schemas.microsoft.com/office/powerpoint/2010/main" val="686367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for your attention!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6" y="1676400"/>
            <a:ext cx="8195733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1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Study area –conterminous US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Introduction</a:t>
            </a:r>
            <a:r>
              <a:rPr lang="en-US" sz="2600" dirty="0"/>
              <a:t> | Chapter 1 |Chapter 2|Chapter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96" y="2604180"/>
            <a:ext cx="3576637" cy="2386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92" y="794283"/>
            <a:ext cx="2690634" cy="1793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" y="824947"/>
            <a:ext cx="3581400" cy="238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16" y="5022591"/>
            <a:ext cx="3542717" cy="1417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36" y="808471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12547"/>
            <a:ext cx="4798540" cy="320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Study area–conterminous US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Introduction</a:t>
            </a:r>
            <a:r>
              <a:rPr lang="en-US" sz="2600" dirty="0"/>
              <a:t> | Chapter 1 |Chapter 2|Chapter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28800"/>
            <a:ext cx="5226422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219200"/>
            <a:ext cx="448552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conterminous United States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topography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Diverse climatic zones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 data 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0" y="4724400"/>
            <a:ext cx="1600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4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 – Remote sensing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</a:t>
            </a:r>
            <a:r>
              <a:rPr lang="en-US" sz="2600" b="1" dirty="0"/>
              <a:t>Chapter 1</a:t>
            </a:r>
            <a:r>
              <a:rPr lang="en-US" sz="2600" dirty="0"/>
              <a:t> |Chapter 2|Chapter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995405"/>
            <a:ext cx="90582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Goals: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Identify the time period required for DHIs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Assess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DHIs.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Compare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different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Assess the ability of Landsat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657" y="762000"/>
            <a:ext cx="9058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1. Comparison of </a:t>
            </a:r>
            <a:r>
              <a:rPr lang="en-US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DHIS from MODIS and Landsat</a:t>
            </a:r>
            <a:endParaRPr lang="en-US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0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 – Remote sensing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</a:t>
            </a:r>
            <a:r>
              <a:rPr lang="en-US" sz="2600" b="1" dirty="0"/>
              <a:t>Chapter 1</a:t>
            </a:r>
            <a:r>
              <a:rPr lang="en-US" sz="2600" dirty="0"/>
              <a:t> |Chapter 2|Chapter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17115"/>
            <a:ext cx="7887801" cy="3305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4032" t="28133" r="21775" b="15132"/>
          <a:stretch/>
        </p:blipFill>
        <p:spPr>
          <a:xfrm>
            <a:off x="381003" y="4582887"/>
            <a:ext cx="2743197" cy="1567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82" y="4225032"/>
            <a:ext cx="4200518" cy="1794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29400" y="6131338"/>
            <a:ext cx="229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Radeloff et al.,2019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518E-CB07-41AC-A78C-7C59840C9D5B}"/>
              </a:ext>
            </a:extLst>
          </p:cNvPr>
          <p:cNvSpPr txBox="1"/>
          <p:nvPr/>
        </p:nvSpPr>
        <p:spPr>
          <a:xfrm>
            <a:off x="3647684" y="861811"/>
            <a:ext cx="1385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MODIS DHI</a:t>
            </a:r>
          </a:p>
        </p:txBody>
      </p:sp>
    </p:spTree>
    <p:extLst>
      <p:ext uri="{BB962C8B-B14F-4D97-AF65-F5344CB8AC3E}">
        <p14:creationId xmlns:p14="http://schemas.microsoft.com/office/powerpoint/2010/main" val="157487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" y="2341090"/>
            <a:ext cx="4493066" cy="2415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 – Remote sensing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</a:t>
            </a:r>
            <a:r>
              <a:rPr lang="en-US" sz="2600" b="1" dirty="0"/>
              <a:t>Chapter 1</a:t>
            </a:r>
            <a:r>
              <a:rPr lang="en-US" sz="2600" dirty="0"/>
              <a:t> |Chapter 2|Chapter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2670C-E5B8-406C-BCF7-923C99780A90}"/>
              </a:ext>
            </a:extLst>
          </p:cNvPr>
          <p:cNvSpPr txBox="1"/>
          <p:nvPr/>
        </p:nvSpPr>
        <p:spPr>
          <a:xfrm>
            <a:off x="426905" y="871332"/>
            <a:ext cx="334450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Landsat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16 days </a:t>
            </a:r>
            <a:r>
              <a:rPr lang="en-US" sz="2400" dirty="0" smtClean="0"/>
              <a:t>return </a:t>
            </a:r>
            <a:r>
              <a:rPr lang="en-US" sz="2400" dirty="0"/>
              <a:t>interval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30-m resolution</a:t>
            </a:r>
            <a:endParaRPr lang="en-US" sz="2400" dirty="0"/>
          </a:p>
          <a:p>
            <a:endParaRPr lang="en-US" b="1" dirty="0"/>
          </a:p>
          <a:p>
            <a:r>
              <a:rPr lang="en-US" dirty="0"/>
              <a:t>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52" y="2384817"/>
            <a:ext cx="4419600" cy="23759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6197" y="8713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MODIS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1-2 days </a:t>
            </a:r>
            <a:r>
              <a:rPr lang="en-US" sz="2400" dirty="0" smtClean="0"/>
              <a:t>return </a:t>
            </a:r>
            <a:r>
              <a:rPr lang="en-US" sz="2400" dirty="0"/>
              <a:t>interval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1-km resolution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143573"/>
            <a:ext cx="1267002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 – Remote sensing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</a:t>
            </a:r>
            <a:r>
              <a:rPr lang="en-US" sz="2600" b="1" dirty="0"/>
              <a:t>Chapter 1</a:t>
            </a:r>
            <a:r>
              <a:rPr lang="en-US" sz="2600" dirty="0"/>
              <a:t> |Chapter 2|Chapter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18407"/>
            <a:ext cx="4857227" cy="3753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449715"/>
            <a:ext cx="518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Terrain ruggedness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cover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areas: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forest,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shrubland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grassland.</a:t>
            </a:r>
          </a:p>
          <a:p>
            <a:pPr lvl="3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933" y="1150568"/>
            <a:ext cx="673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model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6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I – Remote sensing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6881" y="6519720"/>
            <a:ext cx="4724400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Introduction | </a:t>
            </a:r>
            <a:r>
              <a:rPr lang="en-US" sz="2600" b="1" dirty="0"/>
              <a:t>Chapter 1</a:t>
            </a:r>
            <a:r>
              <a:rPr lang="en-US" sz="2600" dirty="0"/>
              <a:t> |Chapter 2|Chapter 3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26" y="762000"/>
            <a:ext cx="9124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results and significance: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required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DHIs much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shorter for MODIS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DHIs.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Landsat DHIs will have more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both DHIs will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comparable.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Landsat DHIs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capture heterogeneity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42038"/>
      </p:ext>
    </p:extLst>
  </p:cSld>
  <p:clrMapOvr>
    <a:masterClrMapping/>
  </p:clrMapOvr>
</p:sld>
</file>

<file path=ppt/theme/theme1.xml><?xml version="1.0" encoding="utf-8"?>
<a:theme xmlns:a="http://schemas.openxmlformats.org/drawingml/2006/main" name="SILVIS_CONSERVATION_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SILVIS_CONSERVATION_LAYOUT</Template>
  <TotalTime>72858</TotalTime>
  <Words>883</Words>
  <Application>Microsoft Office PowerPoint</Application>
  <PresentationFormat>On-screen Show (4:3)</PresentationFormat>
  <Paragraphs>300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Wingdings</vt:lpstr>
      <vt:lpstr>SILVIS_CONSERVATION_LAYOUT</vt:lpstr>
      <vt:lpstr>PowerPoint Presentation</vt:lpstr>
      <vt:lpstr>Introduction</vt:lpstr>
      <vt:lpstr>Study area –conterminous US</vt:lpstr>
      <vt:lpstr>Study area–conterminous US</vt:lpstr>
      <vt:lpstr>Chapter I – Remote sensing </vt:lpstr>
      <vt:lpstr>Chapter I – Remote sensing </vt:lpstr>
      <vt:lpstr>Chapter I – Remote sensing </vt:lpstr>
      <vt:lpstr>Chapter I – Remote sensing </vt:lpstr>
      <vt:lpstr>Chapter I – Remote sensing </vt:lpstr>
      <vt:lpstr>Chapter II - Conservation</vt:lpstr>
      <vt:lpstr>Chapter II - Conservation</vt:lpstr>
      <vt:lpstr>Chapter II - Conservation</vt:lpstr>
      <vt:lpstr>Chapter II - Conservation</vt:lpstr>
      <vt:lpstr>Chapter II - Conservation</vt:lpstr>
      <vt:lpstr>Chapter III – Conservation</vt:lpstr>
      <vt:lpstr>Chapter III – Conservation</vt:lpstr>
      <vt:lpstr>Chapter III – Conservation</vt:lpstr>
      <vt:lpstr>Chapter III – Conservation</vt:lpstr>
      <vt:lpstr>Significance</vt:lpstr>
      <vt:lpstr>Significance</vt:lpstr>
      <vt:lpstr>Significance</vt:lpstr>
      <vt:lpstr>Time line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Elena Razenkova</cp:lastModifiedBy>
  <cp:revision>573</cp:revision>
  <dcterms:created xsi:type="dcterms:W3CDTF">2015-12-16T20:22:17Z</dcterms:created>
  <dcterms:modified xsi:type="dcterms:W3CDTF">2022-03-23T19:47:18Z</dcterms:modified>
</cp:coreProperties>
</file>