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321" r:id="rId2"/>
    <p:sldId id="343" r:id="rId3"/>
    <p:sldId id="370" r:id="rId4"/>
    <p:sldId id="341" r:id="rId5"/>
    <p:sldId id="369" r:id="rId6"/>
    <p:sldId id="371" r:id="rId7"/>
    <p:sldId id="342" r:id="rId8"/>
    <p:sldId id="407" r:id="rId9"/>
    <p:sldId id="408" r:id="rId10"/>
    <p:sldId id="409" r:id="rId11"/>
    <p:sldId id="396" r:id="rId12"/>
    <p:sldId id="372" r:id="rId13"/>
    <p:sldId id="322" r:id="rId14"/>
    <p:sldId id="373" r:id="rId15"/>
    <p:sldId id="391" r:id="rId16"/>
    <p:sldId id="410" r:id="rId17"/>
    <p:sldId id="411" r:id="rId18"/>
    <p:sldId id="412" r:id="rId19"/>
    <p:sldId id="397" r:id="rId20"/>
    <p:sldId id="324" r:id="rId21"/>
    <p:sldId id="355" r:id="rId22"/>
    <p:sldId id="327" r:id="rId23"/>
    <p:sldId id="377" r:id="rId24"/>
    <p:sldId id="347" r:id="rId25"/>
    <p:sldId id="398" r:id="rId26"/>
    <p:sldId id="392" r:id="rId27"/>
    <p:sldId id="413" r:id="rId28"/>
    <p:sldId id="414" r:id="rId29"/>
    <p:sldId id="353" r:id="rId30"/>
    <p:sldId id="359" r:id="rId31"/>
    <p:sldId id="380" r:id="rId32"/>
    <p:sldId id="383" r:id="rId33"/>
    <p:sldId id="384" r:id="rId34"/>
    <p:sldId id="334" r:id="rId35"/>
    <p:sldId id="416" r:id="rId36"/>
    <p:sldId id="335" r:id="rId37"/>
    <p:sldId id="417" r:id="rId38"/>
    <p:sldId id="399" r:id="rId39"/>
    <p:sldId id="378" r:id="rId40"/>
    <p:sldId id="393" r:id="rId41"/>
    <p:sldId id="404" r:id="rId42"/>
    <p:sldId id="405" r:id="rId43"/>
    <p:sldId id="406" r:id="rId44"/>
    <p:sldId id="400" r:id="rId45"/>
    <p:sldId id="348" r:id="rId46"/>
    <p:sldId id="360" r:id="rId47"/>
    <p:sldId id="385" r:id="rId48"/>
    <p:sldId id="386" r:id="rId49"/>
    <p:sldId id="387" r:id="rId50"/>
    <p:sldId id="415" r:id="rId51"/>
    <p:sldId id="395" r:id="rId52"/>
    <p:sldId id="389" r:id="rId53"/>
    <p:sldId id="394" r:id="rId54"/>
    <p:sldId id="418" r:id="rId55"/>
    <p:sldId id="329" r:id="rId56"/>
    <p:sldId id="401" r:id="rId57"/>
    <p:sldId id="402" r:id="rId58"/>
    <p:sldId id="40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520"/>
    <a:srgbClr val="E9C469"/>
    <a:srgbClr val="F4E2B6"/>
    <a:srgbClr val="EFD491"/>
    <a:srgbClr val="E4B84A"/>
    <a:srgbClr val="CBDCA8"/>
    <a:srgbClr val="ABC674"/>
    <a:srgbClr val="B8C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641" autoAdjust="0"/>
  </p:normalViewPr>
  <p:slideViewPr>
    <p:cSldViewPr>
      <p:cViewPr varScale="1">
        <p:scale>
          <a:sx n="109" d="100"/>
          <a:sy n="109" d="100"/>
        </p:scale>
        <p:origin x="181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7F6B-097F-44AA-95EB-4C34D7DCB7A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3824-F526-4BD7-81A8-2AD20650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08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6BF-B9AB-4D68-9CE0-EC727F81B46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ED96-D36E-4604-ADC6-3712543F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8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7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11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3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9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2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5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9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6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0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7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20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15317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2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15317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" y="6484260"/>
            <a:ext cx="342104" cy="3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3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822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2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8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2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1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9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1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0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1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DAA52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SILVIS Lab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5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62" r:id="rId9"/>
    <p:sldLayoutId id="2147483689" r:id="rId10"/>
    <p:sldLayoutId id="2147483664" r:id="rId11"/>
    <p:sldLayoutId id="2147483690" r:id="rId12"/>
    <p:sldLayoutId id="2147483665" r:id="rId13"/>
    <p:sldLayoutId id="2147483691" r:id="rId14"/>
    <p:sldLayoutId id="2147483666" r:id="rId15"/>
    <p:sldLayoutId id="2147483692" r:id="rId16"/>
    <p:sldLayoutId id="2147483667" r:id="rId17"/>
    <p:sldLayoutId id="2147483680" r:id="rId18"/>
    <p:sldLayoutId id="2147483672" r:id="rId19"/>
    <p:sldLayoutId id="2147483663" r:id="rId20"/>
    <p:sldLayoutId id="2147483668" r:id="rId21"/>
    <p:sldLayoutId id="2147483693" r:id="rId22"/>
    <p:sldLayoutId id="2147483669" r:id="rId23"/>
    <p:sldLayoutId id="2147483694" r:id="rId24"/>
    <p:sldLayoutId id="2147483670" r:id="rId25"/>
    <p:sldLayoutId id="2147483695" r:id="rId26"/>
    <p:sldLayoutId id="2147483671" r:id="rId27"/>
    <p:sldLayoutId id="2147483696" r:id="rId2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eumetsat.int/state-arctic-and-antarctic-sea-ice-202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themoscowtimes.com/2019/08/07/russia-says-siberian-wildfires-started-on-purpose-by-illegal-loggers-a6674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l.se/english/ivl/topmenu/press/news-and-press-releases/press-releases/2021-06-30-actions-on-black-carbon---a-short-term-complement-to-mitigate-arctic-warming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DE4A-8A69-4C49-A567-1A0C7DBD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Exam Presentation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4082" y="2667000"/>
            <a:ext cx="8530122" cy="3015081"/>
            <a:chOff x="304800" y="2819398"/>
            <a:chExt cx="8530122" cy="30150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819398"/>
              <a:ext cx="4020108" cy="30150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822329"/>
              <a:ext cx="4186722" cy="30121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64343" y="1143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Fire and Ice: Unhappy Bedfellows?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C. W. Stephens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943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Credit: NSIDC, C. </a:t>
            </a:r>
            <a:r>
              <a:rPr lang="en-US" sz="1400" dirty="0" err="1" smtClean="0">
                <a:solidFill>
                  <a:schemeClr val="bg1"/>
                </a:solidFill>
              </a:rPr>
              <a:t>Rumpel</a:t>
            </a:r>
            <a:r>
              <a:rPr lang="en-US" sz="1400" dirty="0" smtClean="0">
                <a:solidFill>
                  <a:schemeClr val="bg1"/>
                </a:solidFill>
              </a:rPr>
              <a:t>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Changing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Minimum Arctic Sea Ice extent  has declined by 45% over the last 40 years. (Onarheim et al. 2018)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Circumboreal burnt </a:t>
            </a:r>
            <a:r>
              <a:rPr lang="en-US" sz="2800" dirty="0">
                <a:solidFill>
                  <a:schemeClr val="bg1"/>
                </a:solidFill>
              </a:rPr>
              <a:t>area has increased over last several decades. (Walker et al. 2019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Boreal and Arctic wildfires are a major producer of black carbon. </a:t>
            </a:r>
            <a:r>
              <a:rPr lang="en-US" sz="2800" dirty="0">
                <a:solidFill>
                  <a:schemeClr val="bg1"/>
                </a:solidFill>
              </a:rPr>
              <a:t>(Kang et al.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Black carbon is carbon containing soot which is heavily absorbent in visible spectrum. (</a:t>
            </a:r>
            <a:r>
              <a:rPr lang="en-US" sz="2800" dirty="0" err="1">
                <a:solidFill>
                  <a:schemeClr val="bg1"/>
                </a:solidFill>
              </a:rPr>
              <a:t>Winiger</a:t>
            </a:r>
            <a:r>
              <a:rPr lang="en-US" sz="2800" dirty="0">
                <a:solidFill>
                  <a:schemeClr val="bg1"/>
                </a:solidFill>
              </a:rPr>
              <a:t> et al. 2019)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4549" y="34573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Boreal Forest Warm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905000"/>
            <a:ext cx="6057258" cy="4486433"/>
            <a:chOff x="990600" y="1549708"/>
            <a:chExt cx="6057258" cy="4486433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2950994"/>
              <a:ext cx="250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Ash Deposits on Sea Ice Reducing Albedo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81201" y="1549708"/>
              <a:ext cx="5066657" cy="4486433"/>
              <a:chOff x="1981201" y="1549708"/>
              <a:chExt cx="5066657" cy="44864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40943" y="154970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Sea Ice Recedes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25414" y="4572000"/>
                <a:ext cx="2507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Wildfire Extent Increases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5400000">
                <a:off x="5990171" y="1687774"/>
                <a:ext cx="11430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ent Arrow 17"/>
              <p:cNvSpPr/>
              <p:nvPr/>
            </p:nvSpPr>
            <p:spPr>
              <a:xfrm rot="10800000">
                <a:off x="5981700" y="3968957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ent Arrow 18"/>
              <p:cNvSpPr/>
              <p:nvPr/>
            </p:nvSpPr>
            <p:spPr>
              <a:xfrm rot="16200000">
                <a:off x="1972089" y="3895312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ent Arrow 19"/>
              <p:cNvSpPr/>
              <p:nvPr/>
            </p:nvSpPr>
            <p:spPr>
              <a:xfrm>
                <a:off x="2092202" y="1602461"/>
                <a:ext cx="990600" cy="113420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45542" y="5666809"/>
                <a:ext cx="426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Hypothetical Smoke – Ice Albedo Feedback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353624" y="892641"/>
            <a:ext cx="257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Warming Catalyst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0487" y="1327749"/>
            <a:ext cx="457200" cy="529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" y="10668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Changing Arctic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Chapters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Significance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Acknowledgments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" y="2870523"/>
            <a:ext cx="3383757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471541"/>
            <a:ext cx="8458200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1: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 the fundamental drivers of Arctic sea ice presence vary in importance across Arctic sub-regions? </a:t>
            </a: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 trends in Arctic sea ice extent effect wildfire occurrence in Arctic boreal forests? </a:t>
            </a: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3: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Does wildfire activity in Arctic boreal forests impact Arctic sea ice extent via smoke – ice albedo effects? 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485875"/>
            <a:ext cx="437435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1: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 the fundamental drivers of Arctic sea ice presence vary in importance across Arctic sub-regions? </a:t>
            </a: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37719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3150" y="614109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Credit: 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EUMETSAT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has declined unevenly. (Onarheim et al. 2018)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has declined unevenly. (Onarheim et al. 2018)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presence drives regional climate feedbacks. (</a:t>
            </a:r>
            <a:r>
              <a:rPr lang="en-US" sz="2800" dirty="0" err="1" smtClean="0">
                <a:solidFill>
                  <a:schemeClr val="bg1"/>
                </a:solidFill>
              </a:rPr>
              <a:t>Perovich</a:t>
            </a:r>
            <a:r>
              <a:rPr lang="en-US" sz="2800" dirty="0" smtClean="0">
                <a:solidFill>
                  <a:schemeClr val="bg1"/>
                </a:solidFill>
              </a:rPr>
              <a:t> et al. 2018)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has declined unevenly. (Onarheim et al. 2018)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presence drives regional climate feedbacks. (</a:t>
            </a:r>
            <a:r>
              <a:rPr lang="en-US" sz="2800" dirty="0" err="1" smtClean="0">
                <a:solidFill>
                  <a:schemeClr val="bg1"/>
                </a:solidFill>
              </a:rPr>
              <a:t>Perovich</a:t>
            </a:r>
            <a:r>
              <a:rPr lang="en-US" sz="2800" dirty="0" smtClean="0">
                <a:solidFill>
                  <a:schemeClr val="bg1"/>
                </a:solidFill>
              </a:rPr>
              <a:t> et al. 2018)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presence modifies climate at the mid-latitudes. (</a:t>
            </a:r>
            <a:r>
              <a:rPr lang="en-US" sz="2800" dirty="0" err="1" smtClean="0">
                <a:solidFill>
                  <a:schemeClr val="bg1"/>
                </a:solidFill>
              </a:rPr>
              <a:t>Blackport</a:t>
            </a:r>
            <a:r>
              <a:rPr lang="en-US" sz="2800" dirty="0" smtClean="0">
                <a:solidFill>
                  <a:schemeClr val="bg1"/>
                </a:solidFill>
              </a:rPr>
              <a:t> and Screen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has declined unevenly. (Onarheim et al. 2018)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presence drives regional climate feedbacks. (</a:t>
            </a:r>
            <a:r>
              <a:rPr lang="en-US" sz="2800" dirty="0" err="1" smtClean="0">
                <a:solidFill>
                  <a:schemeClr val="bg1"/>
                </a:solidFill>
              </a:rPr>
              <a:t>Perovich</a:t>
            </a:r>
            <a:r>
              <a:rPr lang="en-US" sz="2800" dirty="0" smtClean="0">
                <a:solidFill>
                  <a:schemeClr val="bg1"/>
                </a:solidFill>
              </a:rPr>
              <a:t> et al. 2018)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presence modifies climate at the mid-latitudes. (</a:t>
            </a:r>
            <a:r>
              <a:rPr lang="en-US" sz="2800" dirty="0" err="1" smtClean="0">
                <a:solidFill>
                  <a:schemeClr val="bg1"/>
                </a:solidFill>
              </a:rPr>
              <a:t>Blackport</a:t>
            </a:r>
            <a:r>
              <a:rPr lang="en-US" sz="2800" dirty="0" smtClean="0">
                <a:solidFill>
                  <a:schemeClr val="bg1"/>
                </a:solidFill>
              </a:rPr>
              <a:t> and Screen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rivers of Arctic sea ice loss have changed in prevalence over time (e.g. clouds). (</a:t>
            </a:r>
            <a:r>
              <a:rPr lang="en-US" sz="2800" dirty="0" err="1" smtClean="0">
                <a:solidFill>
                  <a:schemeClr val="bg1"/>
                </a:solidFill>
              </a:rPr>
              <a:t>Kopec</a:t>
            </a:r>
            <a:r>
              <a:rPr lang="en-US" sz="2800" dirty="0" smtClean="0">
                <a:solidFill>
                  <a:schemeClr val="bg1"/>
                </a:solidFill>
              </a:rPr>
              <a:t> et al. 2016)</a:t>
            </a:r>
          </a:p>
        </p:txBody>
      </p:sp>
    </p:spTree>
    <p:extLst>
      <p:ext uri="{BB962C8B-B14F-4D97-AF65-F5344CB8AC3E}">
        <p14:creationId xmlns:p14="http://schemas.microsoft.com/office/powerpoint/2010/main" val="4152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4549" y="34573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Boreal Forest Warm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905000"/>
            <a:ext cx="6057258" cy="4486433"/>
            <a:chOff x="990600" y="1549708"/>
            <a:chExt cx="6057258" cy="4486433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2950994"/>
              <a:ext cx="250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Ash Deposits on Sea Ice Reducing Albedo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81201" y="1549708"/>
              <a:ext cx="5066657" cy="4486433"/>
              <a:chOff x="1981201" y="1549708"/>
              <a:chExt cx="5066657" cy="44864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40943" y="154970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Sea Ice Recedes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25414" y="4572000"/>
                <a:ext cx="2507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Wildfire Extent Increases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5400000">
                <a:off x="5990171" y="1687774"/>
                <a:ext cx="11430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ent Arrow 17"/>
              <p:cNvSpPr/>
              <p:nvPr/>
            </p:nvSpPr>
            <p:spPr>
              <a:xfrm rot="10800000">
                <a:off x="5981700" y="3968957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ent Arrow 18"/>
              <p:cNvSpPr/>
              <p:nvPr/>
            </p:nvSpPr>
            <p:spPr>
              <a:xfrm rot="16200000">
                <a:off x="1972089" y="3895312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ent Arrow 19"/>
              <p:cNvSpPr/>
              <p:nvPr/>
            </p:nvSpPr>
            <p:spPr>
              <a:xfrm>
                <a:off x="2092202" y="1602461"/>
                <a:ext cx="990600" cy="113420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45542" y="5666809"/>
                <a:ext cx="426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Hypothetical Smoke – Ice Albedo Feedback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353624" y="892641"/>
            <a:ext cx="257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Warming Catalyst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0487" y="1327749"/>
            <a:ext cx="457200" cy="529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1877" y="1889632"/>
            <a:ext cx="4426743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" y="10668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Changing Arctic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Chapters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Significance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Acknowledgments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1: Drivers of Ice Loss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343" y="990600"/>
            <a:ext cx="8229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r>
              <a:rPr lang="en-US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fundamental drivers of Arctic sea ice presence vary in importance across Arctic sub-regions? </a:t>
            </a:r>
            <a:endParaRPr lang="en-US" sz="2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Methodology: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remotePARTS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evaluate for drives of ice persistence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Drivers used include: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Ice Albedo time trends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Surface Temperature time trends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Cloud Coverage time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343" y="4536340"/>
            <a:ext cx="8229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Primary Interest: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Does the importance of these drivers change based on the Arctic sub region examined?</a:t>
            </a:r>
          </a:p>
        </p:txBody>
      </p:sp>
    </p:spTree>
    <p:extLst>
      <p:ext uri="{BB962C8B-B14F-4D97-AF65-F5344CB8AC3E}">
        <p14:creationId xmlns:p14="http://schemas.microsoft.com/office/powerpoint/2010/main" val="12512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110" y="1066800"/>
            <a:ext cx="4838065" cy="5095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6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1: Preliminary Results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0568" y="914400"/>
            <a:ext cx="7677150" cy="4819650"/>
            <a:chOff x="740568" y="1143000"/>
            <a:chExt cx="7677150" cy="48196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568" y="1600200"/>
              <a:ext cx="7677150" cy="43624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0" y="11430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Traditional OLS Analysis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1156447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AR(1) CLS Analysis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69243" y="597431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Trends in Monthly (September) Days of Arctic Sea Ice Coverage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485875"/>
            <a:ext cx="4374357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2:</a:t>
            </a:r>
            <a:r>
              <a:rPr lang="en-US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trends in Arctic sea ice extent effect wildfire occurrence in Arctic boreal forests?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42059"/>
            <a:ext cx="3619995" cy="5029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6805" y="6096000"/>
            <a:ext cx="36576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(Credit: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The Moscow Times, 2019</a:t>
            </a:r>
            <a:r>
              <a:rPr lang="en-US" dirty="0" smtClean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</a:t>
            </a:r>
            <a:r>
              <a:rPr lang="en-US" dirty="0"/>
              <a:t>Ice – Fire Relationship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343" y="990600"/>
            <a:ext cx="82296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r>
              <a:rPr lang="en-US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trends in Arctic sea ice extent effect wildfire occurrence in Arctic boreal forests?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Methodology: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Relate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 ice extent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temperature (Teleconnection Analysis)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Relate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temperature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annual burnt area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Relate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 ice extent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annual burnt area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(Teleconnection Analysis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" y="3962400"/>
            <a:ext cx="8229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Primary Interest: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 there a detectable relationship between Arctic sea ice extent and wildfire conditions in polar Boreal forests? Does this relationship influence burnt area extent?</a:t>
            </a:r>
          </a:p>
        </p:txBody>
      </p:sp>
    </p:spTree>
    <p:extLst>
      <p:ext uri="{BB962C8B-B14F-4D97-AF65-F5344CB8AC3E}">
        <p14:creationId xmlns:p14="http://schemas.microsoft.com/office/powerpoint/2010/main" val="11281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4549" y="34573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Boreal Forest Warm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905000"/>
            <a:ext cx="6057258" cy="4486433"/>
            <a:chOff x="990600" y="1549708"/>
            <a:chExt cx="6057258" cy="4486433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2950994"/>
              <a:ext cx="250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Ash Deposits on Sea Ice Reducing Albedo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81201" y="1549708"/>
              <a:ext cx="5066657" cy="4486433"/>
              <a:chOff x="1981201" y="1549708"/>
              <a:chExt cx="5066657" cy="44864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40943" y="154970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Sea Ice Recedes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25414" y="4572000"/>
                <a:ext cx="2507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Wildfire Extent Increases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5400000">
                <a:off x="5990171" y="1687774"/>
                <a:ext cx="11430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ent Arrow 17"/>
              <p:cNvSpPr/>
              <p:nvPr/>
            </p:nvSpPr>
            <p:spPr>
              <a:xfrm rot="10800000">
                <a:off x="5981700" y="3968957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ent Arrow 18"/>
              <p:cNvSpPr/>
              <p:nvPr/>
            </p:nvSpPr>
            <p:spPr>
              <a:xfrm rot="16200000">
                <a:off x="1972089" y="3895312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ent Arrow 19"/>
              <p:cNvSpPr/>
              <p:nvPr/>
            </p:nvSpPr>
            <p:spPr>
              <a:xfrm>
                <a:off x="2092202" y="1602461"/>
                <a:ext cx="990600" cy="113420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45542" y="5666809"/>
                <a:ext cx="426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Hypothetical Smoke – Ice Albedo Feedback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353624" y="892641"/>
            <a:ext cx="257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Warming Catalyst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0487" y="1327749"/>
            <a:ext cx="457200" cy="529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95699" y="1905000"/>
            <a:ext cx="4426743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Fall season warming contributes to drought stress in water limited ecosystems. (</a:t>
            </a:r>
            <a:r>
              <a:rPr lang="en-US" sz="2800" dirty="0" err="1" smtClean="0">
                <a:solidFill>
                  <a:schemeClr val="bg1"/>
                </a:solidFill>
              </a:rPr>
              <a:t>Buchwal</a:t>
            </a:r>
            <a:r>
              <a:rPr lang="en-US" sz="2800" dirty="0" smtClean="0">
                <a:solidFill>
                  <a:schemeClr val="bg1"/>
                </a:solidFill>
              </a:rPr>
              <a:t> et al. 2020)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Fall season warming contributes to drought stress in water limited ecosystems. (</a:t>
            </a:r>
            <a:r>
              <a:rPr lang="en-US" sz="2800" dirty="0" err="1" smtClean="0">
                <a:solidFill>
                  <a:schemeClr val="bg1"/>
                </a:solidFill>
              </a:rPr>
              <a:t>Buchwal</a:t>
            </a:r>
            <a:r>
              <a:rPr lang="en-US" sz="2800" dirty="0" smtClean="0">
                <a:solidFill>
                  <a:schemeClr val="bg1"/>
                </a:solidFill>
              </a:rPr>
              <a:t> et al. 2020)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Primary control on late-season Boreal wildfire is temperature and fuel moisture. (</a:t>
            </a:r>
            <a:r>
              <a:rPr lang="en-US" sz="2800" dirty="0" err="1" smtClean="0">
                <a:solidFill>
                  <a:schemeClr val="bg1"/>
                </a:solidFill>
              </a:rPr>
              <a:t>Kharuk</a:t>
            </a:r>
            <a:r>
              <a:rPr lang="en-US" sz="2800" dirty="0" smtClean="0">
                <a:solidFill>
                  <a:schemeClr val="bg1"/>
                </a:solidFill>
              </a:rPr>
              <a:t> et al.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Fall season warming contributes to drought stress in water limited ecosystems. (</a:t>
            </a:r>
            <a:r>
              <a:rPr lang="en-US" sz="2800" dirty="0" err="1" smtClean="0">
                <a:solidFill>
                  <a:schemeClr val="bg1"/>
                </a:solidFill>
              </a:rPr>
              <a:t>Buchwal</a:t>
            </a:r>
            <a:r>
              <a:rPr lang="en-US" sz="2800" dirty="0" smtClean="0">
                <a:solidFill>
                  <a:schemeClr val="bg1"/>
                </a:solidFill>
              </a:rPr>
              <a:t> et al. 2020)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Primary control on late-season Boreal wildfire is temperature and fuel moisture. (</a:t>
            </a:r>
            <a:r>
              <a:rPr lang="en-US" sz="2800" dirty="0" err="1" smtClean="0">
                <a:solidFill>
                  <a:schemeClr val="bg1"/>
                </a:solidFill>
              </a:rPr>
              <a:t>Kharuk</a:t>
            </a:r>
            <a:r>
              <a:rPr lang="en-US" sz="2800" dirty="0" smtClean="0">
                <a:solidFill>
                  <a:schemeClr val="bg1"/>
                </a:solidFill>
              </a:rPr>
              <a:t> et al.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ermafrost produce </a:t>
            </a:r>
            <a:r>
              <a:rPr lang="en-US" sz="2800" dirty="0" err="1" smtClean="0">
                <a:solidFill>
                  <a:schemeClr val="bg1"/>
                </a:solidFill>
              </a:rPr>
              <a:t>GhG’s</a:t>
            </a:r>
            <a:r>
              <a:rPr lang="en-US" sz="2800" dirty="0" smtClean="0">
                <a:solidFill>
                  <a:schemeClr val="bg1"/>
                </a:solidFill>
              </a:rPr>
              <a:t> by direct CO2 emission and fertilizing CH4 production. (Lara et al. 2019)</a:t>
            </a:r>
          </a:p>
        </p:txBody>
      </p:sp>
    </p:spTree>
    <p:extLst>
      <p:ext uri="{BB962C8B-B14F-4D97-AF65-F5344CB8AC3E}">
        <p14:creationId xmlns:p14="http://schemas.microsoft.com/office/powerpoint/2010/main" val="33696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25" y="838200"/>
            <a:ext cx="4723635" cy="55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" y="10668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Changing Arctic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Chapters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Significance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Acknowledgments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43" y="1600200"/>
            <a:ext cx="2469357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1316" y="1710978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0800" y="1710978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6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1316" y="1710978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0800" y="1710978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" y="1094172"/>
            <a:ext cx="2438400" cy="4011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1316" y="1710978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0800" y="1710978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24200" y="1043121"/>
            <a:ext cx="2606008" cy="4011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1316" y="1710978"/>
            <a:ext cx="2057400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minimum monthly surface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Extent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0800" y="1710978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wildfire season length/burnt area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172200" y="1043121"/>
            <a:ext cx="2438400" cy="4011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Preliminary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0667" y="5638800"/>
            <a:ext cx="294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Minimum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ncreasing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3088" y="5638800"/>
            <a:ext cx="242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Minimum vs. Ice Extent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6985"/>
            <a:ext cx="4343400" cy="3071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56985"/>
            <a:ext cx="4343400" cy="30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Fire Mapping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45820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86562"/>
            <a:ext cx="8458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Selected Dataset: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AVHRR 5km Multispectral Archive (1982 – 2020)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458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Products: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Monthly Maximum NDVI </a:t>
            </a:r>
            <a:r>
              <a:rPr lang="en-US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Timeseries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Monthly Maximum 3.7 um Temperature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Fire Mapping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45820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86562"/>
            <a:ext cx="8458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Selected Dataset: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AVHRR 5km Multispectral Archive (1982 – 2020)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4582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Products: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Monthly Maximum NDVI </a:t>
            </a:r>
            <a:r>
              <a:rPr lang="en-US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Timeseries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Monthly Maximum 3.7 um Temperature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Model Description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CLS AR(1) temporal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utoregressive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odel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Apply model to each </a:t>
            </a:r>
            <a:r>
              <a:rPr lang="en-US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timeseries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residual test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Fire Mapping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45820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86562"/>
            <a:ext cx="8458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Selected Dataset: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AVHRR 5km Multispectral Archive (1982 – 2020)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458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Products: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Monthly Maximum NDVI </a:t>
            </a:r>
            <a:r>
              <a:rPr lang="en-US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Timeseries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Monthly Maximum 3.7 um Temperature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Model Description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CLS AR(1) temporal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utoregressive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odel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Apply model to each </a:t>
            </a:r>
            <a:r>
              <a:rPr lang="en-US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timeseries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residual test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Criteria for Fire Detection (3 Steps):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Significant decrease in max summertime NDVI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Significant increase in max summertime 3.7 </a:t>
            </a:r>
            <a:r>
              <a:rPr lang="el-GR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 brightness temperature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Co-location of significant anomalies required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4549" y="34573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Boreal Forest Warm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905000"/>
            <a:ext cx="6057258" cy="4486433"/>
            <a:chOff x="990600" y="1549708"/>
            <a:chExt cx="6057258" cy="4486433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2950994"/>
              <a:ext cx="250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Ash Deposits on Sea Ice Reducing Albedo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81201" y="1549708"/>
              <a:ext cx="5066657" cy="4486433"/>
              <a:chOff x="1981201" y="1549708"/>
              <a:chExt cx="5066657" cy="44864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40943" y="154970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Sea Ice Recedes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25414" y="4572000"/>
                <a:ext cx="2507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Wildfire Extent Increases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5400000">
                <a:off x="5990171" y="1687774"/>
                <a:ext cx="11430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ent Arrow 17"/>
              <p:cNvSpPr/>
              <p:nvPr/>
            </p:nvSpPr>
            <p:spPr>
              <a:xfrm rot="10800000">
                <a:off x="5981700" y="3968957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ent Arrow 18"/>
              <p:cNvSpPr/>
              <p:nvPr/>
            </p:nvSpPr>
            <p:spPr>
              <a:xfrm rot="16200000">
                <a:off x="1972089" y="3895312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ent Arrow 19"/>
              <p:cNvSpPr/>
              <p:nvPr/>
            </p:nvSpPr>
            <p:spPr>
              <a:xfrm>
                <a:off x="2092202" y="1602461"/>
                <a:ext cx="990600" cy="113420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45542" y="5666809"/>
                <a:ext cx="426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Hypothetical Smoke – Ice Albedo Feedback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353624" y="892641"/>
            <a:ext cx="257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Warming Catalyst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0487" y="1327749"/>
            <a:ext cx="457200" cy="529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9000" y="3445205"/>
            <a:ext cx="4426743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485875"/>
            <a:ext cx="437435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3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wildfire activity in Arctic boreal forests impact Arctic sea ice extent via smoke – ice albedo effects?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406" y="6132121"/>
            <a:ext cx="1486395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(Credit: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SERI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Actions on black carbon – a short term complement to mitigate Arctic  warming - IVL Svenska Miljöinstitu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2904" y="1809381"/>
            <a:ext cx="5105400" cy="34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1981201"/>
            <a:ext cx="4013872" cy="3542349"/>
            <a:chOff x="360485" y="1982499"/>
            <a:chExt cx="4013872" cy="35423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485" y="1982499"/>
              <a:ext cx="3993357" cy="1018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342171"/>
              <a:ext cx="3993357" cy="9089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4648200"/>
              <a:ext cx="3993357" cy="87664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800600" y="1981201"/>
            <a:ext cx="4034631" cy="3543647"/>
            <a:chOff x="304800" y="1965128"/>
            <a:chExt cx="4034631" cy="35436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1965128"/>
              <a:ext cx="4034631" cy="990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3352801"/>
              <a:ext cx="4034631" cy="8822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" y="4632127"/>
              <a:ext cx="4034631" cy="876648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4579143" y="1371600"/>
            <a:ext cx="0" cy="44196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67782" y="1159073"/>
            <a:ext cx="70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4567" y="1159072"/>
            <a:ext cx="54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decline contributes to Fall-season warming. (Lang et al. 2017)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decline contributes to Fall-season warming. (Lang et al. 2017)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90% of variability in Tundra wildfires is explained by variations in temperature and </a:t>
            </a:r>
            <a:r>
              <a:rPr lang="en-US" sz="2800" dirty="0" err="1" smtClean="0">
                <a:solidFill>
                  <a:schemeClr val="bg1"/>
                </a:solidFill>
              </a:rPr>
              <a:t>precip</a:t>
            </a:r>
            <a:r>
              <a:rPr lang="en-US" sz="2800" dirty="0" smtClean="0">
                <a:solidFill>
                  <a:schemeClr val="bg1"/>
                </a:solidFill>
              </a:rPr>
              <a:t>. (Hu et al.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decline contributes to Fall-season warming. (Lang et al. 2017)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90% of variability in Tundra wildfires is explained by variations in temperature and </a:t>
            </a:r>
            <a:r>
              <a:rPr lang="en-US" sz="2800" dirty="0" err="1" smtClean="0">
                <a:solidFill>
                  <a:schemeClr val="bg1"/>
                </a:solidFill>
              </a:rPr>
              <a:t>precip</a:t>
            </a:r>
            <a:r>
              <a:rPr lang="en-US" sz="2800" dirty="0" smtClean="0">
                <a:solidFill>
                  <a:schemeClr val="bg1"/>
                </a:solidFill>
              </a:rPr>
              <a:t>. (Hu et al.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BC from boreal wildfires caused a 2% increase in ice loss between 1998 and 2001. (Flanner et al.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Arctic sea ice decline contributes to Fall-season warming. (Lang et al. 2017)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90% of variability in Tundra wildfires is explained by variations in temperature and </a:t>
            </a:r>
            <a:r>
              <a:rPr lang="en-US" sz="2800" dirty="0" err="1" smtClean="0">
                <a:solidFill>
                  <a:schemeClr val="bg1"/>
                </a:solidFill>
              </a:rPr>
              <a:t>precip</a:t>
            </a:r>
            <a:r>
              <a:rPr lang="en-US" sz="2800" dirty="0" smtClean="0">
                <a:solidFill>
                  <a:schemeClr val="bg1"/>
                </a:solidFill>
              </a:rPr>
              <a:t>. (Hu et al.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BC from boreal wildfires caused a 2% increase in ice loss between 1998 and 2001. (Flanner et al.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Black Carbon contribution to the Arctic by wildfire is underestimated by a factor of 3. (</a:t>
            </a:r>
            <a:r>
              <a:rPr lang="en-US" sz="2800" dirty="0" err="1">
                <a:solidFill>
                  <a:schemeClr val="bg1"/>
                </a:solidFill>
              </a:rPr>
              <a:t>Ohata</a:t>
            </a:r>
            <a:r>
              <a:rPr lang="en-US" sz="2800" dirty="0">
                <a:solidFill>
                  <a:schemeClr val="bg1"/>
                </a:solidFill>
              </a:rPr>
              <a:t> et al. 2021) </a:t>
            </a:r>
          </a:p>
        </p:txBody>
      </p:sp>
    </p:spTree>
    <p:extLst>
      <p:ext uri="{BB962C8B-B14F-4D97-AF65-F5344CB8AC3E}">
        <p14:creationId xmlns:p14="http://schemas.microsoft.com/office/powerpoint/2010/main" val="14316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4549" y="34573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Boreal Forest Warm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905000"/>
            <a:ext cx="6057258" cy="4486433"/>
            <a:chOff x="990600" y="1549708"/>
            <a:chExt cx="6057258" cy="4486433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2950994"/>
              <a:ext cx="250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Ash Deposits on Sea Ice Reducing Albedo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81201" y="1549708"/>
              <a:ext cx="5066657" cy="4486433"/>
              <a:chOff x="1981201" y="1549708"/>
              <a:chExt cx="5066657" cy="44864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40943" y="154970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Sea Ice Recedes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25414" y="4572000"/>
                <a:ext cx="2507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Wildfire Extent Increases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5400000">
                <a:off x="5990171" y="1687774"/>
                <a:ext cx="11430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ent Arrow 17"/>
              <p:cNvSpPr/>
              <p:nvPr/>
            </p:nvSpPr>
            <p:spPr>
              <a:xfrm rot="10800000">
                <a:off x="5981700" y="3968957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ent Arrow 18"/>
              <p:cNvSpPr/>
              <p:nvPr/>
            </p:nvSpPr>
            <p:spPr>
              <a:xfrm rot="16200000">
                <a:off x="1972089" y="3895312"/>
                <a:ext cx="990600" cy="972375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ent Arrow 19"/>
              <p:cNvSpPr/>
              <p:nvPr/>
            </p:nvSpPr>
            <p:spPr>
              <a:xfrm>
                <a:off x="2092202" y="1602461"/>
                <a:ext cx="990600" cy="113420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45542" y="5666809"/>
                <a:ext cx="426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Hypothetical Smoke – Ice Albedo Feedback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353624" y="892641"/>
            <a:ext cx="257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Warming Catalyst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0487" y="1327749"/>
            <a:ext cx="457200" cy="529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7741" y="3306286"/>
            <a:ext cx="4702394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3: Smoke </a:t>
            </a:r>
            <a:r>
              <a:rPr lang="en-US"/>
              <a:t>– </a:t>
            </a:r>
            <a:r>
              <a:rPr lang="en-US" smtClean="0"/>
              <a:t>Albedo </a:t>
            </a:r>
            <a:r>
              <a:rPr lang="en-US" dirty="0"/>
              <a:t>Relationship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343" y="990600"/>
            <a:ext cx="82296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Does wildfire activity in Arctic boreal forests impact Arctic sea ice extent via smoke – ice albedo effects?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Methodology: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Relate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AOD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 ice surface Albedo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Relate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AOD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burnt area (Teleconnection Analysis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Relate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 ice albedo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burnt area (Teleconnection Analysis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343" y="3962400"/>
            <a:ext cx="8229600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Primary Interest: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 there a detectable relationship between burnt area extent and Arctic sea ice albedo? Does this change with Arctic sub-region, and can contributions be partitioned by land area?</a:t>
            </a:r>
          </a:p>
        </p:txBody>
      </p:sp>
    </p:spTree>
    <p:extLst>
      <p:ext uri="{BB962C8B-B14F-4D97-AF65-F5344CB8AC3E}">
        <p14:creationId xmlns:p14="http://schemas.microsoft.com/office/powerpoint/2010/main" val="25235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Albedo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(aggregated to AOD)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minimum monthly Arctic Sea ice Albedo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27479" y="1682113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2102" y="1682113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(aggregated to AOD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Albedo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(aggregated to AOD)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minimum monthly Arctic Sea ice Albedo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27479" y="1682113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2102" y="1682113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(aggregated to AOD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189" y="1016484"/>
            <a:ext cx="2438400" cy="4011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Albedo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(aggregated to AOD)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minimum monthly Arctic Sea ice Albedo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27479" y="1682113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2102" y="1682113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(aggregated to AOD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24200" y="1043121"/>
            <a:ext cx="2606008" cy="4011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Analysis Flowchart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32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Oceanic Region A’s</a:t>
            </a:r>
            <a:r>
              <a:rPr lang="en-US" sz="1600" dirty="0" smtClean="0">
                <a:solidFill>
                  <a:schemeClr val="bg1"/>
                </a:solidFill>
              </a:rPr>
              <a:t> minimum monthly Arctic Sea ice Albedo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32" y="1682114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932" y="2667000"/>
            <a:ext cx="1981200" cy="1017975"/>
            <a:chOff x="944816" y="2667000"/>
            <a:chExt cx="1981200" cy="1017975"/>
          </a:xfrm>
        </p:grpSpPr>
        <p:sp>
          <p:nvSpPr>
            <p:cNvPr id="5" name="TextBox 4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21316" y="3810000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(aggregated to AOD)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83509" y="2666999"/>
            <a:ext cx="1981200" cy="1017975"/>
            <a:chOff x="968909" y="2667000"/>
            <a:chExt cx="1981200" cy="1017975"/>
          </a:xfrm>
        </p:grpSpPr>
        <p:sp>
          <p:nvSpPr>
            <p:cNvPr id="12" name="TextBox 11"/>
            <p:cNvSpPr txBox="1"/>
            <p:nvPr/>
          </p:nvSpPr>
          <p:spPr>
            <a:xfrm>
              <a:off x="968909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Significant Relationship?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0" y="3810000"/>
            <a:ext cx="2057400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minimum monthly Arctic Sea ice Albedo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38900" y="2667000"/>
            <a:ext cx="1981200" cy="1017975"/>
            <a:chOff x="944816" y="2667000"/>
            <a:chExt cx="1981200" cy="1017975"/>
          </a:xfrm>
        </p:grpSpPr>
        <p:sp>
          <p:nvSpPr>
            <p:cNvPr id="18" name="TextBox 17"/>
            <p:cNvSpPr txBox="1"/>
            <p:nvPr/>
          </p:nvSpPr>
          <p:spPr>
            <a:xfrm>
              <a:off x="944816" y="302209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Analyze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767808" y="2667000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767808" y="3329876"/>
              <a:ext cx="335216" cy="355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3574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208" y="29913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1132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21291" y="3048736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73033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93384" y="3048735"/>
            <a:ext cx="232442" cy="2545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8032" y="1094172"/>
            <a:ext cx="7863968" cy="372920"/>
            <a:chOff x="479932" y="5121120"/>
            <a:chExt cx="7863968" cy="372920"/>
          </a:xfrm>
        </p:grpSpPr>
        <p:sp>
          <p:nvSpPr>
            <p:cNvPr id="29" name="TextBox 28"/>
            <p:cNvSpPr txBox="1"/>
            <p:nvPr/>
          </p:nvSpPr>
          <p:spPr>
            <a:xfrm>
              <a:off x="479932" y="51211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1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1316" y="51211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2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2700" y="512470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Step 3 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27479" y="1682113"/>
            <a:ext cx="20574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Oceanic Region A’s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monthly average Aerosol Optical Depth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2102" y="1682113"/>
            <a:ext cx="2057400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Land Region B’s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Cumulative burnt area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(aggregated to AOD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67798" y="1016484"/>
            <a:ext cx="2606008" cy="4011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1981201"/>
            <a:ext cx="4013872" cy="3542349"/>
            <a:chOff x="360485" y="1982499"/>
            <a:chExt cx="4013872" cy="35423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485" y="1982499"/>
              <a:ext cx="3993357" cy="1018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342171"/>
              <a:ext cx="3993357" cy="9089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4648200"/>
              <a:ext cx="3993357" cy="87664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800600" y="1981201"/>
            <a:ext cx="4034631" cy="3543647"/>
            <a:chOff x="304800" y="1965128"/>
            <a:chExt cx="4034631" cy="35436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1965128"/>
              <a:ext cx="4034631" cy="990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3352801"/>
              <a:ext cx="4034631" cy="8822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" y="4632127"/>
              <a:ext cx="4034631" cy="876648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4579143" y="1371600"/>
            <a:ext cx="0" cy="44196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67782" y="1159073"/>
            <a:ext cx="70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4567" y="1159072"/>
            <a:ext cx="54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3616" y="5922248"/>
            <a:ext cx="177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Connection?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Bent-Up Arrow 2"/>
          <p:cNvSpPr/>
          <p:nvPr/>
        </p:nvSpPr>
        <p:spPr>
          <a:xfrm>
            <a:off x="5638800" y="5832091"/>
            <a:ext cx="12954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10800000" flipV="1">
            <a:off x="2224086" y="5791200"/>
            <a:ext cx="1295400" cy="42565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" y="10668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Changing Arctic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Chapters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Significance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Acknowledgments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" y="3505200"/>
            <a:ext cx="2621757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" y="990600"/>
            <a:ext cx="845820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1 provides insight on variability in early season drivers of ice loss.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2 tests for a new driver of boreal wildfire and provides new long-term product.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Chapter 3 tests for a relationship between wildfire and sea ice condition using observational data.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all relationships are significant, the sum is greater than its parts.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" y="10668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Changing Arctic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Chapters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Significance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Acknowledgments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" y="4114800"/>
            <a:ext cx="5364957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458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James Anheuser for assistance with APP-x archive.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28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Xuanji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Wang for assistance with polar projections.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Clay Morrow for assistance with spatial error models.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543" y="1066800"/>
            <a:ext cx="8077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</a:rPr>
              <a:t>Onarheim</a:t>
            </a:r>
            <a:r>
              <a:rPr lang="en-US" sz="1200" dirty="0">
                <a:solidFill>
                  <a:schemeClr val="bg1"/>
                </a:solidFill>
              </a:rPr>
              <a:t>, I. H., T. </a:t>
            </a:r>
            <a:r>
              <a:rPr lang="en-US" sz="1200" dirty="0" err="1">
                <a:solidFill>
                  <a:schemeClr val="bg1"/>
                </a:solidFill>
              </a:rPr>
              <a:t>Eldevik</a:t>
            </a:r>
            <a:r>
              <a:rPr lang="en-US" sz="1200" dirty="0">
                <a:solidFill>
                  <a:schemeClr val="bg1"/>
                </a:solidFill>
              </a:rPr>
              <a:t>, L. H. </a:t>
            </a:r>
            <a:r>
              <a:rPr lang="en-US" sz="1200" dirty="0" err="1">
                <a:solidFill>
                  <a:schemeClr val="bg1"/>
                </a:solidFill>
              </a:rPr>
              <a:t>Smedsrud</a:t>
            </a:r>
            <a:r>
              <a:rPr lang="en-US" sz="1200" dirty="0">
                <a:solidFill>
                  <a:schemeClr val="bg1"/>
                </a:solidFill>
              </a:rPr>
              <a:t> &amp; J. C. Stroeve (2018) Seasonal and Regional Manifestation of Arctic Sea Ice Loss. Journal of Climate, 31, 4917-4932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Walker, X. J., J. L. </a:t>
            </a:r>
            <a:r>
              <a:rPr lang="en-US" sz="1200" dirty="0" err="1">
                <a:solidFill>
                  <a:schemeClr val="bg1"/>
                </a:solidFill>
              </a:rPr>
              <a:t>Baltzer</a:t>
            </a:r>
            <a:r>
              <a:rPr lang="en-US" sz="1200" dirty="0">
                <a:solidFill>
                  <a:schemeClr val="bg1"/>
                </a:solidFill>
              </a:rPr>
              <a:t>, S. G. Cumming, N. J. Day, C. Ebert, S. Goetz, J. F. Johnstone, S. Potter, B. M. Rogers, E. A. G. Schuur, M. R. </a:t>
            </a:r>
            <a:r>
              <a:rPr lang="en-US" sz="1200" dirty="0" err="1">
                <a:solidFill>
                  <a:schemeClr val="bg1"/>
                </a:solidFill>
              </a:rPr>
              <a:t>Turetsky</a:t>
            </a:r>
            <a:r>
              <a:rPr lang="en-US" sz="1200" dirty="0">
                <a:solidFill>
                  <a:schemeClr val="bg1"/>
                </a:solidFill>
              </a:rPr>
              <a:t> &amp; M. C. Mack (2019) Increasing wildfires threaten historic carbon sink of boreal forest soils. Nature, 572, 520-</a:t>
            </a:r>
            <a:r>
              <a:rPr lang="en-US" sz="1200" dirty="0" smtClean="0">
                <a:solidFill>
                  <a:schemeClr val="bg1"/>
                </a:solidFill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Kang, S. C., Y. L. Zhang, Y. Qian &amp; H. L. Wang (2020) A review of black carbon in snow and ice and its impact on the cryosphere. Earth-Science Reviews, 210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Flanner, M. G., C. S. </a:t>
            </a:r>
            <a:r>
              <a:rPr lang="en-US" sz="1200" dirty="0" err="1">
                <a:solidFill>
                  <a:schemeClr val="bg1"/>
                </a:solidFill>
              </a:rPr>
              <a:t>Zender</a:t>
            </a:r>
            <a:r>
              <a:rPr lang="en-US" sz="1200" dirty="0">
                <a:solidFill>
                  <a:schemeClr val="bg1"/>
                </a:solidFill>
              </a:rPr>
              <a:t>, J. T. </a:t>
            </a:r>
            <a:r>
              <a:rPr lang="en-US" sz="1200" dirty="0" err="1">
                <a:solidFill>
                  <a:schemeClr val="bg1"/>
                </a:solidFill>
              </a:rPr>
              <a:t>Randerson</a:t>
            </a:r>
            <a:r>
              <a:rPr lang="en-US" sz="1200" dirty="0">
                <a:solidFill>
                  <a:schemeClr val="bg1"/>
                </a:solidFill>
              </a:rPr>
              <a:t> &amp; P. J. </a:t>
            </a:r>
            <a:r>
              <a:rPr lang="en-US" sz="1200" dirty="0" err="1">
                <a:solidFill>
                  <a:schemeClr val="bg1"/>
                </a:solidFill>
              </a:rPr>
              <a:t>Rasch</a:t>
            </a:r>
            <a:r>
              <a:rPr lang="en-US" sz="1200" dirty="0">
                <a:solidFill>
                  <a:schemeClr val="bg1"/>
                </a:solidFill>
              </a:rPr>
              <a:t> (2007) Present-day climate forcing and response from black carbon in snow. Journal of Geophysical Research-Atmospheres, 112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Kang, S. C., Y. L. Zhang, Y. Qian &amp; H. L. Wang (2020) A review of black carbon in snow and ice and its impact on the cryosphere. Earth-Science Reviews, 210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Perovich</a:t>
            </a:r>
            <a:r>
              <a:rPr lang="en-US" sz="1200" dirty="0">
                <a:solidFill>
                  <a:schemeClr val="bg1"/>
                </a:solidFill>
              </a:rPr>
              <a:t>, D. K., S. V. Nghiem, T. Markus &amp; A. </a:t>
            </a:r>
            <a:r>
              <a:rPr lang="en-US" sz="1200" dirty="0" err="1">
                <a:solidFill>
                  <a:schemeClr val="bg1"/>
                </a:solidFill>
              </a:rPr>
              <a:t>Schweiger</a:t>
            </a:r>
            <a:r>
              <a:rPr lang="en-US" sz="1200" dirty="0">
                <a:solidFill>
                  <a:schemeClr val="bg1"/>
                </a:solidFill>
              </a:rPr>
              <a:t> (2007) Seasonal evolution and </a:t>
            </a:r>
            <a:r>
              <a:rPr lang="en-US" sz="1200" dirty="0" err="1">
                <a:solidFill>
                  <a:schemeClr val="bg1"/>
                </a:solidFill>
              </a:rPr>
              <a:t>interannual</a:t>
            </a:r>
            <a:r>
              <a:rPr lang="en-US" sz="1200" dirty="0">
                <a:solidFill>
                  <a:schemeClr val="bg1"/>
                </a:solidFill>
              </a:rPr>
              <a:t> variability of the local solar energy absorbed by the Arctic sea </a:t>
            </a:r>
            <a:r>
              <a:rPr lang="en-US" sz="1200" dirty="0" smtClean="0">
                <a:solidFill>
                  <a:schemeClr val="bg1"/>
                </a:solidFill>
              </a:rPr>
              <a:t>ice-ocean.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Blackport</a:t>
            </a:r>
            <a:r>
              <a:rPr lang="en-US" sz="1200" dirty="0">
                <a:solidFill>
                  <a:schemeClr val="bg1"/>
                </a:solidFill>
              </a:rPr>
              <a:t>, R. &amp; J. A. Screen (2020) Weakened evidence for mid-latitude impacts of Arctic warming. Nature Climate Change, 10, 1065-1066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Kopec</a:t>
            </a:r>
            <a:r>
              <a:rPr lang="en-US" sz="1200" dirty="0">
                <a:solidFill>
                  <a:schemeClr val="bg1"/>
                </a:solidFill>
              </a:rPr>
              <a:t>, B. G., X. H. Feng, F. A. Michel &amp; E. S. </a:t>
            </a:r>
            <a:r>
              <a:rPr lang="en-US" sz="1200" dirty="0" err="1">
                <a:solidFill>
                  <a:schemeClr val="bg1"/>
                </a:solidFill>
              </a:rPr>
              <a:t>Posmentier</a:t>
            </a:r>
            <a:r>
              <a:rPr lang="en-US" sz="1200" dirty="0">
                <a:solidFill>
                  <a:schemeClr val="bg1"/>
                </a:solidFill>
              </a:rPr>
              <a:t> (2016) Influence of sea ice on Arctic precipitation. Proceedings of the National Academy of Sciences of the United States of America, 113, 46-51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Buchwal</a:t>
            </a:r>
            <a:r>
              <a:rPr lang="en-US" sz="1200" dirty="0">
                <a:solidFill>
                  <a:schemeClr val="bg1"/>
                </a:solidFill>
              </a:rPr>
              <a:t>, A., P. F. Sullivan, M. Macias-Fauria, E. Post, I. H. Myers-Smith, J. C. Stroeve, D. Blok, K. D. Tape, B. C. Forbes, P. </a:t>
            </a:r>
            <a:r>
              <a:rPr lang="en-US" sz="1200" dirty="0" err="1">
                <a:solidFill>
                  <a:schemeClr val="bg1"/>
                </a:solidFill>
              </a:rPr>
              <a:t>Ropars</a:t>
            </a:r>
            <a:r>
              <a:rPr lang="en-US" sz="1200" dirty="0">
                <a:solidFill>
                  <a:schemeClr val="bg1"/>
                </a:solidFill>
              </a:rPr>
              <a:t>, E. Levesque, B. </a:t>
            </a:r>
            <a:r>
              <a:rPr lang="en-US" sz="1200" dirty="0" err="1">
                <a:solidFill>
                  <a:schemeClr val="bg1"/>
                </a:solidFill>
              </a:rPr>
              <a:t>Elberling</a:t>
            </a:r>
            <a:r>
              <a:rPr lang="en-US" sz="1200" dirty="0">
                <a:solidFill>
                  <a:schemeClr val="bg1"/>
                </a:solidFill>
              </a:rPr>
              <a:t>, S. Angers-</a:t>
            </a:r>
            <a:r>
              <a:rPr lang="en-US" sz="1200" dirty="0" err="1">
                <a:solidFill>
                  <a:schemeClr val="bg1"/>
                </a:solidFill>
              </a:rPr>
              <a:t>Blondin</a:t>
            </a:r>
            <a:r>
              <a:rPr lang="en-US" sz="1200" dirty="0">
                <a:solidFill>
                  <a:schemeClr val="bg1"/>
                </a:solidFill>
              </a:rPr>
              <a:t>, J. S. Boyle, S. Boudreau, N. Boulanger-</a:t>
            </a:r>
            <a:r>
              <a:rPr lang="en-US" sz="1200" dirty="0" err="1">
                <a:solidFill>
                  <a:schemeClr val="bg1"/>
                </a:solidFill>
              </a:rPr>
              <a:t>Lapointe</a:t>
            </a:r>
            <a:r>
              <a:rPr lang="en-US" sz="1200" dirty="0">
                <a:solidFill>
                  <a:schemeClr val="bg1"/>
                </a:solidFill>
              </a:rPr>
              <a:t>, C. Gamm, M. </a:t>
            </a:r>
            <a:r>
              <a:rPr lang="en-US" sz="1200" dirty="0" err="1">
                <a:solidFill>
                  <a:schemeClr val="bg1"/>
                </a:solidFill>
              </a:rPr>
              <a:t>Hallinger</a:t>
            </a:r>
            <a:r>
              <a:rPr lang="en-US" sz="1200" dirty="0">
                <a:solidFill>
                  <a:schemeClr val="bg1"/>
                </a:solidFill>
              </a:rPr>
              <a:t>, G. </a:t>
            </a:r>
            <a:r>
              <a:rPr lang="en-US" sz="1200" dirty="0" err="1">
                <a:solidFill>
                  <a:schemeClr val="bg1"/>
                </a:solidFill>
              </a:rPr>
              <a:t>Rachlewicz</a:t>
            </a:r>
            <a:r>
              <a:rPr lang="en-US" sz="1200" dirty="0">
                <a:solidFill>
                  <a:schemeClr val="bg1"/>
                </a:solidFill>
              </a:rPr>
              <a:t>, A. Young, P. Zetterberg &amp; J. M. Welker (2020) Divergence of Arctic shrub growth associated with sea ice decline. Proceedings of the National Academy of Sciences of the United States of America, 117, 33334-33344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Kharuk</a:t>
            </a:r>
            <a:r>
              <a:rPr lang="en-US" sz="1200" dirty="0">
                <a:solidFill>
                  <a:schemeClr val="bg1"/>
                </a:solidFill>
              </a:rPr>
              <a:t>, V. I. &amp; E. I. </a:t>
            </a:r>
            <a:r>
              <a:rPr lang="en-US" sz="1200" dirty="0" err="1">
                <a:solidFill>
                  <a:schemeClr val="bg1"/>
                </a:solidFill>
              </a:rPr>
              <a:t>Ponomarev</a:t>
            </a:r>
            <a:r>
              <a:rPr lang="en-US" sz="1200" dirty="0">
                <a:solidFill>
                  <a:schemeClr val="bg1"/>
                </a:solidFill>
              </a:rPr>
              <a:t> (2017) Spatiotemporal characteristics of wildfire frequency and relative area burned in larch-dominated forests of Central Siberia. Russian Journal of Ecology, 48, 507-512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Lang, A., S. T. Yang &amp; E. </a:t>
            </a:r>
            <a:r>
              <a:rPr lang="en-US" sz="1200" dirty="0" err="1">
                <a:solidFill>
                  <a:schemeClr val="bg1"/>
                </a:solidFill>
              </a:rPr>
              <a:t>Kaas</a:t>
            </a:r>
            <a:r>
              <a:rPr lang="en-US" sz="1200" dirty="0">
                <a:solidFill>
                  <a:schemeClr val="bg1"/>
                </a:solidFill>
              </a:rPr>
              <a:t> (2017) Sea ice thickness and recent Arctic warming. Geophysical Research Letters, 44, 409-418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Ohata</a:t>
            </a:r>
            <a:r>
              <a:rPr lang="en-US" sz="1200" dirty="0">
                <a:solidFill>
                  <a:schemeClr val="bg1"/>
                </a:solidFill>
              </a:rPr>
              <a:t>, S., M. Koike, A. Yoshida, N. </a:t>
            </a:r>
            <a:r>
              <a:rPr lang="en-US" sz="1200" dirty="0" err="1">
                <a:solidFill>
                  <a:schemeClr val="bg1"/>
                </a:solidFill>
              </a:rPr>
              <a:t>Moteki</a:t>
            </a:r>
            <a:r>
              <a:rPr lang="en-US" sz="1200" dirty="0">
                <a:solidFill>
                  <a:schemeClr val="bg1"/>
                </a:solidFill>
              </a:rPr>
              <a:t>, K. Adachi, N. </a:t>
            </a:r>
            <a:r>
              <a:rPr lang="en-US" sz="1200" dirty="0" err="1">
                <a:solidFill>
                  <a:schemeClr val="bg1"/>
                </a:solidFill>
              </a:rPr>
              <a:t>Oshima</a:t>
            </a:r>
            <a:r>
              <a:rPr lang="en-US" sz="1200" dirty="0">
                <a:solidFill>
                  <a:schemeClr val="bg1"/>
                </a:solidFill>
              </a:rPr>
              <a:t>, H. Matsui, O. </a:t>
            </a:r>
            <a:r>
              <a:rPr lang="en-US" sz="1200" dirty="0" err="1">
                <a:solidFill>
                  <a:schemeClr val="bg1"/>
                </a:solidFill>
              </a:rPr>
              <a:t>Eppers</a:t>
            </a:r>
            <a:r>
              <a:rPr lang="en-US" sz="1200" dirty="0">
                <a:solidFill>
                  <a:schemeClr val="bg1"/>
                </a:solidFill>
              </a:rPr>
              <a:t>, H. </a:t>
            </a:r>
            <a:r>
              <a:rPr lang="en-US" sz="1200" dirty="0" err="1">
                <a:solidFill>
                  <a:schemeClr val="bg1"/>
                </a:solidFill>
              </a:rPr>
              <a:t>Bozem</a:t>
            </a:r>
            <a:r>
              <a:rPr lang="en-US" sz="1200" dirty="0">
                <a:solidFill>
                  <a:schemeClr val="bg1"/>
                </a:solidFill>
              </a:rPr>
              <a:t>, M. </a:t>
            </a:r>
            <a:r>
              <a:rPr lang="en-US" sz="1200" dirty="0" err="1">
                <a:solidFill>
                  <a:schemeClr val="bg1"/>
                </a:solidFill>
              </a:rPr>
              <a:t>Zanatta</a:t>
            </a:r>
            <a:r>
              <a:rPr lang="en-US" sz="1200" dirty="0">
                <a:solidFill>
                  <a:schemeClr val="bg1"/>
                </a:solidFill>
              </a:rPr>
              <a:t> &amp; A. B. </a:t>
            </a:r>
            <a:r>
              <a:rPr lang="en-US" sz="1200" dirty="0" err="1">
                <a:solidFill>
                  <a:schemeClr val="bg1"/>
                </a:solidFill>
              </a:rPr>
              <a:t>Herber</a:t>
            </a:r>
            <a:r>
              <a:rPr lang="en-US" sz="1200" dirty="0">
                <a:solidFill>
                  <a:schemeClr val="bg1"/>
                </a:solidFill>
              </a:rPr>
              <a:t> (2021) Arctic black carbon during </a:t>
            </a:r>
            <a:r>
              <a:rPr lang="en-US" sz="1200" dirty="0" err="1">
                <a:solidFill>
                  <a:schemeClr val="bg1"/>
                </a:solidFill>
              </a:rPr>
              <a:t>PAMARCMiP</a:t>
            </a:r>
            <a:r>
              <a:rPr lang="en-US" sz="1200" dirty="0">
                <a:solidFill>
                  <a:schemeClr val="bg1"/>
                </a:solidFill>
              </a:rPr>
              <a:t> 2018 and previous aircraft experiments in spring. Atmospheric Chemistry and Physics, 21, 15861-15881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Preliminary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1" y="838201"/>
            <a:ext cx="69543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CLS AR(1)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2221" y="2057400"/>
                <a:ext cx="7893843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𝑬𝒒𝒖𝒂𝒕𝒊𝒐𝒏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 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the observed value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represents a fitted intercept,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AR(1) autoregressive relationship between the current and prior observed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prior year’s observed value,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relationship between the current observed value and the current year,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current year,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(0, 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observational error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21" y="2057400"/>
                <a:ext cx="7893843" cy="2723823"/>
              </a:xfrm>
              <a:prstGeom prst="rect">
                <a:avLst/>
              </a:prstGeom>
              <a:blipFill>
                <a:blip r:embed="rId2"/>
                <a:stretch>
                  <a:fillRect l="-695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4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Error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343" y="2057400"/>
                <a:ext cx="82296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𝑬𝒒𝒖𝒂𝒕𝒊𝒐𝒏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the fitted time trend for Arctic sea ice extent at pixel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extracted using the CLS analysis (Equation 1),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a vector of inputs for the selected explanatory variables for pixel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a vector of fitted coefficients for the explanatory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a vector containing pairwise pixel covariance between pixel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all other pixels,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a vector containing the geographically weighted relationship between pixel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all other pixels.</a:t>
                </a:r>
                <a:endParaRPr lang="en-US" sz="1600" dirty="0">
                  <a:solidFill>
                    <a:schemeClr val="bg1"/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3" y="2057400"/>
                <a:ext cx="8229600" cy="3139321"/>
              </a:xfrm>
              <a:prstGeom prst="rect">
                <a:avLst/>
              </a:prstGeom>
              <a:blipFill>
                <a:blip r:embed="rId2"/>
                <a:stretch>
                  <a:fillRect l="-593" b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9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AR(1) Errors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1443" y="1371600"/>
                <a:ext cx="8915400" cy="4632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𝑬𝒒𝒖𝒂𝒕𝒊𝒐𝒏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 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𝝐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𝝐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𝝆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the response variable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represents a fitted intercept,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relationship between the response variable value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value for predictor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value of predictor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relationship between the response variable value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value for predictor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value of predictor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AR(1) temporally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autocorrelated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observational error,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the AR(1)  relationship between the error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the error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represents the error at time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(0, 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represents auxiliary model error at 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3" y="1371600"/>
                <a:ext cx="8915400" cy="4632166"/>
              </a:xfrm>
              <a:prstGeom prst="rect">
                <a:avLst/>
              </a:prstGeom>
              <a:blipFill>
                <a:blip r:embed="rId2"/>
                <a:stretch>
                  <a:fillRect l="-616" r="-958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1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043" y="10668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Changing Arctic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Chapters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Implications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Acknowledgments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43" y="2209800"/>
            <a:ext cx="3231357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Changing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Minimum Arctic Sea Ice extent  has declined by 45% over the last 40 years. (Onarheim et al. 2018)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Changing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Minimum Arctic Sea Ice extent  has declined by 45% over the last 40 years. (Onarheim et al. 2018)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Circumboreal burnt </a:t>
            </a:r>
            <a:r>
              <a:rPr lang="en-US" sz="2800" dirty="0">
                <a:solidFill>
                  <a:schemeClr val="bg1"/>
                </a:solidFill>
              </a:rPr>
              <a:t>area has increased over last several decades. (Walker et al. 2019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Changing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14" y="1143000"/>
            <a:ext cx="8374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Minimum Arctic Sea Ice extent  has declined by 45% over the last 40 years. (Onarheim et al. 2018)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Circumboreal burnt </a:t>
            </a:r>
            <a:r>
              <a:rPr lang="en-US" sz="2800" dirty="0">
                <a:solidFill>
                  <a:schemeClr val="bg1"/>
                </a:solidFill>
              </a:rPr>
              <a:t>area has increased over last several decades. (Walker et al. 2019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Boreal and Arctic wildfires are a major producer of black carbon. </a:t>
            </a:r>
            <a:r>
              <a:rPr lang="en-US" sz="2800" dirty="0">
                <a:solidFill>
                  <a:schemeClr val="bg1"/>
                </a:solidFill>
              </a:rPr>
              <a:t>(Kang et al.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S_CONSERVATION_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SILVIS_CONSERVATION_LAYOUT</Template>
  <TotalTime>16293</TotalTime>
  <Words>3380</Words>
  <Application>Microsoft Office PowerPoint</Application>
  <PresentationFormat>On-screen Show (4:3)</PresentationFormat>
  <Paragraphs>433</Paragraphs>
  <Slides>58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Book Antiqua</vt:lpstr>
      <vt:lpstr>Calibri</vt:lpstr>
      <vt:lpstr>Cambria Math</vt:lpstr>
      <vt:lpstr>Times New Roman</vt:lpstr>
      <vt:lpstr>SILVIS_CONSERVATION_LAYOUT</vt:lpstr>
      <vt:lpstr>Preliminary Exam Presentation</vt:lpstr>
      <vt:lpstr>Outline</vt:lpstr>
      <vt:lpstr>Outline</vt:lpstr>
      <vt:lpstr>Overview</vt:lpstr>
      <vt:lpstr>Background</vt:lpstr>
      <vt:lpstr>Outline</vt:lpstr>
      <vt:lpstr>A Changing Arctic</vt:lpstr>
      <vt:lpstr>A Changing Arctic</vt:lpstr>
      <vt:lpstr>A Changing Arctic</vt:lpstr>
      <vt:lpstr>A Changing Arctic</vt:lpstr>
      <vt:lpstr>Overview</vt:lpstr>
      <vt:lpstr>Outline</vt:lpstr>
      <vt:lpstr>Chapters</vt:lpstr>
      <vt:lpstr>Chapter 1</vt:lpstr>
      <vt:lpstr>Rationale</vt:lpstr>
      <vt:lpstr>Rationale</vt:lpstr>
      <vt:lpstr>Rationale</vt:lpstr>
      <vt:lpstr>Rationale</vt:lpstr>
      <vt:lpstr>Overview</vt:lpstr>
      <vt:lpstr>Chapter 1: Drivers of Ice Loss</vt:lpstr>
      <vt:lpstr>Study Area</vt:lpstr>
      <vt:lpstr>Chapter 1: Preliminary Results</vt:lpstr>
      <vt:lpstr>Chapter 2</vt:lpstr>
      <vt:lpstr>Chapter 2: Ice – Fire Relationship</vt:lpstr>
      <vt:lpstr>Overview</vt:lpstr>
      <vt:lpstr>Rationale</vt:lpstr>
      <vt:lpstr>Rationale</vt:lpstr>
      <vt:lpstr>Rationale</vt:lpstr>
      <vt:lpstr>Study Area</vt:lpstr>
      <vt:lpstr>Chapter 2 Analysis Flowchart</vt:lpstr>
      <vt:lpstr>Chapter 2 Analysis Flowchart</vt:lpstr>
      <vt:lpstr>Chapter 2 Analysis Flowchart</vt:lpstr>
      <vt:lpstr>Chapter 2 Analysis Flowchart</vt:lpstr>
      <vt:lpstr>Chapter 2 Preliminary Results</vt:lpstr>
      <vt:lpstr>Chapter 2: Fire Mapping</vt:lpstr>
      <vt:lpstr>Chapter 2: Fire Mapping</vt:lpstr>
      <vt:lpstr>Chapter 2: Fire Mapping</vt:lpstr>
      <vt:lpstr>Overview</vt:lpstr>
      <vt:lpstr>Chapter 3</vt:lpstr>
      <vt:lpstr>Rationale</vt:lpstr>
      <vt:lpstr>Rationale</vt:lpstr>
      <vt:lpstr>Rationale</vt:lpstr>
      <vt:lpstr>Rationale</vt:lpstr>
      <vt:lpstr>Overview</vt:lpstr>
      <vt:lpstr>Chapter 3: Smoke – Albedo Relationship</vt:lpstr>
      <vt:lpstr>Chapter 3 Analysis Flowchart</vt:lpstr>
      <vt:lpstr>Chapter 3 Analysis Flowchart</vt:lpstr>
      <vt:lpstr>Chapter 3 Analysis Flowchart</vt:lpstr>
      <vt:lpstr>Chapter 3 Analysis Flowchart</vt:lpstr>
      <vt:lpstr>Outline</vt:lpstr>
      <vt:lpstr>Significance</vt:lpstr>
      <vt:lpstr>Outline</vt:lpstr>
      <vt:lpstr>Acknowledgements</vt:lpstr>
      <vt:lpstr>Sources</vt:lpstr>
      <vt:lpstr>Chapter 2 Preliminary Results</vt:lpstr>
      <vt:lpstr>CLS AR(1) Model</vt:lpstr>
      <vt:lpstr>Spatial Error Model</vt:lpstr>
      <vt:lpstr>Model With AR(1) Errors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Connor Stephens</cp:lastModifiedBy>
  <cp:revision>260</cp:revision>
  <dcterms:created xsi:type="dcterms:W3CDTF">2015-12-16T20:22:17Z</dcterms:created>
  <dcterms:modified xsi:type="dcterms:W3CDTF">2021-12-12T23:09:19Z</dcterms:modified>
</cp:coreProperties>
</file>