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946" r:id="rId2"/>
    <p:sldId id="938" r:id="rId3"/>
    <p:sldId id="959" r:id="rId4"/>
    <p:sldId id="940" r:id="rId5"/>
    <p:sldId id="951" r:id="rId6"/>
    <p:sldId id="952" r:id="rId7"/>
    <p:sldId id="953" r:id="rId8"/>
    <p:sldId id="944" r:id="rId9"/>
    <p:sldId id="956" r:id="rId10"/>
    <p:sldId id="962" r:id="rId11"/>
    <p:sldId id="950" r:id="rId12"/>
    <p:sldId id="9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PFOCH" initials="KP" lastIdx="1" clrIdx="0">
    <p:extLst>
      <p:ext uri="{19B8F6BF-5375-455C-9EA6-DF929625EA0E}">
        <p15:presenceInfo xmlns:p15="http://schemas.microsoft.com/office/powerpoint/2012/main" userId="KIRA PFO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404040"/>
    <a:srgbClr val="000000"/>
    <a:srgbClr val="0D2481"/>
    <a:srgbClr val="008299"/>
    <a:srgbClr val="24C141"/>
    <a:srgbClr val="F79646"/>
    <a:srgbClr val="71F093"/>
    <a:srgbClr val="23E119"/>
    <a:srgbClr val="F3E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7314" autoAdjust="0"/>
  </p:normalViewPr>
  <p:slideViewPr>
    <p:cSldViewPr snapToGrid="0">
      <p:cViewPr varScale="1">
        <p:scale>
          <a:sx n="64" d="100"/>
          <a:sy n="64" d="100"/>
        </p:scale>
        <p:origin x="23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282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8CEC2-8D3E-4DF9-BCAB-6F828C57854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8B98B-00BD-4FF8-BCF1-E66B0A30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6BF-B9AB-4D68-9CE0-EC727F81B46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ED96-D36E-4604-ADC6-3712543F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1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" y="0"/>
            <a:ext cx="12172951" cy="1066800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03" y="6368714"/>
            <a:ext cx="1187336" cy="3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106243" y="6283147"/>
            <a:ext cx="5856209" cy="481998"/>
            <a:chOff x="130627" y="6505162"/>
            <a:chExt cx="5856209" cy="48199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52954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chemeClr val="bg1"/>
                  </a:solidFill>
                </a:rPr>
                <a:t>Spatial Analysis for Conservation and 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7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50516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SILVIS Lab</a:t>
              </a:r>
            </a:p>
          </p:txBody>
        </p: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BEC716CB-BCA9-4812-B0D9-9DDA359A0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431128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bg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" y="0"/>
            <a:ext cx="12172951" cy="1066800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96" y="6378380"/>
            <a:ext cx="1187336" cy="3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106243" y="6283147"/>
            <a:ext cx="5856209" cy="481998"/>
            <a:chOff x="130627" y="6505162"/>
            <a:chExt cx="5856209" cy="48199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52954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Spatial Analysis for Conservation and 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7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50516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SILVIS Lab</a:t>
              </a:r>
            </a:p>
          </p:txBody>
        </p:sp>
      </p:grp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F6F9A7-B5E1-41E6-9029-D656E3C9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1801974"/>
            <a:ext cx="10978773" cy="414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7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1BD1F8-2785-4031-B00B-31FB9729295F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1660622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65" y="6305144"/>
            <a:ext cx="1435008" cy="4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182643" y="6236581"/>
            <a:ext cx="5837157" cy="488348"/>
            <a:chOff x="149679" y="6498812"/>
            <a:chExt cx="5837157" cy="48834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BEC716CB-BCA9-4812-B0D9-9DDA359A0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457055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bg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62B0171-4F85-49AB-BEEF-C71E4AEFBE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849" y="37789"/>
            <a:ext cx="735524" cy="1156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F960BE-25FF-4740-A37A-B21F481B5E4F}"/>
              </a:ext>
            </a:extLst>
          </p:cNvPr>
          <p:cNvSpPr txBox="1"/>
          <p:nvPr userDrawn="1"/>
        </p:nvSpPr>
        <p:spPr>
          <a:xfrm>
            <a:off x="710565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-Madison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A4D883-07BB-4878-A368-F01882AF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08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F18904-CDC7-4995-B194-9FB5407F4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3031"/>
          <a:stretch/>
        </p:blipFill>
        <p:spPr>
          <a:xfrm>
            <a:off x="-952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" y="0"/>
            <a:ext cx="12172951" cy="1066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378" y="6368715"/>
            <a:ext cx="1187336" cy="3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106243" y="6283147"/>
            <a:ext cx="5856209" cy="481998"/>
            <a:chOff x="130627" y="6505162"/>
            <a:chExt cx="5856209" cy="48199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52954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chemeClr val="bg1"/>
                  </a:solidFill>
                </a:rPr>
                <a:t>Spatial Analysis for Conservation and 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7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50516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SILVIS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82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1BD1F8-2785-4031-B00B-31FB9729295F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BEC716CB-BCA9-4812-B0D9-9DDA359A0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457055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bg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62B0171-4F85-49AB-BEEF-C71E4AEFBE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F960BE-25FF-4740-A37A-B21F481B5E4F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9E24FA-43AF-4F4E-9FFB-900A53166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DE6BE6-1032-4363-A907-9ABEFD9F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42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1BD1F8-2785-4031-B00B-31FB9729295F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BEC716CB-BCA9-4812-B0D9-9DDA359A0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457055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bg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62B0171-4F85-49AB-BEEF-C71E4AEFBE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F960BE-25FF-4740-A37A-B21F481B5E4F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9E24FA-43AF-4F4E-9FFB-900A53166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DE6BE6-1032-4363-A907-9ABEFD9F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44" y="487382"/>
            <a:ext cx="11773256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59" y="139007"/>
            <a:ext cx="1904268" cy="6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4F4573-A079-41E9-A5C7-EB5C5AFDC272}"/>
              </a:ext>
            </a:extLst>
          </p:cNvPr>
          <p:cNvGrpSpPr/>
          <p:nvPr userDrawn="1"/>
        </p:nvGrpSpPr>
        <p:grpSpPr>
          <a:xfrm>
            <a:off x="239791" y="6236995"/>
            <a:ext cx="5856209" cy="481998"/>
            <a:chOff x="130627" y="6505162"/>
            <a:chExt cx="5856209" cy="481998"/>
          </a:xfrm>
        </p:grpSpPr>
        <p:sp>
          <p:nvSpPr>
            <p:cNvPr id="13" name="Subtitle 2"/>
            <p:cNvSpPr txBox="1">
              <a:spLocks/>
            </p:cNvSpPr>
            <p:nvPr userDrawn="1"/>
          </p:nvSpPr>
          <p:spPr>
            <a:xfrm>
              <a:off x="572228" y="6752954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chemeClr val="bg1"/>
                  </a:solidFill>
                </a:rPr>
                <a:t>Spatial Analysis for Conservation and Sustainability</a:t>
              </a:r>
            </a:p>
          </p:txBody>
        </p:sp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0DD1AB66-7028-404D-A0D9-3E4D05D3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7" y="6518748"/>
              <a:ext cx="431105" cy="4684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9CA716-3147-4289-9C86-7616265B267F}"/>
                </a:ext>
              </a:extLst>
            </p:cNvPr>
            <p:cNvSpPr txBox="1"/>
            <p:nvPr userDrawn="1"/>
          </p:nvSpPr>
          <p:spPr>
            <a:xfrm>
              <a:off x="561732" y="650516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SILVIS Lab</a:t>
              </a:r>
            </a:p>
          </p:txBody>
        </p:sp>
      </p:grpSp>
      <p:sp>
        <p:nvSpPr>
          <p:cNvPr id="8" name="Textfeld 5">
            <a:extLst>
              <a:ext uri="{FF2B5EF4-FFF2-40B4-BE49-F238E27FC236}">
                <a16:creationId xmlns:a16="http://schemas.microsoft.com/office/drawing/2014/main" id="{BEC716CB-BCA9-4812-B0D9-9DDA359A0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457055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bg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8006C5-4D9C-452C-83A1-8024E6AC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1801974"/>
            <a:ext cx="10978773" cy="414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31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D580F7-4FDA-41D1-9907-6BB7706CCEDC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E75FA-1680-4DC4-8434-76A3FD035EB5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E8ECD7EF-B96D-4225-829D-B7C9B39A36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BF3D6F8B-0FA1-4FFF-9487-D7BCE8581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6DD0CD-7BBD-4531-AA05-EE1692B3DC30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67339FB-A42D-4636-A686-1D5C8787A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A5553E-8BC1-4051-BAF2-49A352260F37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8D42DB-53BB-43F3-940B-841DDE09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5BD0207-8F25-4D1F-9E67-0F8C4DA1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9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8D42DB-53BB-43F3-940B-841DDE09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5BD0207-8F25-4D1F-9E67-0F8C4DA1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C1380F-AB08-455E-AF7C-23C8EC272D50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81C96-B03D-43F4-8D58-D629543B48B8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54578B26-DF87-4EF0-947F-D361692353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C5E7AE6B-C6CB-43BF-9F28-C67A0662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9DFC55-35AD-432E-AAA6-CF9E65BF32B9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A2DDDA0D-709C-4734-AFCF-3713E8473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2DB7FE-299B-4DD1-98D6-F3EAD358FA3C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</p:spTree>
    <p:extLst>
      <p:ext uri="{BB962C8B-B14F-4D97-AF65-F5344CB8AC3E}">
        <p14:creationId xmlns:p14="http://schemas.microsoft.com/office/powerpoint/2010/main" val="41586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8D42DB-53BB-43F3-940B-841DDE09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5BD0207-8F25-4D1F-9E67-0F8C4DA1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1"/>
            <a:ext cx="10978773" cy="39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C1380F-AB08-455E-AF7C-23C8EC272D50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81C96-B03D-43F4-8D58-D629543B48B8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  <a:solidFill>
            <a:srgbClr val="2E2E2E"/>
          </a:solidFill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54578B26-DF87-4EF0-947F-D361692353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C5E7AE6B-C6CB-43BF-9F28-C67A0662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  <a:grpFill/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9DFC55-35AD-432E-AAA6-CF9E65BF32B9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A2DDDA0D-709C-4734-AFCF-3713E8473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2DB7FE-299B-4DD1-98D6-F3EAD358FA3C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</p:spTree>
    <p:extLst>
      <p:ext uri="{BB962C8B-B14F-4D97-AF65-F5344CB8AC3E}">
        <p14:creationId xmlns:p14="http://schemas.microsoft.com/office/powerpoint/2010/main" val="314192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8D42DB-53BB-43F3-940B-841DDE09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5BD0207-8F25-4D1F-9E67-0F8C4DA1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C1380F-AB08-455E-AF7C-23C8EC272D50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81C96-B03D-43F4-8D58-D629543B48B8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54578B26-DF87-4EF0-947F-D361692353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C5E7AE6B-C6CB-43BF-9F28-C67A0662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9DFC55-35AD-432E-AAA6-CF9E65BF32B9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A2DDDA0D-709C-4734-AFCF-3713E8473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2DB7FE-299B-4DD1-98D6-F3EAD358FA3C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</p:spTree>
    <p:extLst>
      <p:ext uri="{BB962C8B-B14F-4D97-AF65-F5344CB8AC3E}">
        <p14:creationId xmlns:p14="http://schemas.microsoft.com/office/powerpoint/2010/main" val="28082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FACFA4-A8DD-4799-9AA6-9A2797A9A0A1}"/>
              </a:ext>
            </a:extLst>
          </p:cNvPr>
          <p:cNvSpPr/>
          <p:nvPr userDrawn="1"/>
        </p:nvSpPr>
        <p:spPr>
          <a:xfrm>
            <a:off x="0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BFF86BD-D66D-4A87-9AD5-580C54D4C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356" y="6553499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1136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fld id="{70CD9018-43B7-4F18-9B3D-472BF903EE90}" type="slidenum">
              <a:rPr lang="de-DE" altLang="de-DE" sz="1100" smtClean="0">
                <a:solidFill>
                  <a:schemeClr val="tx1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8D42DB-53BB-43F3-940B-841DDE09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5BD0207-8F25-4D1F-9E67-0F8C4DA1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1"/>
            <a:ext cx="10978773" cy="39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C1380F-AB08-455E-AF7C-23C8EC272D50}"/>
              </a:ext>
            </a:extLst>
          </p:cNvPr>
          <p:cNvSpPr/>
          <p:nvPr userDrawn="1"/>
        </p:nvSpPr>
        <p:spPr>
          <a:xfrm>
            <a:off x="-2" y="367777"/>
            <a:ext cx="12192001" cy="490304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81C96-B03D-43F4-8D58-D629543B48B8}"/>
              </a:ext>
            </a:extLst>
          </p:cNvPr>
          <p:cNvGrpSpPr/>
          <p:nvPr userDrawn="1"/>
        </p:nvGrpSpPr>
        <p:grpSpPr>
          <a:xfrm>
            <a:off x="220741" y="358252"/>
            <a:ext cx="5837157" cy="488348"/>
            <a:chOff x="149679" y="6498812"/>
            <a:chExt cx="5837157" cy="48834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54578B26-DF87-4EF0-947F-D361692353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2228" y="6775179"/>
              <a:ext cx="5414608" cy="1535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0" dirty="0">
                  <a:solidFill>
                    <a:schemeClr val="bg1"/>
                  </a:solidFill>
                </a:rPr>
                <a:t>Spatial Analysis for Conservation and </a:t>
              </a:r>
              <a:r>
                <a:rPr lang="en-US" sz="1000" b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Sustainability</a:t>
              </a:r>
            </a:p>
          </p:txBody>
        </p:sp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C5E7AE6B-C6CB-43BF-9F28-C67A0662C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9" y="6518748"/>
              <a:ext cx="431105" cy="4684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9DFC55-35AD-432E-AAA6-CF9E65BF32B9}"/>
                </a:ext>
              </a:extLst>
            </p:cNvPr>
            <p:cNvSpPr txBox="1"/>
            <p:nvPr userDrawn="1"/>
          </p:nvSpPr>
          <p:spPr>
            <a:xfrm>
              <a:off x="561732" y="6498812"/>
              <a:ext cx="254000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SILVIS Lab</a:t>
              </a:r>
            </a:p>
          </p:txBody>
        </p:sp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A2DDDA0D-709C-4734-AFCF-3713E8473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99" y="37789"/>
            <a:ext cx="735524" cy="1156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2DB7FE-299B-4DD1-98D6-F3EAD358FA3C}"/>
              </a:ext>
            </a:extLst>
          </p:cNvPr>
          <p:cNvSpPr txBox="1"/>
          <p:nvPr userDrawn="1"/>
        </p:nvSpPr>
        <p:spPr>
          <a:xfrm>
            <a:off x="7429501" y="42826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Wisconsin - Madison</a:t>
            </a:r>
          </a:p>
        </p:txBody>
      </p:sp>
    </p:spTree>
    <p:extLst>
      <p:ext uri="{BB962C8B-B14F-4D97-AF65-F5344CB8AC3E}">
        <p14:creationId xmlns:p14="http://schemas.microsoft.com/office/powerpoint/2010/main" val="14901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3" r:id="rId2"/>
    <p:sldLayoutId id="2147483714" r:id="rId3"/>
    <p:sldLayoutId id="2147483709" r:id="rId4"/>
    <p:sldLayoutId id="2147483716" r:id="rId5"/>
    <p:sldLayoutId id="2147483717" r:id="rId6"/>
    <p:sldLayoutId id="2147483718" r:id="rId7"/>
    <p:sldLayoutId id="2147483720" r:id="rId8"/>
    <p:sldLayoutId id="2147483719" r:id="rId9"/>
    <p:sldLayoutId id="2147483708" r:id="rId10"/>
    <p:sldLayoutId id="2147483710" r:id="rId11"/>
    <p:sldLayoutId id="2147483703" r:id="rId12"/>
    <p:sldLayoutId id="214748368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0C1F-106A-47CC-BC25-0780B8F2A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280" y="2385353"/>
            <a:ext cx="9789839" cy="1624812"/>
          </a:xfrm>
        </p:spPr>
        <p:txBody>
          <a:bodyPr>
            <a:noAutofit/>
          </a:bodyPr>
          <a:lstStyle/>
          <a:p>
            <a:r>
              <a:rPr lang="en-US" dirty="0"/>
              <a:t>Changing fire regimes due to WUI growth in Mediterranean landscapes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A00B-92F8-4408-9055-3A1E8607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80" y="4326244"/>
            <a:ext cx="8236170" cy="90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Kira A. Pfoch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818A0-3836-4E82-8C8C-443EA6C9129F}"/>
              </a:ext>
            </a:extLst>
          </p:cNvPr>
          <p:cNvSpPr txBox="1">
            <a:spLocks/>
          </p:cNvSpPr>
          <p:nvPr/>
        </p:nvSpPr>
        <p:spPr>
          <a:xfrm>
            <a:off x="859280" y="5236211"/>
            <a:ext cx="6423553" cy="70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First Committee Meeting | March 2022</a:t>
            </a:r>
          </a:p>
        </p:txBody>
      </p:sp>
    </p:spTree>
    <p:extLst>
      <p:ext uri="{BB962C8B-B14F-4D97-AF65-F5344CB8AC3E}">
        <p14:creationId xmlns:p14="http://schemas.microsoft.com/office/powerpoint/2010/main" val="44799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FC89-DFF5-4B28-A4B5-D589BAC3E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E323-B555-4E74-B058-10BA2FEC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847834"/>
          </a:xfrm>
        </p:spPr>
        <p:txBody>
          <a:bodyPr>
            <a:normAutofit/>
          </a:bodyPr>
          <a:lstStyle/>
          <a:p>
            <a:r>
              <a:rPr lang="en-US" dirty="0"/>
              <a:t>Science</a:t>
            </a:r>
          </a:p>
          <a:p>
            <a:pPr lvl="1"/>
            <a:r>
              <a:rPr lang="en-US" dirty="0"/>
              <a:t>Cause of WUI growth &amp; relation to fire regimes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Landsat-based assessment of WUI &amp; trend analysis </a:t>
            </a:r>
          </a:p>
          <a:p>
            <a:r>
              <a:rPr lang="en-US" dirty="0"/>
              <a:t>Management/ Conservation</a:t>
            </a:r>
          </a:p>
          <a:p>
            <a:pPr lvl="1"/>
            <a:r>
              <a:rPr lang="en-US" dirty="0"/>
              <a:t>Fire regimes within certain areas</a:t>
            </a:r>
          </a:p>
        </p:txBody>
      </p:sp>
    </p:spTree>
    <p:extLst>
      <p:ext uri="{BB962C8B-B14F-4D97-AF65-F5344CB8AC3E}">
        <p14:creationId xmlns:p14="http://schemas.microsoft.com/office/powerpoint/2010/main" val="275232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3BBE-5125-49D8-851E-6BC5F9F81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7E55C1-C09F-47F1-AF50-D58BC308D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08302"/>
              </p:ext>
            </p:extLst>
          </p:nvPr>
        </p:nvGraphicFramePr>
        <p:xfrm>
          <a:off x="4102311" y="1788628"/>
          <a:ext cx="5352882" cy="4525966"/>
        </p:xfrm>
        <a:graphic>
          <a:graphicData uri="http://schemas.openxmlformats.org/drawingml/2006/table">
            <a:tbl>
              <a:tblPr/>
              <a:tblGrid>
                <a:gridCol w="605987">
                  <a:extLst>
                    <a:ext uri="{9D8B030D-6E8A-4147-A177-3AD203B41FA5}">
                      <a16:colId xmlns:a16="http://schemas.microsoft.com/office/drawing/2014/main" val="1966562073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2659372662"/>
                    </a:ext>
                  </a:extLst>
                </a:gridCol>
                <a:gridCol w="315618">
                  <a:extLst>
                    <a:ext uri="{9D8B030D-6E8A-4147-A177-3AD203B41FA5}">
                      <a16:colId xmlns:a16="http://schemas.microsoft.com/office/drawing/2014/main" val="1534752414"/>
                    </a:ext>
                  </a:extLst>
                </a:gridCol>
                <a:gridCol w="315618">
                  <a:extLst>
                    <a:ext uri="{9D8B030D-6E8A-4147-A177-3AD203B41FA5}">
                      <a16:colId xmlns:a16="http://schemas.microsoft.com/office/drawing/2014/main" val="657214742"/>
                    </a:ext>
                  </a:extLst>
                </a:gridCol>
                <a:gridCol w="315618">
                  <a:extLst>
                    <a:ext uri="{9D8B030D-6E8A-4147-A177-3AD203B41FA5}">
                      <a16:colId xmlns:a16="http://schemas.microsoft.com/office/drawing/2014/main" val="4065635211"/>
                    </a:ext>
                  </a:extLst>
                </a:gridCol>
                <a:gridCol w="719609">
                  <a:extLst>
                    <a:ext uri="{9D8B030D-6E8A-4147-A177-3AD203B41FA5}">
                      <a16:colId xmlns:a16="http://schemas.microsoft.com/office/drawing/2014/main" val="1120647201"/>
                    </a:ext>
                  </a:extLst>
                </a:gridCol>
                <a:gridCol w="719609">
                  <a:extLst>
                    <a:ext uri="{9D8B030D-6E8A-4147-A177-3AD203B41FA5}">
                      <a16:colId xmlns:a16="http://schemas.microsoft.com/office/drawing/2014/main" val="1031140595"/>
                    </a:ext>
                  </a:extLst>
                </a:gridCol>
                <a:gridCol w="719609">
                  <a:extLst>
                    <a:ext uri="{9D8B030D-6E8A-4147-A177-3AD203B41FA5}">
                      <a16:colId xmlns:a16="http://schemas.microsoft.com/office/drawing/2014/main" val="879912147"/>
                    </a:ext>
                  </a:extLst>
                </a:gridCol>
                <a:gridCol w="719609">
                  <a:extLst>
                    <a:ext uri="{9D8B030D-6E8A-4147-A177-3AD203B41FA5}">
                      <a16:colId xmlns:a16="http://schemas.microsoft.com/office/drawing/2014/main" val="1481011313"/>
                    </a:ext>
                  </a:extLst>
                </a:gridCol>
                <a:gridCol w="315618">
                  <a:extLst>
                    <a:ext uri="{9D8B030D-6E8A-4147-A177-3AD203B41FA5}">
                      <a16:colId xmlns:a16="http://schemas.microsoft.com/office/drawing/2014/main" val="2830768602"/>
                    </a:ext>
                  </a:extLst>
                </a:gridCol>
              </a:tblGrid>
              <a:tr h="11172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 Start</a:t>
                      </a:r>
                    </a:p>
                  </a:txBody>
                  <a:tcPr marL="9469" marR="9469" marT="946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Meeting</a:t>
                      </a:r>
                    </a:p>
                  </a:txBody>
                  <a:tcPr marL="9469" marR="9469" marT="946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</a:t>
                      </a:r>
                    </a:p>
                  </a:txBody>
                  <a:tcPr marL="9469" marR="9469" marT="946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Defense</a:t>
                      </a:r>
                    </a:p>
                  </a:txBody>
                  <a:tcPr marL="9469" marR="9469" marT="946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54514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85150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39985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08876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070761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55592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92761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731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78743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856882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57626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09923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51124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11291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5627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025019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24726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18028"/>
                  </a:ext>
                </a:extLst>
              </a:tr>
              <a:tr h="1893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469" marR="9469" marT="9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2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71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ED29-4302-423A-8124-2B7DB9946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495" y="1813774"/>
            <a:ext cx="10978773" cy="1066800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43AB9CA3-9748-43B5-9632-23A2016C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97DA7A-E5BF-4313-BE97-D0492B67BBC8}"/>
              </a:ext>
            </a:extLst>
          </p:cNvPr>
          <p:cNvSpPr txBox="1">
            <a:spLocks/>
          </p:cNvSpPr>
          <p:nvPr/>
        </p:nvSpPr>
        <p:spPr>
          <a:xfrm>
            <a:off x="529495" y="4694348"/>
            <a:ext cx="10978773" cy="1066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1305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0C1F-106A-47CC-BC25-0780B8F2A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A00B-92F8-4408-9055-3A1E86078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Wildland-Urban Interface (WUI)</a:t>
            </a:r>
          </a:p>
          <a:p>
            <a:pPr lvl="1"/>
            <a:r>
              <a:rPr lang="en-US" dirty="0"/>
              <a:t>housing development in/near wildland vegetation </a:t>
            </a:r>
          </a:p>
          <a:p>
            <a:pPr lvl="1"/>
            <a:r>
              <a:rPr lang="en-US" dirty="0"/>
              <a:t>Major LULCC </a:t>
            </a:r>
            <a:r>
              <a:rPr lang="en-US" sz="2800" dirty="0">
                <a:effectLst/>
              </a:rPr>
              <a:t>across the world</a:t>
            </a:r>
            <a:endParaRPr lang="en-US" dirty="0"/>
          </a:p>
          <a:p>
            <a:pPr lvl="1"/>
            <a:r>
              <a:rPr lang="en-US" dirty="0"/>
              <a:t>unique social-ecological 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effectLst/>
              </a:rPr>
              <a:t>WUI implications</a:t>
            </a:r>
          </a:p>
          <a:p>
            <a:pPr lvl="1"/>
            <a:r>
              <a:rPr lang="en-US" dirty="0">
                <a:effectLst/>
              </a:rPr>
              <a:t>Fragmentation/loss of habitat</a:t>
            </a:r>
          </a:p>
          <a:p>
            <a:pPr lvl="1"/>
            <a:r>
              <a:rPr lang="en-US" dirty="0">
                <a:effectLst/>
              </a:rPr>
              <a:t>biodiversity declines/ </a:t>
            </a:r>
            <a:r>
              <a:rPr lang="en-US" dirty="0"/>
              <a:t>invasive species</a:t>
            </a:r>
          </a:p>
          <a:p>
            <a:pPr lvl="1"/>
            <a:r>
              <a:rPr lang="en-US" dirty="0"/>
              <a:t>changing fire regimes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0E7E0-A3F4-4577-914E-C9E16926543C}"/>
              </a:ext>
            </a:extLst>
          </p:cNvPr>
          <p:cNvSpPr txBox="1"/>
          <p:nvPr/>
        </p:nvSpPr>
        <p:spPr>
          <a:xfrm>
            <a:off x="7036315" y="6152737"/>
            <a:ext cx="6281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Radeloff</a:t>
            </a:r>
            <a:r>
              <a:rPr lang="en-US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 (2005); Stewart et al (2007); </a:t>
            </a:r>
            <a:r>
              <a:rPr lang="en-US" sz="1200" b="1" i="1" dirty="0" err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Radeloff</a:t>
            </a:r>
            <a:r>
              <a:rPr lang="en-US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 (2018)</a:t>
            </a:r>
            <a:endParaRPr lang="en-US" sz="1200" i="1" dirty="0">
              <a:solidFill>
                <a:srgbClr val="40404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FD1686-3076-4D00-98EB-BCDC86AC5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255228"/>
            <a:ext cx="10978773" cy="1066800"/>
          </a:xfrm>
        </p:spPr>
        <p:txBody>
          <a:bodyPr/>
          <a:lstStyle/>
          <a:p>
            <a:r>
              <a:rPr lang="en-US" dirty="0"/>
              <a:t>Dissertation Chapters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1D528D-39B0-4404-8EB1-306D0B25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3418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Landsat-based WUI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Quantification of WUI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Drivers of WUI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Changing fire regimes in WUI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A9E0-4F1E-46A8-A342-B2D94587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74" y="3637991"/>
            <a:ext cx="3867516" cy="19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84997A-676B-429C-99B8-340BB1AF1FBD}"/>
              </a:ext>
            </a:extLst>
          </p:cNvPr>
          <p:cNvSpPr txBox="1"/>
          <p:nvPr/>
        </p:nvSpPr>
        <p:spPr>
          <a:xfrm>
            <a:off x="7793274" y="5735269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Burning Wildland-Urban Interface, </a:t>
            </a:r>
          </a:p>
          <a:p>
            <a:pPr algn="ctr"/>
            <a:r>
              <a:rPr lang="de-DE" sz="1200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https://texaswildfirerisk.com/the-wildland-urban-interface</a:t>
            </a:r>
          </a:p>
        </p:txBody>
      </p:sp>
    </p:spTree>
    <p:extLst>
      <p:ext uri="{BB962C8B-B14F-4D97-AF65-F5344CB8AC3E}">
        <p14:creationId xmlns:p14="http://schemas.microsoft.com/office/powerpoint/2010/main" val="52512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5418-1255-4597-A6A7-6613E5B13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1: WUI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6894-9D3D-49E8-9086-674E1D32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400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Title</a:t>
            </a:r>
            <a:r>
              <a:rPr lang="en-US" sz="2400" b="1" dirty="0"/>
              <a:t>: Mapping the Wildland-Urban Interfaces using spectral unmixing with Landsat imagery in Mediterranean landscapes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Research Questions: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How accurately can Wildland Urban Interface area be quantified using spectral unmixing with Landsat data in Mediterranean landscapes?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How does the Landsat-based WUI area compare to a building location-based WUI map?</a:t>
            </a:r>
          </a:p>
        </p:txBody>
      </p:sp>
    </p:spTree>
    <p:extLst>
      <p:ext uri="{BB962C8B-B14F-4D97-AF65-F5344CB8AC3E}">
        <p14:creationId xmlns:p14="http://schemas.microsoft.com/office/powerpoint/2010/main" val="287639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0C1F-106A-47CC-BC25-0780B8F2A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A00B-92F8-4408-9055-3A1E8607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2528581"/>
            <a:ext cx="5540380" cy="4329417"/>
          </a:xfrm>
        </p:spPr>
        <p:txBody>
          <a:bodyPr>
            <a:normAutofit/>
          </a:bodyPr>
          <a:lstStyle/>
          <a:p>
            <a:r>
              <a:rPr lang="en-US" dirty="0"/>
              <a:t>Landsat-based WUI map</a:t>
            </a:r>
          </a:p>
          <a:p>
            <a:r>
              <a:rPr lang="en-US" dirty="0"/>
              <a:t>Spectral unmixing of vegetation and impervious</a:t>
            </a:r>
          </a:p>
          <a:p>
            <a:r>
              <a:rPr lang="en-US" dirty="0"/>
              <a:t>Threshold-based WUI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F6854-74F3-447B-B5AB-20DD5288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6" y="1734887"/>
            <a:ext cx="5439382" cy="3977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05C53-DA04-4288-A908-C0574B83F9D3}"/>
              </a:ext>
            </a:extLst>
          </p:cNvPr>
          <p:cNvSpPr txBox="1"/>
          <p:nvPr/>
        </p:nvSpPr>
        <p:spPr>
          <a:xfrm>
            <a:off x="6248696" y="1440217"/>
            <a:ext cx="554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Bar-</a:t>
            </a:r>
            <a:r>
              <a:rPr lang="en-US" sz="1200" b="1" i="1" dirty="0" err="1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Massada</a:t>
            </a:r>
            <a:r>
              <a:rPr lang="en-US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 (2013)</a:t>
            </a:r>
            <a:r>
              <a:rPr lang="en-US" sz="1200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Using structure location as a basis for mapping the WUI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C5126-4D68-46BA-A4AE-27694AF152B8}"/>
              </a:ext>
            </a:extLst>
          </p:cNvPr>
          <p:cNvSpPr txBox="1"/>
          <p:nvPr/>
        </p:nvSpPr>
        <p:spPr>
          <a:xfrm>
            <a:off x="6410359" y="6018391"/>
            <a:ext cx="15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Impervious Fractions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9D314-76DE-448B-B646-AE06CF96BCD7}"/>
              </a:ext>
            </a:extLst>
          </p:cNvPr>
          <p:cNvSpPr txBox="1"/>
          <p:nvPr/>
        </p:nvSpPr>
        <p:spPr>
          <a:xfrm>
            <a:off x="8209259" y="6024475"/>
            <a:ext cx="161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Vegetation Fractions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EE83F-6E68-48DA-8458-4271E4098727}"/>
              </a:ext>
            </a:extLst>
          </p:cNvPr>
          <p:cNvSpPr txBox="1"/>
          <p:nvPr/>
        </p:nvSpPr>
        <p:spPr>
          <a:xfrm>
            <a:off x="10060284" y="5949239"/>
            <a:ext cx="1619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Distance to </a:t>
            </a:r>
            <a:br>
              <a:rPr lang="en-US" sz="1400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Vegetation Cluster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07F945-60EE-4C0F-8CFF-56E212A12B8D}"/>
              </a:ext>
            </a:extLst>
          </p:cNvPr>
          <p:cNvCxnSpPr>
            <a:cxnSpLocks/>
          </p:cNvCxnSpPr>
          <p:nvPr/>
        </p:nvCxnSpPr>
        <p:spPr>
          <a:xfrm>
            <a:off x="4396608" y="5868304"/>
            <a:ext cx="750224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184071-0245-4C7C-BA07-8685FCB411A8}"/>
              </a:ext>
            </a:extLst>
          </p:cNvPr>
          <p:cNvSpPr txBox="1"/>
          <p:nvPr/>
        </p:nvSpPr>
        <p:spPr>
          <a:xfrm>
            <a:off x="4410214" y="6018391"/>
            <a:ext cx="161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adaptation of the Method:</a:t>
            </a:r>
          </a:p>
        </p:txBody>
      </p:sp>
    </p:spTree>
    <p:extLst>
      <p:ext uri="{BB962C8B-B14F-4D97-AF65-F5344CB8AC3E}">
        <p14:creationId xmlns:p14="http://schemas.microsoft.com/office/powerpoint/2010/main" val="160050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5418-1255-4597-A6A7-6613E5B13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Quantifying WUI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6894-9D3D-49E8-9086-674E1D32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400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Title</a:t>
            </a:r>
            <a:r>
              <a:rPr lang="en-US" sz="2400" b="1" dirty="0"/>
              <a:t>: Mapping Wildland Urban Interface change with spectral unmixing and Landsat time series in Mediterranean landscapes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Research Questions: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How accurately can WUI growth be quantified using spectral unmixing and Landsat time series?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How did WUI grow from 1990 to 2021 in Mediterranean landscapes such as California, western Australia, Chile, South Africa, and Europe?</a:t>
            </a:r>
          </a:p>
        </p:txBody>
      </p:sp>
    </p:spTree>
    <p:extLst>
      <p:ext uri="{BB962C8B-B14F-4D97-AF65-F5344CB8AC3E}">
        <p14:creationId xmlns:p14="http://schemas.microsoft.com/office/powerpoint/2010/main" val="167319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5418-1255-4597-A6A7-6613E5B13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3: Quantifying WUI change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6894-9D3D-49E8-9086-674E1D32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400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Title</a:t>
            </a:r>
            <a:r>
              <a:rPr lang="en-US" sz="2400" b="1" dirty="0"/>
              <a:t>: Comparing drivers of vegetation increase and housing growth in causing WUI area expansion across Mediterranean landscapes between 1990 and 2021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Research Questions: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Is the increase in wildland vegetation or buildings the reason for the expansion of WUI areal extent across the Mediterranean landscapes?</a:t>
            </a:r>
          </a:p>
        </p:txBody>
      </p:sp>
    </p:spTree>
    <p:extLst>
      <p:ext uri="{BB962C8B-B14F-4D97-AF65-F5344CB8AC3E}">
        <p14:creationId xmlns:p14="http://schemas.microsoft.com/office/powerpoint/2010/main" val="424808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5418-1255-4597-A6A7-6613E5B13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4: Fire regime change with WUI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E7DD73-619B-474C-9C5B-34914831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10978773" cy="400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Title</a:t>
            </a:r>
            <a:r>
              <a:rPr lang="en-US" sz="2400" b="1" dirty="0"/>
              <a:t>: Changing Fire Regimes in the Wildland-Urban Interfaces (WUI) in Mediterranean landscapes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Research Questions: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How did the fire regimes in the WUI areas change in Mediterranean landscapes?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Did burn severity and fire frequency increase or decrease as WUI grew?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Did intermix and interface WUI change similarly?</a:t>
            </a:r>
          </a:p>
        </p:txBody>
      </p:sp>
    </p:spTree>
    <p:extLst>
      <p:ext uri="{BB962C8B-B14F-4D97-AF65-F5344CB8AC3E}">
        <p14:creationId xmlns:p14="http://schemas.microsoft.com/office/powerpoint/2010/main" val="282729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5A4B-0D16-45D6-AB99-1C06DBE5D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Study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A29B-1753-44E1-B1CA-C525C708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528582"/>
            <a:ext cx="6279381" cy="3418098"/>
          </a:xfrm>
        </p:spPr>
        <p:txBody>
          <a:bodyPr/>
          <a:lstStyle/>
          <a:p>
            <a:r>
              <a:rPr lang="en-US" dirty="0"/>
              <a:t>Mediterranean Environment:</a:t>
            </a:r>
          </a:p>
          <a:p>
            <a:pPr lvl="1"/>
            <a:r>
              <a:rPr lang="en-US" dirty="0"/>
              <a:t>hot/ dry summer</a:t>
            </a:r>
          </a:p>
          <a:p>
            <a:pPr lvl="1"/>
            <a:r>
              <a:rPr lang="en-US" dirty="0"/>
              <a:t>cool/ wet winter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Australia, California, Chile, </a:t>
            </a:r>
            <a:br>
              <a:rPr lang="en-US" dirty="0"/>
            </a:br>
            <a:r>
              <a:rPr lang="en-US" dirty="0"/>
              <a:t> S-W Europe, S &amp; NW Africa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6767E-33C5-4C63-B553-12E16B3A837C}"/>
              </a:ext>
            </a:extLst>
          </p:cNvPr>
          <p:cNvSpPr txBox="1"/>
          <p:nvPr/>
        </p:nvSpPr>
        <p:spPr>
          <a:xfrm>
            <a:off x="6584641" y="5952463"/>
            <a:ext cx="554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Olson et al (2001)</a:t>
            </a:r>
            <a:r>
              <a:rPr lang="en-US" sz="1200" i="1" dirty="0">
                <a:solidFill>
                  <a:srgbClr val="40404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Terrestrial ecoregions of the world: a new map of life on Earth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947281A-A67B-4C7A-9CE4-1649E0E09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64" y="2322028"/>
            <a:ext cx="5727511" cy="35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73155"/>
      </p:ext>
    </p:extLst>
  </p:cSld>
  <p:clrMapOvr>
    <a:masterClrMapping/>
  </p:clrMapOvr>
</p:sld>
</file>

<file path=ppt/theme/theme1.xml><?xml version="1.0" encoding="utf-8"?>
<a:theme xmlns:a="http://schemas.openxmlformats.org/drawingml/2006/main" name="SILVIS_CONSERVATION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679</Words>
  <Application>Microsoft Office PowerPoint</Application>
  <PresentationFormat>Widescreen</PresentationFormat>
  <Paragraphs>270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Lato</vt:lpstr>
      <vt:lpstr>Verdana</vt:lpstr>
      <vt:lpstr>Wingdings</vt:lpstr>
      <vt:lpstr>SILVIS_CONSERVATION_LAYOUT</vt:lpstr>
      <vt:lpstr>Changing fire regimes due to WUI growth in Mediterranean landscapes</vt:lpstr>
      <vt:lpstr>Introduction</vt:lpstr>
      <vt:lpstr>Dissertation Chapters</vt:lpstr>
      <vt:lpstr>Chapter 1: WUI mapping</vt:lpstr>
      <vt:lpstr>Proposed Analysis </vt:lpstr>
      <vt:lpstr>Chapter 2: Quantifying WUI change </vt:lpstr>
      <vt:lpstr>Chapter 3: Quantifying WUI change drivers </vt:lpstr>
      <vt:lpstr>Chapter 4: Fire regime change with WUI</vt:lpstr>
      <vt:lpstr>Potential Study Areas</vt:lpstr>
      <vt:lpstr>Significance</vt:lpstr>
      <vt:lpstr>Timeline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Kira Pfoch</cp:lastModifiedBy>
  <cp:revision>728</cp:revision>
  <dcterms:created xsi:type="dcterms:W3CDTF">2015-12-16T20:22:17Z</dcterms:created>
  <dcterms:modified xsi:type="dcterms:W3CDTF">2022-03-30T16:16:36Z</dcterms:modified>
</cp:coreProperties>
</file>