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25"/>
  </p:notesMasterIdLst>
  <p:sldIdLst>
    <p:sldId id="323" r:id="rId3"/>
    <p:sldId id="329" r:id="rId4"/>
    <p:sldId id="343" r:id="rId5"/>
    <p:sldId id="328" r:id="rId6"/>
    <p:sldId id="344" r:id="rId7"/>
    <p:sldId id="345" r:id="rId8"/>
    <p:sldId id="346" r:id="rId9"/>
    <p:sldId id="331" r:id="rId10"/>
    <p:sldId id="350" r:id="rId11"/>
    <p:sldId id="351" r:id="rId12"/>
    <p:sldId id="347" r:id="rId13"/>
    <p:sldId id="361" r:id="rId14"/>
    <p:sldId id="349" r:id="rId15"/>
    <p:sldId id="352" r:id="rId16"/>
    <p:sldId id="353" r:id="rId17"/>
    <p:sldId id="357" r:id="rId18"/>
    <p:sldId id="354" r:id="rId19"/>
    <p:sldId id="362" r:id="rId20"/>
    <p:sldId id="359" r:id="rId21"/>
    <p:sldId id="363" r:id="rId22"/>
    <p:sldId id="360" r:id="rId23"/>
    <p:sldId id="3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CF8B"/>
    <a:srgbClr val="DAA520"/>
    <a:srgbClr val="E9C469"/>
    <a:srgbClr val="F4E2B6"/>
    <a:srgbClr val="EFD491"/>
    <a:srgbClr val="E4B84A"/>
    <a:srgbClr val="CBDCA8"/>
    <a:srgbClr val="ABC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5" autoAdjust="0"/>
    <p:restoredTop sz="94641" autoAdjust="0"/>
  </p:normalViewPr>
  <p:slideViewPr>
    <p:cSldViewPr>
      <p:cViewPr varScale="1">
        <p:scale>
          <a:sx n="124" d="100"/>
          <a:sy n="124" d="100"/>
        </p:scale>
        <p:origin x="13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D56BF-B9AB-4D68-9CE0-EC727F81B46A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ED96-D36E-4604-ADC6-3712543F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6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04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04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77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44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4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61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15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20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82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2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03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24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61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7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3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51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23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23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ED96-D36E-4604-ADC6-3712543F61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5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7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105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0"/>
            <a:ext cx="9134475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03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4038600" cy="50292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1"/>
            <a:ext cx="4038600" cy="50292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" y="0"/>
            <a:ext cx="9129713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1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4038600" cy="50292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1"/>
            <a:ext cx="4038600" cy="50292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" y="0"/>
            <a:ext cx="9129713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7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0362"/>
            <a:ext cx="4040188" cy="43132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0362"/>
            <a:ext cx="4041775" cy="43132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" y="15317"/>
            <a:ext cx="9129713" cy="7466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2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0362"/>
            <a:ext cx="4040188" cy="43132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0362"/>
            <a:ext cx="4041775" cy="43132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" y="15317"/>
            <a:ext cx="9129713" cy="7466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85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" y="0"/>
            <a:ext cx="9129713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1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" y="0"/>
            <a:ext cx="9129713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6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SILVIS Lab</a:t>
            </a:r>
            <a:endParaRPr lang="en-US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8306100" y="6734871"/>
            <a:ext cx="728311" cy="479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8306100" y="6734871"/>
            <a:ext cx="728311" cy="479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492813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" y="6480931"/>
            <a:ext cx="342104" cy="37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33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SILVIS Lab</a:t>
            </a:r>
            <a:endParaRPr lang="en-US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8306100" y="6734871"/>
            <a:ext cx="728311" cy="479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" y="6480931"/>
            <a:ext cx="342104" cy="37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2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8306100" y="6734871"/>
            <a:ext cx="728311" cy="479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22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8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4287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7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1445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1445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0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1"/>
            <a:ext cx="5486400" cy="4041774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3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1"/>
            <a:ext cx="5486400" cy="4041774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1"/>
            <a:ext cx="8229600" cy="5181599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4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1"/>
            <a:ext cx="8229600" cy="5181599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15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45162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745162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45162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745162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87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1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8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1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8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6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1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rgbClr val="DAA52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2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1054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0"/>
            <a:ext cx="9134475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0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1054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0"/>
            <a:ext cx="9134475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3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4038600" cy="5029200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1"/>
            <a:ext cx="4038600" cy="5029200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" y="0"/>
            <a:ext cx="9129713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96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4038600" cy="5029200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1"/>
            <a:ext cx="4038600" cy="5029200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" y="0"/>
            <a:ext cx="9129713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3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0362"/>
            <a:ext cx="4040188" cy="431323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0362"/>
            <a:ext cx="4041775" cy="431323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" y="15317"/>
            <a:ext cx="9129713" cy="7466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7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0362"/>
            <a:ext cx="4040188" cy="431323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0362"/>
            <a:ext cx="4041775" cy="4313238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" y="15317"/>
            <a:ext cx="9129713" cy="7466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1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" y="0"/>
            <a:ext cx="9129713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8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" y="0"/>
            <a:ext cx="9129713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0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" y="6484260"/>
            <a:ext cx="342104" cy="37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41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35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1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4287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0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1445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3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1445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78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1"/>
            <a:ext cx="5486400" cy="4041774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8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1"/>
            <a:ext cx="5486400" cy="4041774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33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1"/>
            <a:ext cx="8229600" cy="5181599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7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1"/>
            <a:ext cx="8229600" cy="5181599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0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45162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745162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2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45162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745162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956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8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 txBox="1">
            <a:spLocks/>
          </p:cNvSpPr>
          <p:nvPr userDrawn="1"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rgbClr val="DAA52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" y="381001"/>
            <a:ext cx="9129713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476587"/>
            <a:ext cx="4724400" cy="3767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105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87" y="15317"/>
            <a:ext cx="9129713" cy="7466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76587"/>
            <a:ext cx="9129713" cy="371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6409054"/>
            <a:ext cx="2226506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SILVIS Lab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96744" y="6656846"/>
            <a:ext cx="4499106" cy="152323"/>
          </a:xfrm>
          <a:prstGeom prst="rect">
            <a:avLst/>
          </a:prstGeom>
        </p:spPr>
        <p:txBody>
          <a:bodyPr>
            <a:noAutofit/>
          </a:bodyPr>
          <a:lstStyle>
            <a:lvl1pPr marL="587799" indent="-587799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565" indent="-489833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9331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6795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0527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260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7992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1724" indent="-391866" algn="l" defTabSz="1567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smtClean="0">
                <a:solidFill>
                  <a:schemeClr val="bg1"/>
                </a:solidFill>
              </a:rPr>
              <a:t>Spatial Analysis for Conservation and Sustainability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0"/>
            <a:ext cx="9134475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>
            <a:off x="8062922" y="6497857"/>
            <a:ext cx="999277" cy="329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Y:\LAB_LUNCH\LOGO\LOGO_inspirations\uwlogo_web_sm_f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37" y="6502144"/>
            <a:ext cx="952035" cy="3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" y="6477318"/>
            <a:ext cx="346482" cy="3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3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2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62" r:id="rId9"/>
    <p:sldLayoutId id="2147483689" r:id="rId10"/>
    <p:sldLayoutId id="2147483664" r:id="rId11"/>
    <p:sldLayoutId id="2147483690" r:id="rId12"/>
    <p:sldLayoutId id="2147483665" r:id="rId13"/>
    <p:sldLayoutId id="2147483691" r:id="rId14"/>
    <p:sldLayoutId id="2147483666" r:id="rId15"/>
    <p:sldLayoutId id="2147483692" r:id="rId16"/>
    <p:sldLayoutId id="2147483667" r:id="rId17"/>
    <p:sldLayoutId id="2147483681" r:id="rId18"/>
    <p:sldLayoutId id="2147483680" r:id="rId19"/>
    <p:sldLayoutId id="2147483672" r:id="rId20"/>
    <p:sldLayoutId id="2147483663" r:id="rId21"/>
    <p:sldLayoutId id="2147483668" r:id="rId22"/>
    <p:sldLayoutId id="2147483693" r:id="rId23"/>
    <p:sldLayoutId id="2147483669" r:id="rId24"/>
    <p:sldLayoutId id="2147483694" r:id="rId25"/>
    <p:sldLayoutId id="2147483670" r:id="rId26"/>
    <p:sldLayoutId id="2147483695" r:id="rId27"/>
    <p:sldLayoutId id="2147483671" r:id="rId28"/>
    <p:sldLayoutId id="2147483696" r:id="rId2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5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iopscience.iop.org/article/10.1088/1748-9326/ab738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1143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Overview </a:t>
            </a:r>
            <a:r>
              <a:rPr lang="en-US" b="1" dirty="0">
                <a:solidFill>
                  <a:schemeClr val="bg1"/>
                </a:solidFill>
              </a:rPr>
              <a:t>of Proposed </a:t>
            </a:r>
            <a:r>
              <a:rPr lang="en-US" b="1" dirty="0" smtClean="0">
                <a:solidFill>
                  <a:schemeClr val="bg1"/>
                </a:solidFill>
              </a:rPr>
              <a:t>Analysis: </a:t>
            </a:r>
            <a:r>
              <a:rPr lang="en-US" b="1" dirty="0">
                <a:solidFill>
                  <a:schemeClr val="bg1"/>
                </a:solidFill>
              </a:rPr>
              <a:t>Chapter 1-3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3124200" cy="53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43000"/>
            <a:ext cx="2971800" cy="533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43000"/>
            <a:ext cx="3048000" cy="5334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352800" y="4876800"/>
            <a:ext cx="2667000" cy="10668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Connor Stephens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3/12/2021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64886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Results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1962" y="1143000"/>
            <a:ext cx="8229600" cy="4648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Arctic </a:t>
            </a:r>
            <a:r>
              <a:rPr lang="en-US" sz="2200" dirty="0"/>
              <a:t>sea ice is </a:t>
            </a:r>
            <a:r>
              <a:rPr lang="en-US" sz="2200" dirty="0" smtClean="0"/>
              <a:t>very </a:t>
            </a:r>
            <a:r>
              <a:rPr lang="en-US" sz="2200" dirty="0"/>
              <a:t>important for global climate regulation</a:t>
            </a:r>
          </a:p>
          <a:p>
            <a:endParaRPr lang="en-US" sz="2200" dirty="0"/>
          </a:p>
          <a:p>
            <a:pPr marL="285750" indent="-285750"/>
            <a:r>
              <a:rPr lang="en-US" sz="2200" dirty="0"/>
              <a:t>E</a:t>
            </a:r>
            <a:r>
              <a:rPr lang="en-US" sz="2200" dirty="0" smtClean="0"/>
              <a:t>xcellent </a:t>
            </a:r>
            <a:r>
              <a:rPr lang="en-US" sz="2200" dirty="0"/>
              <a:t>long-term remote-sensing observations, making it ideal for trend analysis</a:t>
            </a:r>
          </a:p>
          <a:p>
            <a:endParaRPr lang="en-US" sz="2200" dirty="0"/>
          </a:p>
          <a:p>
            <a:pPr marL="285750" indent="-285750"/>
            <a:r>
              <a:rPr lang="en-US" sz="2200" dirty="0" smtClean="0"/>
              <a:t>High degree of inter-annual variability is a challenge. 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64886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Methods │ Results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538162" y="2819400"/>
            <a:ext cx="8077200" cy="69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Can consistent, spatially correlated trends in Arctic sea ice loss be identified given its high degree of inner-annual variability?</a:t>
            </a:r>
          </a:p>
        </p:txBody>
      </p:sp>
    </p:spTree>
    <p:extLst>
      <p:ext uri="{BB962C8B-B14F-4D97-AF65-F5344CB8AC3E}">
        <p14:creationId xmlns:p14="http://schemas.microsoft.com/office/powerpoint/2010/main" val="22894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and Product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64886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Results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200" u="sng" dirty="0"/>
              <a:t>Analysis: </a:t>
            </a:r>
          </a:p>
          <a:p>
            <a:pPr>
              <a:buFont typeface="+mj-lt"/>
              <a:buAutoNum type="alphaLcParenR"/>
            </a:pPr>
            <a:r>
              <a:rPr lang="en-US" altLang="ja-JP" sz="2200" dirty="0"/>
              <a:t>Estimate temporal autocorrelation in </a:t>
            </a:r>
            <a:r>
              <a:rPr lang="en-US" altLang="ja-JP" sz="2200" dirty="0" smtClean="0"/>
              <a:t>ice extent</a:t>
            </a:r>
            <a:r>
              <a:rPr lang="en-US" altLang="ja-JP" sz="2200" baseline="-25000" dirty="0" smtClean="0"/>
              <a:t>.</a:t>
            </a:r>
            <a:r>
              <a:rPr lang="ja-JP" altLang="en-US" sz="2200" dirty="0" smtClean="0"/>
              <a:t> </a:t>
            </a:r>
            <a:endParaRPr lang="en-US" altLang="ja-JP" sz="2200" dirty="0"/>
          </a:p>
          <a:p>
            <a:pPr>
              <a:buFont typeface="+mj-lt"/>
              <a:buAutoNum type="alphaLcParenR"/>
            </a:pPr>
            <a:r>
              <a:rPr lang="en-US" altLang="ja-JP" sz="2200" dirty="0"/>
              <a:t>Calculate spatial autocorrelation in pixel </a:t>
            </a:r>
            <a:r>
              <a:rPr lang="en-US" altLang="ja-JP" sz="2200" dirty="0" smtClean="0"/>
              <a:t>trends.</a:t>
            </a:r>
            <a:endParaRPr lang="en-US" altLang="ja-JP" sz="2200" dirty="0"/>
          </a:p>
          <a:p>
            <a:pPr>
              <a:buFont typeface="+mj-lt"/>
              <a:buAutoNum type="alphaLcParenR"/>
            </a:pPr>
            <a:r>
              <a:rPr lang="en-US" altLang="ja-JP" sz="2200" dirty="0"/>
              <a:t>Identify spatially correlated </a:t>
            </a:r>
            <a:r>
              <a:rPr lang="en-US" altLang="ja-JP" sz="2200" dirty="0" smtClean="0"/>
              <a:t>trends in ice extent.</a:t>
            </a:r>
            <a:endParaRPr lang="en-US" sz="2200" dirty="0"/>
          </a:p>
          <a:p>
            <a:pPr marL="0" indent="0">
              <a:buNone/>
            </a:pPr>
            <a:endParaRPr lang="en-US" sz="2200" u="sng" dirty="0"/>
          </a:p>
          <a:p>
            <a:pPr marL="0" indent="0">
              <a:buNone/>
            </a:pPr>
            <a:r>
              <a:rPr lang="en-US" sz="2200" u="sng" dirty="0"/>
              <a:t>Product:</a:t>
            </a:r>
            <a:endParaRPr lang="en-US" sz="2200" dirty="0"/>
          </a:p>
          <a:p>
            <a:pPr marL="457200" indent="-457200">
              <a:buFont typeface="+mj-lt"/>
              <a:buAutoNum type="arabicParenR"/>
            </a:pPr>
            <a:r>
              <a:rPr lang="en-US" sz="2200" dirty="0" smtClean="0"/>
              <a:t>Estimate of monthly ice extent trends (1979 </a:t>
            </a:r>
            <a:r>
              <a:rPr lang="en-US" sz="2200" dirty="0"/>
              <a:t>– </a:t>
            </a:r>
            <a:r>
              <a:rPr lang="en-US" sz="2200" dirty="0" smtClean="0"/>
              <a:t>2018).</a:t>
            </a:r>
            <a:endParaRPr lang="en-US" sz="2200" dirty="0"/>
          </a:p>
          <a:p>
            <a:pPr marL="457200" indent="-457200">
              <a:buFont typeface="+mj-lt"/>
              <a:buAutoNum type="arabicParenR"/>
            </a:pPr>
            <a:r>
              <a:rPr lang="en-US" sz="2200" dirty="0"/>
              <a:t>Identified regions of </a:t>
            </a:r>
            <a:r>
              <a:rPr lang="en-US" sz="2200" dirty="0" smtClean="0"/>
              <a:t>consistent decrease. 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177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Geneva" charset="0"/>
                <a:ea typeface="ＭＳ Ｐゴシック" charset="0"/>
                <a:cs typeface="ＭＳ Ｐゴシック" charset="0"/>
              </a:rPr>
              <a:t>Preliminary Results of CLS Analysis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64886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794612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Point size proportional to fire size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36" y="1091650"/>
            <a:ext cx="7741852" cy="48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64886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Methods │ Results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690562" y="2931840"/>
            <a:ext cx="7772400" cy="69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Chapter 3: Identifying Regions Vulnerable to Drought-Deforestation Feedback in the Brazilian Legal Amazon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61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64886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Results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64819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200" dirty="0"/>
              <a:t>Amazon Rainforest provides numerous </a:t>
            </a:r>
            <a:r>
              <a:rPr lang="en-US" sz="2200" dirty="0" smtClean="0"/>
              <a:t>ecological services.</a:t>
            </a:r>
            <a:endParaRPr lang="en-US" sz="2200" dirty="0"/>
          </a:p>
          <a:p>
            <a:endParaRPr lang="en-US" sz="2200" dirty="0"/>
          </a:p>
          <a:p>
            <a:pPr marL="285750" indent="-285750"/>
            <a:r>
              <a:rPr lang="en-US" sz="2200" dirty="0" smtClean="0"/>
              <a:t>The region </a:t>
            </a:r>
            <a:r>
              <a:rPr lang="en-US" sz="2200" dirty="0"/>
              <a:t>has experienced intense pressure </a:t>
            </a:r>
            <a:r>
              <a:rPr lang="en-US" sz="2200" dirty="0" smtClean="0"/>
              <a:t>from development.</a:t>
            </a:r>
            <a:endParaRPr lang="en-US" sz="2200" dirty="0"/>
          </a:p>
          <a:p>
            <a:endParaRPr lang="en-US" sz="2200" dirty="0"/>
          </a:p>
          <a:p>
            <a:pPr marL="285750" indent="-285750"/>
            <a:r>
              <a:rPr lang="en-US" sz="2200" dirty="0"/>
              <a:t>The drought-deforestation </a:t>
            </a:r>
            <a:r>
              <a:rPr lang="en-US" sz="2200" dirty="0" smtClean="0"/>
              <a:t>feedback </a:t>
            </a:r>
            <a:r>
              <a:rPr lang="en-US" sz="2200" dirty="0"/>
              <a:t>has the potential to destabilize regional climate.</a:t>
            </a:r>
          </a:p>
          <a:p>
            <a:endParaRPr lang="en-US" sz="2200" dirty="0"/>
          </a:p>
          <a:p>
            <a:pPr marL="285750" indent="-285750"/>
            <a:r>
              <a:rPr lang="en-US" sz="2200" dirty="0" smtClean="0"/>
              <a:t>Tracking feedback using </a:t>
            </a:r>
            <a:r>
              <a:rPr lang="en-US" sz="2200" dirty="0" err="1" smtClean="0"/>
              <a:t>spatio</a:t>
            </a:r>
            <a:r>
              <a:rPr lang="en-US" sz="2200" dirty="0" smtClean="0"/>
              <a:t>-temporal </a:t>
            </a:r>
            <a:r>
              <a:rPr lang="en-US" sz="2200" dirty="0"/>
              <a:t>autocorrelation </a:t>
            </a:r>
            <a:r>
              <a:rPr lang="en-US" sz="2200" dirty="0" smtClean="0"/>
              <a:t>provides </a:t>
            </a:r>
            <a:r>
              <a:rPr lang="en-US" sz="2200" dirty="0"/>
              <a:t>new insight.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64886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Results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Figure 1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21" y="2095704"/>
            <a:ext cx="6706256" cy="305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217221" y="5406404"/>
            <a:ext cx="2057400" cy="36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400" kern="0" dirty="0" smtClean="0">
                <a:solidFill>
                  <a:schemeClr val="bg1"/>
                </a:solidFill>
              </a:rPr>
              <a:t>Cite:</a:t>
            </a:r>
            <a:r>
              <a:rPr lang="en-US" sz="1400" kern="0" dirty="0" smtClean="0"/>
              <a:t> </a:t>
            </a:r>
            <a:r>
              <a:rPr lang="en-US" sz="1400" kern="0" dirty="0" smtClean="0">
                <a:hlinkClick r:id="rId4"/>
              </a:rPr>
              <a:t>Staal et al. 2020</a:t>
            </a:r>
            <a:endParaRPr lang="en-US" sz="1400" kern="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2362201" y="1238352"/>
            <a:ext cx="422448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2200" b="1" kern="0" dirty="0" smtClean="0">
                <a:solidFill>
                  <a:schemeClr val="bg1"/>
                </a:solidFill>
              </a:rPr>
              <a:t>Drought – Deforestation Feedback</a:t>
            </a:r>
            <a:endParaRPr lang="en-US" sz="2200" b="1" kern="0" dirty="0"/>
          </a:p>
        </p:txBody>
      </p:sp>
    </p:spTree>
    <p:extLst>
      <p:ext uri="{BB962C8B-B14F-4D97-AF65-F5344CB8AC3E}">
        <p14:creationId xmlns:p14="http://schemas.microsoft.com/office/powerpoint/2010/main" val="12746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64886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Methods │ Results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347662" y="2819400"/>
            <a:ext cx="8458200" cy="9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What are the drivers of </a:t>
            </a:r>
            <a:r>
              <a:rPr lang="en-US" sz="2200" dirty="0" smtClean="0"/>
              <a:t>the Drought-Deforestation </a:t>
            </a:r>
            <a:r>
              <a:rPr lang="en-US" sz="2200" dirty="0"/>
              <a:t>feedback, and where is the process happening most intensively?</a:t>
            </a:r>
          </a:p>
        </p:txBody>
      </p:sp>
    </p:spTree>
    <p:extLst>
      <p:ext uri="{BB962C8B-B14F-4D97-AF65-F5344CB8AC3E}">
        <p14:creationId xmlns:p14="http://schemas.microsoft.com/office/powerpoint/2010/main" val="14457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and Product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64886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200" u="sng" dirty="0"/>
              <a:t>Analysis: </a:t>
            </a:r>
          </a:p>
          <a:p>
            <a:pPr>
              <a:buFont typeface="+mj-lt"/>
              <a:buAutoNum type="alphaLcParenR"/>
            </a:pPr>
            <a:r>
              <a:rPr lang="en-US" altLang="ja-JP" sz="2200" dirty="0" smtClean="0"/>
              <a:t>Fit AR polynomial model to PRODES DF data</a:t>
            </a:r>
            <a:r>
              <a:rPr lang="en-US" altLang="ja-JP" sz="2200" baseline="-25000" dirty="0" smtClean="0"/>
              <a:t>.</a:t>
            </a:r>
            <a:r>
              <a:rPr lang="ja-JP" altLang="en-US" sz="2200" dirty="0" smtClean="0"/>
              <a:t> </a:t>
            </a:r>
            <a:endParaRPr lang="en-US" altLang="ja-JP" sz="2200" dirty="0"/>
          </a:p>
          <a:p>
            <a:pPr>
              <a:buFont typeface="+mj-lt"/>
              <a:buAutoNum type="alphaLcParenR"/>
            </a:pPr>
            <a:r>
              <a:rPr lang="en-US" altLang="ja-JP" sz="2200" dirty="0" smtClean="0"/>
              <a:t>Classify distinct trends in deforestation.</a:t>
            </a:r>
            <a:endParaRPr lang="en-US" altLang="ja-JP" sz="2200" dirty="0"/>
          </a:p>
          <a:p>
            <a:pPr>
              <a:buFont typeface="+mj-lt"/>
              <a:buAutoNum type="alphaLcParenR"/>
            </a:pPr>
            <a:r>
              <a:rPr lang="en-US" altLang="ja-JP" sz="2200" dirty="0" smtClean="0"/>
              <a:t>Model deforestation rapidity based on established drivers.</a:t>
            </a:r>
            <a:endParaRPr lang="en-US" sz="2200" dirty="0"/>
          </a:p>
          <a:p>
            <a:pPr marL="0" indent="0">
              <a:buNone/>
            </a:pPr>
            <a:endParaRPr lang="en-US" sz="2200" u="sng" dirty="0"/>
          </a:p>
          <a:p>
            <a:pPr marL="0" indent="0">
              <a:buNone/>
            </a:pPr>
            <a:r>
              <a:rPr lang="en-US" sz="2200" u="sng" dirty="0"/>
              <a:t>Product:</a:t>
            </a:r>
            <a:endParaRPr lang="en-US" sz="2200" dirty="0"/>
          </a:p>
          <a:p>
            <a:pPr marL="457200" indent="-457200">
              <a:buFont typeface="+mj-lt"/>
              <a:buAutoNum type="arabicParenR"/>
            </a:pPr>
            <a:r>
              <a:rPr lang="en-US" sz="2200" dirty="0" smtClean="0"/>
              <a:t>Estimate of deforestation driver relationship to rapidity.</a:t>
            </a:r>
            <a:endParaRPr lang="en-US" sz="2200" dirty="0"/>
          </a:p>
          <a:p>
            <a:pPr marL="457200" indent="-457200">
              <a:buFont typeface="+mj-lt"/>
              <a:buAutoNum type="arabicParenR"/>
            </a:pPr>
            <a:r>
              <a:rPr lang="en-US" sz="2200" dirty="0"/>
              <a:t>Identified </a:t>
            </a:r>
            <a:r>
              <a:rPr lang="en-US" sz="2200" dirty="0" smtClean="0"/>
              <a:t>regions at heightened risk of D-D feedback. 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219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Dissertation Significance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64886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 Results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000" dirty="0" smtClean="0"/>
          </a:p>
          <a:p>
            <a:pPr>
              <a:buFont typeface="+mj-lt"/>
              <a:buAutoNum type="alphaLcParenR"/>
            </a:pPr>
            <a:r>
              <a:rPr lang="en-US" altLang="ja-JP" sz="2000" dirty="0" smtClean="0"/>
              <a:t>Addressing autocorrelation servers </a:t>
            </a:r>
            <a:r>
              <a:rPr lang="en-US" altLang="ja-JP" sz="2000" dirty="0"/>
              <a:t>to </a:t>
            </a:r>
            <a:r>
              <a:rPr lang="en-US" altLang="ja-JP" sz="2000" dirty="0" smtClean="0"/>
              <a:t>validate </a:t>
            </a:r>
            <a:r>
              <a:rPr lang="en-US" altLang="ja-JP" sz="2000" dirty="0"/>
              <a:t>or inform current </a:t>
            </a:r>
            <a:r>
              <a:rPr lang="en-US" altLang="ja-JP" sz="2000" dirty="0" smtClean="0"/>
              <a:t>understanding</a:t>
            </a:r>
            <a:r>
              <a:rPr lang="en-US" altLang="ja-JP" sz="2000" dirty="0"/>
              <a:t> of long-term human impact on important climatological </a:t>
            </a:r>
            <a:r>
              <a:rPr lang="en-US" altLang="ja-JP" sz="2000" dirty="0" smtClean="0"/>
              <a:t>feedbacks. </a:t>
            </a:r>
            <a:endParaRPr lang="en-US" altLang="ja-JP" sz="2000" dirty="0"/>
          </a:p>
          <a:p>
            <a:pPr>
              <a:buFont typeface="+mj-lt"/>
              <a:buAutoNum type="alphaLcParenR"/>
            </a:pPr>
            <a:endParaRPr lang="en-US" altLang="ja-JP" sz="2000" dirty="0"/>
          </a:p>
          <a:p>
            <a:pPr>
              <a:buFont typeface="+mj-lt"/>
              <a:buAutoNum type="alphaLcParenR"/>
            </a:pPr>
            <a:r>
              <a:rPr lang="en-US" altLang="ja-JP" sz="2000" dirty="0"/>
              <a:t>D</a:t>
            </a:r>
            <a:r>
              <a:rPr lang="en-US" altLang="ja-JP" sz="2000" dirty="0" smtClean="0"/>
              <a:t>emonstrate </a:t>
            </a:r>
            <a:r>
              <a:rPr lang="en-US" altLang="ja-JP" sz="2000" dirty="0"/>
              <a:t>the importance </a:t>
            </a:r>
            <a:r>
              <a:rPr lang="en-US" altLang="ja-JP" sz="2000" dirty="0" smtClean="0"/>
              <a:t>of </a:t>
            </a:r>
            <a:r>
              <a:rPr lang="en-US" altLang="ja-JP" sz="2000" dirty="0"/>
              <a:t>autocorrelation in remotely sensed </a:t>
            </a:r>
            <a:r>
              <a:rPr lang="en-US" altLang="ja-JP" sz="2000" dirty="0" smtClean="0"/>
              <a:t>data.</a:t>
            </a:r>
            <a:endParaRPr lang="en-US" altLang="ja-JP" sz="2000" dirty="0"/>
          </a:p>
          <a:p>
            <a:pPr>
              <a:buFont typeface="+mj-lt"/>
              <a:buAutoNum type="alphaLcParenR"/>
            </a:pPr>
            <a:endParaRPr lang="en-US" altLang="ja-JP" sz="2000" dirty="0"/>
          </a:p>
          <a:p>
            <a:pPr>
              <a:buFont typeface="+mj-lt"/>
              <a:buAutoNum type="alphaLcParenR"/>
            </a:pPr>
            <a:r>
              <a:rPr lang="en-US" altLang="ja-JP" sz="2000" dirty="0"/>
              <a:t>V</a:t>
            </a:r>
            <a:r>
              <a:rPr lang="en-US" altLang="ja-JP" sz="2000" dirty="0" smtClean="0"/>
              <a:t>alidate </a:t>
            </a:r>
            <a:r>
              <a:rPr lang="en-US" altLang="ja-JP" sz="2000" dirty="0"/>
              <a:t>the utility of a new powerful tool for remotely sensed trend analysis.</a:t>
            </a:r>
          </a:p>
          <a:p>
            <a:pPr>
              <a:buFont typeface="+mj-lt"/>
              <a:buAutoNum type="alphaLcParenR"/>
            </a:pP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55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285750" indent="-285750"/>
            <a:r>
              <a:rPr lang="en-US" sz="2200" dirty="0" smtClean="0"/>
              <a:t>RS data an </a:t>
            </a:r>
            <a:r>
              <a:rPr lang="en-US" sz="2200" dirty="0"/>
              <a:t>invaluable tool for </a:t>
            </a:r>
            <a:r>
              <a:rPr lang="en-US" sz="2200" dirty="0" smtClean="0"/>
              <a:t>quantifying and predicting change.</a:t>
            </a:r>
            <a:endParaRPr lang="en-US" sz="2200" dirty="0"/>
          </a:p>
          <a:p>
            <a:endParaRPr lang="en-US" sz="2200" dirty="0"/>
          </a:p>
          <a:p>
            <a:pPr marL="285750" indent="-285750"/>
            <a:r>
              <a:rPr lang="en-US" sz="2200" dirty="0" smtClean="0"/>
              <a:t>Data </a:t>
            </a:r>
            <a:r>
              <a:rPr lang="en-US" sz="2200" dirty="0" err="1" smtClean="0"/>
              <a:t>stochasticity</a:t>
            </a:r>
            <a:r>
              <a:rPr lang="en-US" sz="2200" dirty="0" smtClean="0"/>
              <a:t> </a:t>
            </a:r>
            <a:r>
              <a:rPr lang="en-US" sz="2200" dirty="0"/>
              <a:t>and autocorrelation </a:t>
            </a:r>
            <a:r>
              <a:rPr lang="en-US" sz="2200" dirty="0" smtClean="0"/>
              <a:t>are a challenge.</a:t>
            </a:r>
            <a:endParaRPr lang="en-US" sz="2200" dirty="0"/>
          </a:p>
          <a:p>
            <a:endParaRPr lang="en-US" sz="2200" dirty="0"/>
          </a:p>
          <a:p>
            <a:pPr marL="285750" indent="-285750"/>
            <a:r>
              <a:rPr lang="en-US" sz="2200" dirty="0" smtClean="0"/>
              <a:t>Common </a:t>
            </a:r>
            <a:r>
              <a:rPr lang="en-US" sz="2200" dirty="0"/>
              <a:t>trend analysis methods ignore </a:t>
            </a:r>
            <a:r>
              <a:rPr lang="en-US" sz="2200" dirty="0" smtClean="0"/>
              <a:t>autocorrelation. </a:t>
            </a:r>
            <a:endParaRPr lang="en-US" sz="2200" dirty="0"/>
          </a:p>
          <a:p>
            <a:endParaRPr lang="en-US" sz="2200" dirty="0"/>
          </a:p>
          <a:p>
            <a:pPr marL="285750" indent="-285750"/>
            <a:r>
              <a:rPr lang="en-US" sz="2200" dirty="0">
                <a:latin typeface="Arial"/>
                <a:cs typeface="Arial"/>
              </a:rPr>
              <a:t>Solution: Partitioned Autoregressive Time-series (PARTS)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64886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Methods │ Results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8062" y="3048000"/>
            <a:ext cx="2057400" cy="609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64886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Methods │ Results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826163"/>
              </p:ext>
            </p:extLst>
          </p:nvPr>
        </p:nvGraphicFramePr>
        <p:xfrm>
          <a:off x="1676241" y="1785499"/>
          <a:ext cx="5801042" cy="97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0461">
                  <a:extLst>
                    <a:ext uri="{9D8B030D-6E8A-4147-A177-3AD203B41FA5}">
                      <a16:colId xmlns:a16="http://schemas.microsoft.com/office/drawing/2014/main" val="4207365345"/>
                    </a:ext>
                  </a:extLst>
                </a:gridCol>
                <a:gridCol w="376656">
                  <a:extLst>
                    <a:ext uri="{9D8B030D-6E8A-4147-A177-3AD203B41FA5}">
                      <a16:colId xmlns:a16="http://schemas.microsoft.com/office/drawing/2014/main" val="1400847583"/>
                    </a:ext>
                  </a:extLst>
                </a:gridCol>
                <a:gridCol w="439544">
                  <a:extLst>
                    <a:ext uri="{9D8B030D-6E8A-4147-A177-3AD203B41FA5}">
                      <a16:colId xmlns:a16="http://schemas.microsoft.com/office/drawing/2014/main" val="622454593"/>
                    </a:ext>
                  </a:extLst>
                </a:gridCol>
                <a:gridCol w="392713">
                  <a:extLst>
                    <a:ext uri="{9D8B030D-6E8A-4147-A177-3AD203B41FA5}">
                      <a16:colId xmlns:a16="http://schemas.microsoft.com/office/drawing/2014/main" val="4119755378"/>
                    </a:ext>
                  </a:extLst>
                </a:gridCol>
                <a:gridCol w="376656">
                  <a:extLst>
                    <a:ext uri="{9D8B030D-6E8A-4147-A177-3AD203B41FA5}">
                      <a16:colId xmlns:a16="http://schemas.microsoft.com/office/drawing/2014/main" val="2309856408"/>
                    </a:ext>
                  </a:extLst>
                </a:gridCol>
                <a:gridCol w="407431">
                  <a:extLst>
                    <a:ext uri="{9D8B030D-6E8A-4147-A177-3AD203B41FA5}">
                      <a16:colId xmlns:a16="http://schemas.microsoft.com/office/drawing/2014/main" val="3539453777"/>
                    </a:ext>
                  </a:extLst>
                </a:gridCol>
                <a:gridCol w="448910">
                  <a:extLst>
                    <a:ext uri="{9D8B030D-6E8A-4147-A177-3AD203B41FA5}">
                      <a16:colId xmlns:a16="http://schemas.microsoft.com/office/drawing/2014/main" val="697952960"/>
                    </a:ext>
                  </a:extLst>
                </a:gridCol>
                <a:gridCol w="394051">
                  <a:extLst>
                    <a:ext uri="{9D8B030D-6E8A-4147-A177-3AD203B41FA5}">
                      <a16:colId xmlns:a16="http://schemas.microsoft.com/office/drawing/2014/main" val="412474427"/>
                    </a:ext>
                  </a:extLst>
                </a:gridCol>
                <a:gridCol w="421480">
                  <a:extLst>
                    <a:ext uri="{9D8B030D-6E8A-4147-A177-3AD203B41FA5}">
                      <a16:colId xmlns:a16="http://schemas.microsoft.com/office/drawing/2014/main" val="2723307410"/>
                    </a:ext>
                  </a:extLst>
                </a:gridCol>
                <a:gridCol w="421480">
                  <a:extLst>
                    <a:ext uri="{9D8B030D-6E8A-4147-A177-3AD203B41FA5}">
                      <a16:colId xmlns:a16="http://schemas.microsoft.com/office/drawing/2014/main" val="3845091373"/>
                    </a:ext>
                  </a:extLst>
                </a:gridCol>
                <a:gridCol w="388699">
                  <a:extLst>
                    <a:ext uri="{9D8B030D-6E8A-4147-A177-3AD203B41FA5}">
                      <a16:colId xmlns:a16="http://schemas.microsoft.com/office/drawing/2014/main" val="3592695771"/>
                    </a:ext>
                  </a:extLst>
                </a:gridCol>
                <a:gridCol w="414790">
                  <a:extLst>
                    <a:ext uri="{9D8B030D-6E8A-4147-A177-3AD203B41FA5}">
                      <a16:colId xmlns:a16="http://schemas.microsoft.com/office/drawing/2014/main" val="2391533538"/>
                    </a:ext>
                  </a:extLst>
                </a:gridCol>
                <a:gridCol w="428171">
                  <a:extLst>
                    <a:ext uri="{9D8B030D-6E8A-4147-A177-3AD203B41FA5}">
                      <a16:colId xmlns:a16="http://schemas.microsoft.com/office/drawing/2014/main" val="26744702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671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Quarter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827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Siberia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7385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Arctic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162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Amazon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845556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00200" y="2764674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200" dirty="0">
                <a:solidFill>
                  <a:schemeClr val="bg1"/>
                </a:solidFill>
              </a:rPr>
              <a:t>DC – Data calculation, AN – Analysis, MP – Manuscript preparation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9560" y="1381909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Project Timeline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56396"/>
              </p:ext>
            </p:extLst>
          </p:nvPr>
        </p:nvGraphicFramePr>
        <p:xfrm>
          <a:off x="1711483" y="3983477"/>
          <a:ext cx="5765800" cy="1174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5775">
                  <a:extLst>
                    <a:ext uri="{9D8B030D-6E8A-4147-A177-3AD203B41FA5}">
                      <a16:colId xmlns:a16="http://schemas.microsoft.com/office/drawing/2014/main" val="1127081330"/>
                    </a:ext>
                  </a:extLst>
                </a:gridCol>
                <a:gridCol w="2740025">
                  <a:extLst>
                    <a:ext uri="{9D8B030D-6E8A-4147-A177-3AD203B41FA5}">
                      <a16:colId xmlns:a16="http://schemas.microsoft.com/office/drawing/2014/main" val="27571336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Step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4215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PhD</a:t>
                      </a:r>
                      <a:r>
                        <a:rPr lang="en-US" sz="1200" baseline="0" dirty="0" smtClean="0">
                          <a:effectLst/>
                        </a:rPr>
                        <a:t> Start</a:t>
                      </a:r>
                      <a:r>
                        <a:rPr lang="en-US" sz="1200" dirty="0" smtClean="0">
                          <a:effectLst/>
                        </a:rPr>
                        <a:t>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September, 2020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1176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Preliminary Exam:</a:t>
                      </a:r>
                      <a:endParaRPr lang="en-U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May, 2021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704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Finish Coursework: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May, </a:t>
                      </a:r>
                      <a:r>
                        <a:rPr lang="en-US" sz="1200" dirty="0">
                          <a:effectLst/>
                        </a:rPr>
                        <a:t>2021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2541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Dissertator Status: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May, 2022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2104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Expected PhD Completion Date: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August, 2024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846495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99560" y="3608061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Degree Timeline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39624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u="sng" dirty="0" smtClean="0"/>
              <a:t>Education:</a:t>
            </a:r>
          </a:p>
          <a:p>
            <a:r>
              <a:rPr lang="en-US" sz="2000" dirty="0" smtClean="0"/>
              <a:t>M.S. GIS/RS, Clark (2019)</a:t>
            </a:r>
          </a:p>
          <a:p>
            <a:r>
              <a:rPr lang="en-US" sz="2000" dirty="0" smtClean="0"/>
              <a:t>B.S. Forestry, UC Berkeley (2016)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u="sng" dirty="0" smtClean="0"/>
              <a:t>Before UW:</a:t>
            </a:r>
          </a:p>
          <a:p>
            <a:r>
              <a:rPr lang="en-US" sz="2000" dirty="0" smtClean="0"/>
              <a:t>RS Analyst for PG&amp;E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u="sng" dirty="0" smtClean="0"/>
              <a:t>Where I’d Like to Go:</a:t>
            </a:r>
          </a:p>
          <a:p>
            <a:r>
              <a:rPr lang="en-US" sz="2000" dirty="0" smtClean="0"/>
              <a:t>Federal Research Scientist or Academic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u="sng" dirty="0" smtClean="0"/>
              <a:t>Hobbies: </a:t>
            </a:r>
          </a:p>
          <a:p>
            <a:r>
              <a:rPr lang="en-US" sz="2000" dirty="0" smtClean="0"/>
              <a:t>I like to be outside!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64886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Methods │ Results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3000"/>
            <a:ext cx="4017341" cy="46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9570" y="58674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Mt. </a:t>
            </a:r>
            <a:r>
              <a:rPr lang="en-US" dirty="0" err="1" smtClean="0">
                <a:solidFill>
                  <a:schemeClr val="bg1"/>
                </a:solidFill>
              </a:rPr>
              <a:t>Tallac</a:t>
            </a:r>
            <a:r>
              <a:rPr lang="en-US" dirty="0" smtClean="0">
                <a:solidFill>
                  <a:schemeClr val="bg1"/>
                </a:solidFill>
              </a:rPr>
              <a:t> Approach (2021)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64886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Methods │ Results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Proposed Analyses:</a:t>
            </a:r>
          </a:p>
          <a:p>
            <a:endParaRPr lang="en-US" sz="2200" dirty="0"/>
          </a:p>
          <a:p>
            <a:pPr marL="285750" indent="-285750"/>
            <a:r>
              <a:rPr lang="en-US" sz="2200" dirty="0" smtClean="0"/>
              <a:t>Identify infrequent, abrupt transitions in boreal forest cover caused by wildfire in Sakha, Russia using </a:t>
            </a:r>
            <a:r>
              <a:rPr lang="en-US" sz="2200" dirty="0"/>
              <a:t>Landsat 5/7/8 data.</a:t>
            </a:r>
          </a:p>
          <a:p>
            <a:pPr marL="285750" indent="-285750"/>
            <a:endParaRPr lang="en-US" sz="2200" dirty="0"/>
          </a:p>
          <a:p>
            <a:pPr marL="285750" indent="-285750"/>
            <a:r>
              <a:rPr lang="en-US" sz="2200" dirty="0"/>
              <a:t>Evaluate long-term, incremental change in Arctic Sea ice extent using the SMM-I/SMMR passive microwave dataset.</a:t>
            </a:r>
          </a:p>
          <a:p>
            <a:pPr marL="285750" indent="-285750"/>
            <a:endParaRPr lang="en-US" sz="2200" dirty="0"/>
          </a:p>
          <a:p>
            <a:pPr marL="285750" indent="-285750"/>
            <a:r>
              <a:rPr lang="en-US" sz="2200" dirty="0"/>
              <a:t>Evaluate a combination of abrupt and long-term trends in the Amazonian Drought-Deforestation feedback using the INPE PRODES deforestation dataset.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682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64886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Methods │ Results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685800" y="3116506"/>
            <a:ext cx="7848600" cy="50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Chapter 1: Detecting Wildfire in the Boreal Forests of Siberia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91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64886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Results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799"/>
            <a:ext cx="8229600" cy="4953001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200" dirty="0" smtClean="0"/>
              <a:t>Siberian </a:t>
            </a:r>
            <a:r>
              <a:rPr lang="en-US" sz="2200" dirty="0"/>
              <a:t>Taiga </a:t>
            </a:r>
            <a:r>
              <a:rPr lang="en-US" sz="2200" dirty="0" smtClean="0"/>
              <a:t>are </a:t>
            </a:r>
            <a:r>
              <a:rPr lang="en-US" sz="2200" dirty="0"/>
              <a:t>17% of the </a:t>
            </a:r>
            <a:r>
              <a:rPr lang="en-US" sz="2200" dirty="0" smtClean="0"/>
              <a:t>world’s forests.</a:t>
            </a:r>
          </a:p>
          <a:p>
            <a:pPr marL="285750" indent="-285750"/>
            <a:endParaRPr lang="en-US" sz="2200" dirty="0"/>
          </a:p>
          <a:p>
            <a:pPr marL="285750" indent="-285750"/>
            <a:r>
              <a:rPr lang="en-US" sz="2200" dirty="0" smtClean="0"/>
              <a:t>Permafrost carbon </a:t>
            </a:r>
            <a:r>
              <a:rPr lang="en-US" sz="2200" dirty="0"/>
              <a:t>stocks </a:t>
            </a:r>
            <a:r>
              <a:rPr lang="en-US" sz="2200" dirty="0" smtClean="0"/>
              <a:t>a greenhouse </a:t>
            </a:r>
            <a:r>
              <a:rPr lang="en-US" sz="2200" dirty="0"/>
              <a:t>gas source if destabilized.</a:t>
            </a:r>
          </a:p>
          <a:p>
            <a:endParaRPr lang="en-US" sz="2200" dirty="0"/>
          </a:p>
          <a:p>
            <a:pPr marL="285750" indent="-285750"/>
            <a:r>
              <a:rPr lang="en-US" sz="2200" dirty="0"/>
              <a:t>P</a:t>
            </a:r>
            <a:r>
              <a:rPr lang="en-US" sz="2200" dirty="0" smtClean="0"/>
              <a:t>rimary </a:t>
            </a:r>
            <a:r>
              <a:rPr lang="en-US" sz="2200" dirty="0"/>
              <a:t>disturbance agent is </a:t>
            </a:r>
            <a:r>
              <a:rPr lang="en-US" sz="2200" dirty="0" smtClean="0"/>
              <a:t>infrequent wildfire</a:t>
            </a:r>
            <a:r>
              <a:rPr lang="en-US" sz="2200" dirty="0"/>
              <a:t>. Climate change reduces </a:t>
            </a:r>
            <a:r>
              <a:rPr lang="en-US" sz="2200" dirty="0" err="1"/>
              <a:t>reburn</a:t>
            </a:r>
            <a:r>
              <a:rPr lang="en-US" sz="2200" dirty="0"/>
              <a:t> </a:t>
            </a:r>
            <a:r>
              <a:rPr lang="en-US" sz="2200" dirty="0" smtClean="0"/>
              <a:t>interval.</a:t>
            </a:r>
            <a:endParaRPr lang="en-US" sz="2200" dirty="0"/>
          </a:p>
          <a:p>
            <a:endParaRPr lang="en-US" sz="2200" dirty="0"/>
          </a:p>
          <a:p>
            <a:pPr marL="285750" indent="-285750"/>
            <a:r>
              <a:rPr lang="en-US" sz="2200" dirty="0" smtClean="0"/>
              <a:t>Conventional mapping algorithms (BFAST, </a:t>
            </a:r>
            <a:r>
              <a:rPr lang="en-US" sz="2200" dirty="0" err="1" smtClean="0"/>
              <a:t>LandTrendr</a:t>
            </a:r>
            <a:r>
              <a:rPr lang="en-US" sz="2200" dirty="0" smtClean="0"/>
              <a:t>) and coarse resolution imagery cause commission errors.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64886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Methods │ Results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762000" y="2931840"/>
            <a:ext cx="7772400" cy="69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Can medium-resolution optical datasets be used to robustly quantify burnt area in Yakutia’s Boreal forests?</a:t>
            </a:r>
          </a:p>
        </p:txBody>
      </p:sp>
    </p:spTree>
    <p:extLst>
      <p:ext uri="{BB962C8B-B14F-4D97-AF65-F5344CB8AC3E}">
        <p14:creationId xmlns:p14="http://schemas.microsoft.com/office/powerpoint/2010/main" val="24152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and Product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64886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Results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200" u="sng" dirty="0" smtClean="0"/>
              <a:t>Analysis: </a:t>
            </a:r>
          </a:p>
          <a:p>
            <a:pPr>
              <a:buFont typeface="+mj-lt"/>
              <a:buAutoNum type="alphaLcParenR"/>
            </a:pPr>
            <a:r>
              <a:rPr lang="en-US" altLang="ja-JP" sz="2200" dirty="0" smtClean="0"/>
              <a:t>Estimate temporal </a:t>
            </a:r>
            <a:r>
              <a:rPr lang="en-US" altLang="ja-JP" sz="2200" dirty="0"/>
              <a:t>autocorrelation in </a:t>
            </a:r>
            <a:r>
              <a:rPr lang="en-US" altLang="ja-JP" sz="2200" dirty="0" smtClean="0"/>
              <a:t>NDVI</a:t>
            </a:r>
            <a:r>
              <a:rPr lang="en-US" altLang="ja-JP" sz="2200" baseline="-25000" dirty="0" smtClean="0"/>
              <a:t>.</a:t>
            </a:r>
            <a:r>
              <a:rPr lang="ja-JP" altLang="en-US" sz="2200" dirty="0" smtClean="0"/>
              <a:t> </a:t>
            </a:r>
            <a:endParaRPr lang="en-US" altLang="ja-JP" sz="2200" dirty="0"/>
          </a:p>
          <a:p>
            <a:pPr>
              <a:buFont typeface="+mj-lt"/>
              <a:buAutoNum type="alphaLcParenR"/>
            </a:pPr>
            <a:r>
              <a:rPr lang="en-US" altLang="ja-JP" sz="2200" dirty="0" smtClean="0"/>
              <a:t>Calculate spatial </a:t>
            </a:r>
            <a:r>
              <a:rPr lang="en-US" altLang="ja-JP" sz="2200" dirty="0"/>
              <a:t>autocorrelation in pixel time-trend residuals</a:t>
            </a:r>
            <a:r>
              <a:rPr lang="en-US" altLang="ja-JP" sz="2200" dirty="0" smtClean="0"/>
              <a:t>.</a:t>
            </a:r>
            <a:endParaRPr lang="en-US" altLang="ja-JP" sz="2200" dirty="0"/>
          </a:p>
          <a:p>
            <a:pPr>
              <a:buFont typeface="+mj-lt"/>
              <a:buAutoNum type="alphaLcParenR"/>
            </a:pPr>
            <a:r>
              <a:rPr lang="en-US" altLang="ja-JP" sz="2200" dirty="0" smtClean="0"/>
              <a:t>Identify spatially </a:t>
            </a:r>
            <a:r>
              <a:rPr lang="en-US" altLang="ja-JP" sz="2200" dirty="0"/>
              <a:t>correlated abrupt decreases in </a:t>
            </a:r>
            <a:r>
              <a:rPr lang="en-US" altLang="ja-JP" sz="2200" dirty="0" smtClean="0"/>
              <a:t>NDVI.</a:t>
            </a:r>
            <a:endParaRPr lang="en-US" sz="2200" dirty="0"/>
          </a:p>
          <a:p>
            <a:pPr marL="0" indent="0">
              <a:buNone/>
            </a:pPr>
            <a:endParaRPr lang="en-US" sz="2200" u="sng" dirty="0" smtClean="0"/>
          </a:p>
          <a:p>
            <a:pPr marL="0" indent="0">
              <a:buNone/>
            </a:pPr>
            <a:r>
              <a:rPr lang="en-US" sz="2200" u="sng" dirty="0" smtClean="0"/>
              <a:t>Product:</a:t>
            </a:r>
            <a:endParaRPr lang="en-US" sz="2200" dirty="0"/>
          </a:p>
          <a:p>
            <a:pPr marL="457200" indent="-457200">
              <a:buFont typeface="+mj-lt"/>
              <a:buAutoNum type="arabicParenR"/>
            </a:pPr>
            <a:r>
              <a:rPr lang="en-US" sz="2200" dirty="0" smtClean="0"/>
              <a:t>Annual 30m burnt area map </a:t>
            </a:r>
            <a:r>
              <a:rPr lang="en-US" sz="2200" dirty="0"/>
              <a:t>for </a:t>
            </a:r>
            <a:r>
              <a:rPr lang="en-US" sz="2200" dirty="0" smtClean="0"/>
              <a:t>Yakutia (2000 – 2020).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200" dirty="0" smtClean="0"/>
              <a:t>Identified regions of high fire activity. </a:t>
            </a:r>
          </a:p>
        </p:txBody>
      </p:sp>
    </p:spTree>
    <p:extLst>
      <p:ext uri="{BB962C8B-B14F-4D97-AF65-F5344CB8AC3E}">
        <p14:creationId xmlns:p14="http://schemas.microsoft.com/office/powerpoint/2010/main" val="11906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Geneva" charset="0"/>
                <a:ea typeface="ＭＳ Ｐゴシック" charset="0"/>
                <a:cs typeface="ＭＳ Ｐゴシック" charset="0"/>
              </a:rPr>
              <a:t>Preliminary Results of CLS Analysis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64886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794612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Point size proportional to fire size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28922"/>
            <a:ext cx="8196262" cy="35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64886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│ Methods │ Results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762000" y="3116506"/>
            <a:ext cx="7772400" cy="69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Chapter 2: Identifying Regions of Consistent Sea Ice Loss in the Arctic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45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VIS_CONSERVATION_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LVIS_CONSERVATION_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SILVIS_CONSERVATION_LAYOUT</Template>
  <TotalTime>2608</TotalTime>
  <Words>834</Words>
  <Application>Microsoft Office PowerPoint</Application>
  <PresentationFormat>On-screen Show (4:3)</PresentationFormat>
  <Paragraphs>222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Geneva</vt:lpstr>
      <vt:lpstr>Times New Roman</vt:lpstr>
      <vt:lpstr>SILVIS_CONSERVATION_LAYOUT</vt:lpstr>
      <vt:lpstr>1_SILVIS_CONSERVATION_LAYOUT</vt:lpstr>
      <vt:lpstr>PowerPoint Presentation</vt:lpstr>
      <vt:lpstr>Introduction</vt:lpstr>
      <vt:lpstr>Introduction</vt:lpstr>
      <vt:lpstr>PowerPoint Presentation</vt:lpstr>
      <vt:lpstr>Introduction</vt:lpstr>
      <vt:lpstr>The Question</vt:lpstr>
      <vt:lpstr>Analysis and Product</vt:lpstr>
      <vt:lpstr>Preliminary Results of CLS Analysis</vt:lpstr>
      <vt:lpstr>PowerPoint Presentation</vt:lpstr>
      <vt:lpstr>Introduction</vt:lpstr>
      <vt:lpstr>The Question</vt:lpstr>
      <vt:lpstr>Analysis and Product</vt:lpstr>
      <vt:lpstr>Preliminary Results of CLS Analysis</vt:lpstr>
      <vt:lpstr>PowerPoint Presentation</vt:lpstr>
      <vt:lpstr>Introduction</vt:lpstr>
      <vt:lpstr>Introduction</vt:lpstr>
      <vt:lpstr>The Question</vt:lpstr>
      <vt:lpstr>Analysis and Product</vt:lpstr>
      <vt:lpstr>Dissertation Significance </vt:lpstr>
      <vt:lpstr>Questions/Comments?</vt:lpstr>
      <vt:lpstr>Timeline</vt:lpstr>
      <vt:lpstr>Background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Connor Stephens</cp:lastModifiedBy>
  <cp:revision>163</cp:revision>
  <dcterms:created xsi:type="dcterms:W3CDTF">2015-12-16T20:22:17Z</dcterms:created>
  <dcterms:modified xsi:type="dcterms:W3CDTF">2021-03-12T19:53:26Z</dcterms:modified>
</cp:coreProperties>
</file>